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33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B4835-5538-419F-8638-8D6150CABE51}"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91AE0-6A9C-41B7-9A78-5E1DA50F4E22}" type="slidenum">
              <a:rPr lang="en-US" smtClean="0"/>
              <a:t>‹#›</a:t>
            </a:fld>
            <a:endParaRPr lang="en-US"/>
          </a:p>
        </p:txBody>
      </p:sp>
    </p:spTree>
    <p:extLst>
      <p:ext uri="{BB962C8B-B14F-4D97-AF65-F5344CB8AC3E}">
        <p14:creationId xmlns:p14="http://schemas.microsoft.com/office/powerpoint/2010/main" val="266278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6B91AE0-6A9C-41B7-9A78-5E1DA50F4E22}" type="slidenum">
              <a:rPr lang="en-US" smtClean="0"/>
              <a:t>2</a:t>
            </a:fld>
            <a:endParaRPr lang="en-US"/>
          </a:p>
        </p:txBody>
      </p:sp>
    </p:spTree>
    <p:extLst>
      <p:ext uri="{BB962C8B-B14F-4D97-AF65-F5344CB8AC3E}">
        <p14:creationId xmlns:p14="http://schemas.microsoft.com/office/powerpoint/2010/main" val="416525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A73037-4E8B-4DEB-8120-6F8825D0D77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213558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73037-4E8B-4DEB-8120-6F8825D0D77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415814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73037-4E8B-4DEB-8120-6F8825D0D77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55022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73037-4E8B-4DEB-8120-6F8825D0D77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37934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A73037-4E8B-4DEB-8120-6F8825D0D77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428793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A73037-4E8B-4DEB-8120-6F8825D0D77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365860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A73037-4E8B-4DEB-8120-6F8825D0D77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138153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A73037-4E8B-4DEB-8120-6F8825D0D77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427167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73037-4E8B-4DEB-8120-6F8825D0D77C}"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82628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73037-4E8B-4DEB-8120-6F8825D0D77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338416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73037-4E8B-4DEB-8120-6F8825D0D77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525B5-981D-4A62-AE0E-AFF6F8B0A1AE}" type="slidenum">
              <a:rPr lang="en-US" smtClean="0"/>
              <a:t>‹#›</a:t>
            </a:fld>
            <a:endParaRPr lang="en-US"/>
          </a:p>
        </p:txBody>
      </p:sp>
    </p:spTree>
    <p:extLst>
      <p:ext uri="{BB962C8B-B14F-4D97-AF65-F5344CB8AC3E}">
        <p14:creationId xmlns:p14="http://schemas.microsoft.com/office/powerpoint/2010/main" val="367016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73037-4E8B-4DEB-8120-6F8825D0D77C}" type="datetimeFigureOut">
              <a:rPr lang="en-US" smtClean="0"/>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525B5-981D-4A62-AE0E-AFF6F8B0A1AE}" type="slidenum">
              <a:rPr lang="en-US" smtClean="0"/>
              <a:t>‹#›</a:t>
            </a:fld>
            <a:endParaRPr lang="en-US"/>
          </a:p>
        </p:txBody>
      </p:sp>
    </p:spTree>
    <p:extLst>
      <p:ext uri="{BB962C8B-B14F-4D97-AF65-F5344CB8AC3E}">
        <p14:creationId xmlns:p14="http://schemas.microsoft.com/office/powerpoint/2010/main" val="4282720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conference.scipy.org/proceedings/scipy2010/mckinney.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052736"/>
            <a:ext cx="7844408" cy="1340768"/>
          </a:xfrm>
        </p:spPr>
        <p:txBody>
          <a:bodyPr>
            <a:normAutofit fontScale="90000"/>
          </a:bodyPr>
          <a:lstStyle/>
          <a:p>
            <a:r>
              <a:rPr lang="en-US" b="1" dirty="0" smtClean="0">
                <a:solidFill>
                  <a:srgbClr val="0070C0"/>
                </a:solidFill>
              </a:rPr>
              <a:t>CAPSTONE PROJECT</a:t>
            </a:r>
            <a:r>
              <a:rPr lang="en-US" dirty="0" smtClean="0"/>
              <a:t/>
            </a:r>
            <a:br>
              <a:rPr lang="en-US" dirty="0" smtClean="0"/>
            </a:br>
            <a:r>
              <a:rPr lang="en-US" dirty="0"/>
              <a:t/>
            </a:r>
            <a:br>
              <a:rPr lang="en-US" dirty="0"/>
            </a:br>
            <a:endParaRPr lang="en-US" dirty="0"/>
          </a:p>
        </p:txBody>
      </p:sp>
      <p:sp>
        <p:nvSpPr>
          <p:cNvPr id="3" name="Subtitle 2"/>
          <p:cNvSpPr>
            <a:spLocks noGrp="1"/>
          </p:cNvSpPr>
          <p:nvPr>
            <p:ph type="subTitle" idx="1"/>
          </p:nvPr>
        </p:nvSpPr>
        <p:spPr>
          <a:xfrm>
            <a:off x="467544" y="2492896"/>
            <a:ext cx="7848872" cy="4248472"/>
          </a:xfrm>
        </p:spPr>
        <p:txBody>
          <a:bodyPr/>
          <a:lstStyle/>
          <a:p>
            <a:r>
              <a:rPr lang="en-US" b="1" dirty="0" smtClean="0">
                <a:solidFill>
                  <a:srgbClr val="00B0F0"/>
                </a:solidFill>
              </a:rPr>
              <a:t>Predictive Modeling of Ovarian Cancer Subtypes using Gene Expression Data</a:t>
            </a:r>
          </a:p>
          <a:p>
            <a:endParaRPr lang="en-US" dirty="0" smtClean="0"/>
          </a:p>
          <a:p>
            <a:r>
              <a:rPr lang="en-US" dirty="0" smtClean="0">
                <a:solidFill>
                  <a:schemeClr val="tx2">
                    <a:lumMod val="60000"/>
                    <a:lumOff val="40000"/>
                  </a:schemeClr>
                </a:solidFill>
              </a:rPr>
              <a:t>Presented by :</a:t>
            </a:r>
          </a:p>
          <a:p>
            <a:r>
              <a:rPr lang="en-US" dirty="0" err="1" smtClean="0">
                <a:solidFill>
                  <a:schemeClr val="tx2">
                    <a:lumMod val="60000"/>
                    <a:lumOff val="40000"/>
                  </a:schemeClr>
                </a:solidFill>
              </a:rPr>
              <a:t>Adhilakshmi</a:t>
            </a:r>
            <a:r>
              <a:rPr lang="en-US" dirty="0" smtClean="0">
                <a:solidFill>
                  <a:schemeClr val="tx2">
                    <a:lumMod val="60000"/>
                    <a:lumOff val="40000"/>
                  </a:schemeClr>
                </a:solidFill>
              </a:rPr>
              <a:t> .M </a:t>
            </a:r>
          </a:p>
          <a:p>
            <a:r>
              <a:rPr lang="en-US" dirty="0" err="1" smtClean="0">
                <a:solidFill>
                  <a:schemeClr val="tx2">
                    <a:lumMod val="60000"/>
                    <a:lumOff val="40000"/>
                  </a:schemeClr>
                </a:solidFill>
              </a:rPr>
              <a:t>Madha</a:t>
            </a:r>
            <a:r>
              <a:rPr lang="en-US" dirty="0" smtClean="0">
                <a:solidFill>
                  <a:schemeClr val="tx2">
                    <a:lumMod val="60000"/>
                    <a:lumOff val="40000"/>
                  </a:schemeClr>
                </a:solidFill>
              </a:rPr>
              <a:t> Engineering College</a:t>
            </a:r>
          </a:p>
          <a:p>
            <a:r>
              <a:rPr lang="en-US" dirty="0" smtClean="0">
                <a:solidFill>
                  <a:schemeClr val="tx2">
                    <a:lumMod val="60000"/>
                    <a:lumOff val="40000"/>
                  </a:schemeClr>
                </a:solidFill>
              </a:rPr>
              <a:t>B. Tech Biotechnology </a:t>
            </a:r>
          </a:p>
          <a:p>
            <a:endParaRPr lang="en-US" dirty="0">
              <a:solidFill>
                <a:schemeClr val="tx2">
                  <a:lumMod val="60000"/>
                  <a:lumOff val="40000"/>
                </a:schemeClr>
              </a:solidFill>
            </a:endParaRPr>
          </a:p>
          <a:p>
            <a:endParaRPr lang="en-US" dirty="0" smtClean="0">
              <a:solidFill>
                <a:schemeClr val="tx2">
                  <a:lumMod val="60000"/>
                  <a:lumOff val="40000"/>
                </a:schemeClr>
              </a:solidFill>
            </a:endParaRPr>
          </a:p>
          <a:p>
            <a:endParaRPr lang="en-US" dirty="0">
              <a:solidFill>
                <a:schemeClr val="tx2">
                  <a:lumMod val="60000"/>
                  <a:lumOff val="40000"/>
                </a:schemeClr>
              </a:solidFill>
            </a:endParaRPr>
          </a:p>
          <a:p>
            <a:endParaRPr lang="en-US" dirty="0" smtClean="0">
              <a:solidFill>
                <a:schemeClr val="tx2">
                  <a:lumMod val="60000"/>
                  <a:lumOff val="40000"/>
                </a:schemeClr>
              </a:solidFill>
            </a:endParaRPr>
          </a:p>
          <a:p>
            <a:endParaRPr lang="en-US" dirty="0" smtClean="0">
              <a:solidFill>
                <a:schemeClr val="tx2">
                  <a:lumMod val="60000"/>
                  <a:lumOff val="40000"/>
                </a:schemeClr>
              </a:solidFill>
            </a:endParaRPr>
          </a:p>
          <a:p>
            <a:endParaRPr lang="en-US" dirty="0"/>
          </a:p>
        </p:txBody>
      </p:sp>
    </p:spTree>
    <p:extLst>
      <p:ext uri="{BB962C8B-B14F-4D97-AF65-F5344CB8AC3E}">
        <p14:creationId xmlns:p14="http://schemas.microsoft.com/office/powerpoint/2010/main" val="3470079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980728"/>
            <a:ext cx="7848872" cy="4154984"/>
          </a:xfrm>
          <a:prstGeom prst="rect">
            <a:avLst/>
          </a:prstGeom>
        </p:spPr>
        <p:txBody>
          <a:bodyPr wrap="square">
            <a:spAutoFit/>
          </a:bodyPr>
          <a:lstStyle/>
          <a:p>
            <a:r>
              <a:rPr lang="en-US" sz="3200" b="1" dirty="0" smtClean="0">
                <a:solidFill>
                  <a:srgbClr val="00B0F0"/>
                </a:solidFill>
              </a:rPr>
              <a:t>FUTURE SCOPE </a:t>
            </a:r>
          </a:p>
          <a:p>
            <a:endParaRPr lang="en-US" dirty="0"/>
          </a:p>
          <a:p>
            <a:endParaRPr lang="en-US" dirty="0" smtClean="0"/>
          </a:p>
          <a:p>
            <a:r>
              <a:rPr lang="en-US" sz="2800" dirty="0" smtClean="0"/>
              <a:t>Identification of potential areas for further improvement and optimization of the predictive modeling system. Suggestions for future research to enhance the accuracy and robustness of subtype classification methods. Exploration of opportunities for integrating additional data sources or advanced technologies into the system.</a:t>
            </a:r>
            <a:endParaRPr lang="en-US" sz="2800" dirty="0"/>
          </a:p>
        </p:txBody>
      </p:sp>
    </p:spTree>
    <p:extLst>
      <p:ext uri="{BB962C8B-B14F-4D97-AF65-F5344CB8AC3E}">
        <p14:creationId xmlns:p14="http://schemas.microsoft.com/office/powerpoint/2010/main" val="336169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836712"/>
            <a:ext cx="8280920" cy="5878532"/>
          </a:xfrm>
          <a:prstGeom prst="rect">
            <a:avLst/>
          </a:prstGeom>
        </p:spPr>
        <p:txBody>
          <a:bodyPr wrap="square">
            <a:spAutoFit/>
          </a:bodyPr>
          <a:lstStyle/>
          <a:p>
            <a:r>
              <a:rPr lang="en-US" sz="3200" b="1" dirty="0" smtClean="0">
                <a:solidFill>
                  <a:srgbClr val="00B0F0"/>
                </a:solidFill>
              </a:rPr>
              <a:t>References</a:t>
            </a:r>
          </a:p>
          <a:p>
            <a:endParaRPr lang="en-US" dirty="0"/>
          </a:p>
          <a:p>
            <a:endParaRPr lang="en-US" dirty="0" smtClean="0"/>
          </a:p>
          <a:p>
            <a:r>
              <a:rPr lang="en-US" sz="2800" dirty="0" smtClean="0"/>
              <a:t>1 . McKinney, W. (2010). Data Structures for Statistical Computing in Python. In Proceedings of the 9th Python in Science Conference (pp. 51-56). Retrieved from </a:t>
            </a:r>
          </a:p>
          <a:p>
            <a:r>
              <a:rPr lang="en-US" sz="2800" dirty="0" smtClean="0">
                <a:hlinkClick r:id="rId2"/>
              </a:rPr>
              <a:t>https://conference.scipy.org/proceedings/scipy2010/mckinney.html</a:t>
            </a:r>
            <a:endParaRPr lang="en-US" sz="2800" dirty="0" smtClean="0"/>
          </a:p>
          <a:p>
            <a:r>
              <a:rPr lang="en-US" sz="2800" dirty="0" smtClean="0"/>
              <a:t>2 . Pandas Development Team. (2022). Pandas Documentation. Retrieved from </a:t>
            </a:r>
            <a:r>
              <a:rPr lang="en-US" sz="2800" dirty="0" smtClean="0">
                <a:hlinkClick r:id="rId3"/>
              </a:rPr>
              <a:t>https://pandas.pydata.org/docs/</a:t>
            </a:r>
            <a:endParaRPr lang="en-US" sz="2800" dirty="0" smtClean="0"/>
          </a:p>
          <a:p>
            <a:r>
              <a:rPr lang="en-US" sz="2800" dirty="0" smtClean="0"/>
              <a:t>3 . </a:t>
            </a:r>
            <a:r>
              <a:rPr lang="en-US" sz="2800" dirty="0" err="1" smtClean="0"/>
              <a:t>Matplotlib</a:t>
            </a:r>
            <a:r>
              <a:rPr lang="en-US" sz="2800" dirty="0" smtClean="0"/>
              <a:t> Development Team. (2022). </a:t>
            </a:r>
            <a:r>
              <a:rPr lang="en-US" sz="2800" dirty="0" err="1" smtClean="0"/>
              <a:t>Matplotlib</a:t>
            </a:r>
            <a:r>
              <a:rPr lang="en-US" sz="2800" dirty="0" smtClean="0"/>
              <a:t>: Visualization with Python. Retrieved from https://matplotlib.org/ </a:t>
            </a:r>
            <a:endParaRPr lang="en-US" sz="2800" dirty="0"/>
          </a:p>
        </p:txBody>
      </p:sp>
    </p:spTree>
    <p:extLst>
      <p:ext uri="{BB962C8B-B14F-4D97-AF65-F5344CB8AC3E}">
        <p14:creationId xmlns:p14="http://schemas.microsoft.com/office/powerpoint/2010/main" val="49495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704" y="2132856"/>
            <a:ext cx="5760640" cy="830997"/>
          </a:xfrm>
          <a:prstGeom prst="rect">
            <a:avLst/>
          </a:prstGeom>
        </p:spPr>
        <p:txBody>
          <a:bodyPr wrap="square">
            <a:spAutoFit/>
          </a:bodyPr>
          <a:lstStyle/>
          <a:p>
            <a:r>
              <a:rPr lang="en-US" sz="4800" b="1" dirty="0" smtClean="0">
                <a:solidFill>
                  <a:srgbClr val="002060"/>
                </a:solidFill>
              </a:rPr>
              <a:t>      THANK YOU</a:t>
            </a:r>
            <a:endParaRPr lang="en-US" sz="4800" b="1" dirty="0">
              <a:solidFill>
                <a:srgbClr val="002060"/>
              </a:solidFill>
            </a:endParaRPr>
          </a:p>
        </p:txBody>
      </p:sp>
    </p:spTree>
    <p:extLst>
      <p:ext uri="{BB962C8B-B14F-4D97-AF65-F5344CB8AC3E}">
        <p14:creationId xmlns:p14="http://schemas.microsoft.com/office/powerpoint/2010/main" val="247690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476672"/>
            <a:ext cx="7488832" cy="5016758"/>
          </a:xfrm>
          <a:prstGeom prst="rect">
            <a:avLst/>
          </a:prstGeom>
        </p:spPr>
        <p:txBody>
          <a:bodyPr wrap="square">
            <a:spAutoFit/>
          </a:bodyPr>
          <a:lstStyle/>
          <a:p>
            <a:r>
              <a:rPr lang="en-US" sz="3200" b="1" dirty="0" smtClean="0">
                <a:solidFill>
                  <a:srgbClr val="002060"/>
                </a:solidFill>
              </a:rPr>
              <a:t>OUTLINE</a:t>
            </a:r>
          </a:p>
          <a:p>
            <a:endParaRPr lang="en-US" sz="3200" dirty="0"/>
          </a:p>
          <a:p>
            <a:pPr marL="457200" indent="-457200">
              <a:buFont typeface="Wingdings" panose="05000000000000000000" pitchFamily="2" charset="2"/>
              <a:buChar char="§"/>
            </a:pPr>
            <a:r>
              <a:rPr lang="en-US" sz="3200" dirty="0" smtClean="0">
                <a:solidFill>
                  <a:schemeClr val="tx2">
                    <a:lumMod val="75000"/>
                  </a:schemeClr>
                </a:solidFill>
              </a:rPr>
              <a:t>Problem Statement </a:t>
            </a:r>
          </a:p>
          <a:p>
            <a:pPr marL="457200" indent="-457200">
              <a:buFont typeface="Wingdings" panose="05000000000000000000" pitchFamily="2" charset="2"/>
              <a:buChar char="§"/>
            </a:pPr>
            <a:r>
              <a:rPr lang="en-US" sz="3200" dirty="0" smtClean="0">
                <a:solidFill>
                  <a:schemeClr val="tx2">
                    <a:lumMod val="75000"/>
                  </a:schemeClr>
                </a:solidFill>
              </a:rPr>
              <a:t>Proposed System/Solution</a:t>
            </a:r>
          </a:p>
          <a:p>
            <a:pPr marL="457200" indent="-457200">
              <a:buFont typeface="Wingdings" panose="05000000000000000000" pitchFamily="2" charset="2"/>
              <a:buChar char="§"/>
            </a:pPr>
            <a:r>
              <a:rPr lang="en-US" sz="3200" dirty="0" smtClean="0">
                <a:solidFill>
                  <a:schemeClr val="tx2">
                    <a:lumMod val="75000"/>
                  </a:schemeClr>
                </a:solidFill>
              </a:rPr>
              <a:t>System Development Approach</a:t>
            </a:r>
          </a:p>
          <a:p>
            <a:pPr marL="457200" indent="-457200">
              <a:buFont typeface="Wingdings" panose="05000000000000000000" pitchFamily="2" charset="2"/>
              <a:buChar char="§"/>
            </a:pPr>
            <a:r>
              <a:rPr lang="en-US" sz="3200" dirty="0" smtClean="0">
                <a:solidFill>
                  <a:schemeClr val="tx2">
                    <a:lumMod val="75000"/>
                  </a:schemeClr>
                </a:solidFill>
              </a:rPr>
              <a:t>Algorithm &amp; Deployment</a:t>
            </a:r>
          </a:p>
          <a:p>
            <a:pPr marL="457200" indent="-457200">
              <a:buFont typeface="Wingdings" panose="05000000000000000000" pitchFamily="2" charset="2"/>
              <a:buChar char="§"/>
            </a:pPr>
            <a:r>
              <a:rPr lang="en-US" sz="3200" dirty="0" smtClean="0">
                <a:solidFill>
                  <a:schemeClr val="tx2">
                    <a:lumMod val="75000"/>
                  </a:schemeClr>
                </a:solidFill>
              </a:rPr>
              <a:t>Result</a:t>
            </a:r>
          </a:p>
          <a:p>
            <a:pPr marL="457200" indent="-457200">
              <a:buFont typeface="Wingdings" panose="05000000000000000000" pitchFamily="2" charset="2"/>
              <a:buChar char="§"/>
            </a:pPr>
            <a:r>
              <a:rPr lang="en-US" sz="3200" dirty="0" smtClean="0">
                <a:solidFill>
                  <a:schemeClr val="tx2">
                    <a:lumMod val="75000"/>
                  </a:schemeClr>
                </a:solidFill>
              </a:rPr>
              <a:t>Conclusion</a:t>
            </a:r>
          </a:p>
          <a:p>
            <a:pPr marL="457200" indent="-457200">
              <a:buFont typeface="Wingdings" panose="05000000000000000000" pitchFamily="2" charset="2"/>
              <a:buChar char="§"/>
            </a:pPr>
            <a:r>
              <a:rPr lang="en-US" sz="3200" dirty="0" smtClean="0">
                <a:solidFill>
                  <a:schemeClr val="tx2">
                    <a:lumMod val="75000"/>
                  </a:schemeClr>
                </a:solidFill>
              </a:rPr>
              <a:t>Future Scope</a:t>
            </a:r>
          </a:p>
          <a:p>
            <a:pPr marL="457200" indent="-457200">
              <a:buFont typeface="Wingdings" panose="05000000000000000000" pitchFamily="2" charset="2"/>
              <a:buChar char="§"/>
            </a:pPr>
            <a:r>
              <a:rPr lang="en-US" sz="3200" dirty="0" smtClean="0">
                <a:solidFill>
                  <a:schemeClr val="tx2">
                    <a:lumMod val="75000"/>
                  </a:schemeClr>
                </a:solidFill>
              </a:rPr>
              <a:t>Reference</a:t>
            </a:r>
            <a:endParaRPr lang="en-US" sz="3200" dirty="0">
              <a:solidFill>
                <a:schemeClr val="tx2">
                  <a:lumMod val="75000"/>
                </a:schemeClr>
              </a:solidFill>
            </a:endParaRPr>
          </a:p>
        </p:txBody>
      </p:sp>
    </p:spTree>
    <p:extLst>
      <p:ext uri="{BB962C8B-B14F-4D97-AF65-F5344CB8AC3E}">
        <p14:creationId xmlns:p14="http://schemas.microsoft.com/office/powerpoint/2010/main" val="159764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692696"/>
            <a:ext cx="7704856" cy="4555093"/>
          </a:xfrm>
          <a:prstGeom prst="rect">
            <a:avLst/>
          </a:prstGeom>
        </p:spPr>
        <p:txBody>
          <a:bodyPr wrap="square">
            <a:spAutoFit/>
          </a:bodyPr>
          <a:lstStyle/>
          <a:p>
            <a:r>
              <a:rPr lang="en-US" sz="3200" b="1" dirty="0" smtClean="0">
                <a:solidFill>
                  <a:srgbClr val="00B0F0"/>
                </a:solidFill>
              </a:rPr>
              <a:t>PROBLEM STATEMENT   </a:t>
            </a:r>
            <a:endParaRPr lang="en-US" sz="3200" b="1" dirty="0">
              <a:solidFill>
                <a:srgbClr val="00B0F0"/>
              </a:solidFill>
            </a:endParaRPr>
          </a:p>
          <a:p>
            <a:endParaRPr lang="en-US" dirty="0" smtClean="0"/>
          </a:p>
          <a:p>
            <a:r>
              <a:rPr lang="en-US" dirty="0" smtClean="0"/>
              <a:t> </a:t>
            </a:r>
          </a:p>
          <a:p>
            <a:endParaRPr lang="en-US" dirty="0"/>
          </a:p>
          <a:p>
            <a:endParaRPr lang="en-US" dirty="0" smtClean="0"/>
          </a:p>
          <a:p>
            <a:endParaRPr lang="en-US" dirty="0"/>
          </a:p>
          <a:p>
            <a:r>
              <a:rPr lang="en-US" sz="2800" dirty="0" smtClean="0"/>
              <a:t>Introduction to the challenges in accurately classifying ovarian cancer subtypes based on traditional methods.  Highlight the need for more precise and efficient methods for subtype classification to guide personalized treatment strategies.</a:t>
            </a:r>
            <a:endParaRPr lang="en-US" sz="2800" dirty="0"/>
          </a:p>
        </p:txBody>
      </p:sp>
    </p:spTree>
    <p:extLst>
      <p:ext uri="{BB962C8B-B14F-4D97-AF65-F5344CB8AC3E}">
        <p14:creationId xmlns:p14="http://schemas.microsoft.com/office/powerpoint/2010/main" val="287691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92696"/>
            <a:ext cx="7416824" cy="3570208"/>
          </a:xfrm>
          <a:prstGeom prst="rect">
            <a:avLst/>
          </a:prstGeom>
        </p:spPr>
        <p:txBody>
          <a:bodyPr wrap="square">
            <a:spAutoFit/>
          </a:bodyPr>
          <a:lstStyle/>
          <a:p>
            <a:r>
              <a:rPr lang="en-US" sz="3200" b="1" dirty="0" smtClean="0">
                <a:solidFill>
                  <a:srgbClr val="00B0F0"/>
                </a:solidFill>
              </a:rPr>
              <a:t>PROPOSED SOLUTION </a:t>
            </a:r>
          </a:p>
          <a:p>
            <a:endParaRPr lang="en-US" dirty="0"/>
          </a:p>
          <a:p>
            <a:endParaRPr lang="en-US" dirty="0" smtClean="0"/>
          </a:p>
          <a:p>
            <a:endParaRPr lang="en-US" dirty="0"/>
          </a:p>
          <a:p>
            <a:r>
              <a:rPr lang="en-US" dirty="0" smtClean="0"/>
              <a:t> </a:t>
            </a:r>
            <a:r>
              <a:rPr lang="en-US" sz="2800" dirty="0" smtClean="0"/>
              <a:t>Overview of the proposed predictive modeling system for ovarian cancer subtype classification using gene expression data.   - Explanation of how the system aims to improve subtype classification accuracy and patient outcomes.</a:t>
            </a:r>
            <a:endParaRPr lang="en-US" sz="2800" dirty="0"/>
          </a:p>
        </p:txBody>
      </p:sp>
    </p:spTree>
    <p:extLst>
      <p:ext uri="{BB962C8B-B14F-4D97-AF65-F5344CB8AC3E}">
        <p14:creationId xmlns:p14="http://schemas.microsoft.com/office/powerpoint/2010/main" val="100053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908720"/>
            <a:ext cx="7920880" cy="3570208"/>
          </a:xfrm>
          <a:prstGeom prst="rect">
            <a:avLst/>
          </a:prstGeom>
        </p:spPr>
        <p:txBody>
          <a:bodyPr wrap="square">
            <a:spAutoFit/>
          </a:bodyPr>
          <a:lstStyle/>
          <a:p>
            <a:r>
              <a:rPr lang="en-US" sz="3200" b="1" dirty="0" smtClean="0">
                <a:solidFill>
                  <a:srgbClr val="00B0F0"/>
                </a:solidFill>
              </a:rPr>
              <a:t>SYSTEM APPROACH </a:t>
            </a:r>
          </a:p>
          <a:p>
            <a:endParaRPr lang="en-US" dirty="0"/>
          </a:p>
          <a:p>
            <a:endParaRPr lang="en-US" dirty="0" smtClean="0"/>
          </a:p>
          <a:p>
            <a:r>
              <a:rPr lang="en-US" dirty="0" smtClean="0"/>
              <a:t> </a:t>
            </a:r>
          </a:p>
          <a:p>
            <a:r>
              <a:rPr lang="en-US" sz="2800" dirty="0" smtClean="0"/>
              <a:t>Description of the methodology and workflow followed in developing the predictive modeling system.  Steps involved in data collection, preprocessing, feature selection, model training, and evaluation</a:t>
            </a:r>
            <a:r>
              <a:rPr lang="en-US" dirty="0" smtClean="0"/>
              <a:t>.</a:t>
            </a:r>
            <a:endParaRPr lang="en-US" dirty="0"/>
          </a:p>
        </p:txBody>
      </p:sp>
    </p:spTree>
    <p:extLst>
      <p:ext uri="{BB962C8B-B14F-4D97-AF65-F5344CB8AC3E}">
        <p14:creationId xmlns:p14="http://schemas.microsoft.com/office/powerpoint/2010/main" val="119289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96752"/>
            <a:ext cx="7056784" cy="3724096"/>
          </a:xfrm>
          <a:prstGeom prst="rect">
            <a:avLst/>
          </a:prstGeom>
        </p:spPr>
        <p:txBody>
          <a:bodyPr wrap="square">
            <a:spAutoFit/>
          </a:bodyPr>
          <a:lstStyle/>
          <a:p>
            <a:r>
              <a:rPr lang="en-US" sz="3200" b="1" dirty="0" smtClean="0">
                <a:solidFill>
                  <a:srgbClr val="00B0F0"/>
                </a:solidFill>
              </a:rPr>
              <a:t>ALGORITHM &amp; DEPLOYMENT</a:t>
            </a:r>
          </a:p>
          <a:p>
            <a:endParaRPr lang="en-US" dirty="0"/>
          </a:p>
          <a:p>
            <a:endParaRPr lang="en-US" dirty="0" smtClean="0"/>
          </a:p>
          <a:p>
            <a:r>
              <a:rPr lang="en-US" sz="2800" dirty="0" smtClean="0"/>
              <a:t>Introduction to the machine learning algorithms utilized in the predictive modeling system (e.g., random forest, support vector machines).  Explanation of how the selected algorithms are trained and deployed for subtype classification.</a:t>
            </a:r>
            <a:endParaRPr lang="en-US" sz="2800" dirty="0"/>
          </a:p>
        </p:txBody>
      </p:sp>
    </p:spTree>
    <p:extLst>
      <p:ext uri="{BB962C8B-B14F-4D97-AF65-F5344CB8AC3E}">
        <p14:creationId xmlns:p14="http://schemas.microsoft.com/office/powerpoint/2010/main" val="295037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052736"/>
            <a:ext cx="7704856" cy="4001095"/>
          </a:xfrm>
          <a:prstGeom prst="rect">
            <a:avLst/>
          </a:prstGeom>
        </p:spPr>
        <p:txBody>
          <a:bodyPr wrap="square">
            <a:spAutoFit/>
          </a:bodyPr>
          <a:lstStyle/>
          <a:p>
            <a:r>
              <a:rPr lang="en-US" dirty="0" smtClean="0"/>
              <a:t> </a:t>
            </a:r>
          </a:p>
          <a:p>
            <a:r>
              <a:rPr lang="en-US" sz="3200" b="1" dirty="0" smtClean="0">
                <a:solidFill>
                  <a:srgbClr val="00B0F0"/>
                </a:solidFill>
              </a:rPr>
              <a:t>RESULT</a:t>
            </a:r>
          </a:p>
          <a:p>
            <a:endParaRPr lang="en-US" dirty="0"/>
          </a:p>
          <a:p>
            <a:endParaRPr lang="en-US" dirty="0" smtClean="0"/>
          </a:p>
          <a:p>
            <a:r>
              <a:rPr lang="en-US" sz="2800" dirty="0" smtClean="0"/>
              <a:t>Presentation of the results obtained from applying the predictive modeling system to gene expression data.   - Evaluation metrics used to assess the performance of the system in accurately classifying ovarian cancer subtypes.   - Comparison of the results with existing methods or benchmarks.</a:t>
            </a:r>
            <a:endParaRPr lang="en-US" sz="2800" dirty="0"/>
          </a:p>
        </p:txBody>
      </p:sp>
    </p:spTree>
    <p:extLst>
      <p:ext uri="{BB962C8B-B14F-4D97-AF65-F5344CB8AC3E}">
        <p14:creationId xmlns:p14="http://schemas.microsoft.com/office/powerpoint/2010/main" val="85280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23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124744"/>
            <a:ext cx="7488832" cy="4001095"/>
          </a:xfrm>
          <a:prstGeom prst="rect">
            <a:avLst/>
          </a:prstGeom>
        </p:spPr>
        <p:txBody>
          <a:bodyPr wrap="square">
            <a:spAutoFit/>
          </a:bodyPr>
          <a:lstStyle/>
          <a:p>
            <a:r>
              <a:rPr lang="en-US" sz="3200" b="1" dirty="0" smtClean="0">
                <a:solidFill>
                  <a:srgbClr val="00B0F0"/>
                </a:solidFill>
              </a:rPr>
              <a:t>CONCLUSION</a:t>
            </a:r>
          </a:p>
          <a:p>
            <a:endParaRPr lang="en-US" dirty="0"/>
          </a:p>
          <a:p>
            <a:endParaRPr lang="en-US" dirty="0" smtClean="0"/>
          </a:p>
          <a:p>
            <a:endParaRPr lang="en-US" dirty="0"/>
          </a:p>
          <a:p>
            <a:r>
              <a:rPr lang="en-US" dirty="0" smtClean="0"/>
              <a:t> </a:t>
            </a:r>
            <a:r>
              <a:rPr lang="en-US" sz="2800" dirty="0" smtClean="0"/>
              <a:t>Summary of the key findings and outcomes of the study. Discussion on the significance of the proposed system in advancing ovarian cancer research and treatment. Reflection on the implications of the findings for clinical practice and future research directions.</a:t>
            </a:r>
            <a:endParaRPr lang="en-US" sz="2800" dirty="0"/>
          </a:p>
        </p:txBody>
      </p:sp>
    </p:spTree>
    <p:extLst>
      <p:ext uri="{BB962C8B-B14F-4D97-AF65-F5344CB8AC3E}">
        <p14:creationId xmlns:p14="http://schemas.microsoft.com/office/powerpoint/2010/main" val="949314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404</Words>
  <Application>Microsoft Office PowerPoint</Application>
  <PresentationFormat>On-screen Show (4:3)</PresentationFormat>
  <Paragraphs>65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USER</dc:creator>
  <cp:lastModifiedBy>USER</cp:lastModifiedBy>
  <cp:revision>5</cp:revision>
  <dcterms:created xsi:type="dcterms:W3CDTF">2024-04-04T16:29:28Z</dcterms:created>
  <dcterms:modified xsi:type="dcterms:W3CDTF">2024-04-04T17:15:59Z</dcterms:modified>
</cp:coreProperties>
</file>