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7" r:id="rId11"/>
    <p:sldId id="266" r:id="rId12"/>
    <p:sldId id="268" r:id="rId13"/>
    <p:sldId id="269" r:id="rId14"/>
    <p:sldId id="270" r:id="rId15"/>
    <p:sldId id="272" r:id="rId16"/>
    <p:sldId id="273" r:id="rId17"/>
    <p:sldId id="274" r:id="rId18"/>
    <p:sldId id="276" r:id="rId19"/>
    <p:sldId id="275"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hyperlink" Target="https://www.hindawi.com/journals/jhe/2021/9930985/fig1/" TargetMode="Externa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https://ietresearch.onlinelibrary.wiley.com/doi/full/10.1049/htl2.12039#htl212039-fig-0001"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E4101-BB4B-CED1-454D-EC9835613BE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F9666634-1250-EDD1-DFA7-09B60C52B523}"/>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C34E623F-B04D-B52C-2878-D0D28B35B65E}"/>
              </a:ext>
            </a:extLst>
          </p:cNvPr>
          <p:cNvPicPr>
            <a:picLocks noChangeAspect="1"/>
          </p:cNvPicPr>
          <p:nvPr/>
        </p:nvPicPr>
        <p:blipFill>
          <a:blip r:embed="rId2"/>
          <a:stretch>
            <a:fillRect/>
          </a:stretch>
        </p:blipFill>
        <p:spPr>
          <a:xfrm>
            <a:off x="97796" y="195594"/>
            <a:ext cx="11918985" cy="6517214"/>
          </a:xfrm>
          <a:prstGeom prst="rect">
            <a:avLst/>
          </a:prstGeom>
        </p:spPr>
      </p:pic>
    </p:spTree>
    <p:extLst>
      <p:ext uri="{BB962C8B-B14F-4D97-AF65-F5344CB8AC3E}">
        <p14:creationId xmlns:p14="http://schemas.microsoft.com/office/powerpoint/2010/main" val="1593128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F8A4-D4A7-8EF3-61D7-4ED7ABC10275}"/>
              </a:ext>
            </a:extLst>
          </p:cNvPr>
          <p:cNvSpPr>
            <a:spLocks noGrp="1"/>
          </p:cNvSpPr>
          <p:nvPr>
            <p:ph type="title"/>
          </p:nvPr>
        </p:nvSpPr>
        <p:spPr/>
        <p:txBody>
          <a:bodyPr/>
          <a:lstStyle/>
          <a:p>
            <a:r>
              <a:rPr lang="en-US" dirty="0">
                <a:solidFill>
                  <a:schemeClr val="accent2">
                    <a:lumMod val="75000"/>
                  </a:schemeClr>
                </a:solidFill>
              </a:rPr>
              <a:t>Features of private dataset</a:t>
            </a:r>
          </a:p>
        </p:txBody>
      </p:sp>
      <p:sp>
        <p:nvSpPr>
          <p:cNvPr id="3" name="Content Placeholder 2">
            <a:extLst>
              <a:ext uri="{FF2B5EF4-FFF2-40B4-BE49-F238E27FC236}">
                <a16:creationId xmlns:a16="http://schemas.microsoft.com/office/drawing/2014/main" id="{851EF90B-E988-2CC8-A384-C231A4E86EDB}"/>
              </a:ext>
            </a:extLst>
          </p:cNvPr>
          <p:cNvSpPr>
            <a:spLocks noGrp="1"/>
          </p:cNvSpPr>
          <p:nvPr>
            <p:ph idx="1"/>
          </p:nvPr>
        </p:nvSpPr>
        <p:spPr/>
        <p:txBody>
          <a:bodyPr/>
          <a:lstStyle/>
          <a:p>
            <a:r>
              <a:rPr lang="en-US" dirty="0"/>
              <a:t>Table 1:</a:t>
            </a:r>
          </a:p>
          <a:p>
            <a:endParaRPr lang="en-US" dirty="0"/>
          </a:p>
        </p:txBody>
      </p:sp>
      <p:graphicFrame>
        <p:nvGraphicFramePr>
          <p:cNvPr id="5" name="Table 4">
            <a:extLst>
              <a:ext uri="{FF2B5EF4-FFF2-40B4-BE49-F238E27FC236}">
                <a16:creationId xmlns:a16="http://schemas.microsoft.com/office/drawing/2014/main" id="{F827C1C2-F962-3C65-4AC4-B208A413AFFF}"/>
              </a:ext>
            </a:extLst>
          </p:cNvPr>
          <p:cNvGraphicFramePr/>
          <p:nvPr>
            <p:extLst>
              <p:ext uri="{D42A27DB-BD31-4B8C-83A1-F6EECF244321}">
                <p14:modId xmlns:p14="http://schemas.microsoft.com/office/powerpoint/2010/main" val="2343151180"/>
              </p:ext>
            </p:extLst>
          </p:nvPr>
        </p:nvGraphicFramePr>
        <p:xfrm>
          <a:off x="1616363" y="2823882"/>
          <a:ext cx="9431048" cy="3655155"/>
        </p:xfrm>
        <a:graphic>
          <a:graphicData uri="http://schemas.openxmlformats.org/drawingml/2006/table">
            <a:tbl>
              <a:tblPr>
                <a:tableStyleId>{5C22544A-7EE6-4342-B048-85BDC9FD1C3A}</a:tableStyleId>
              </a:tblPr>
              <a:tblGrid>
                <a:gridCol w="2357762">
                  <a:extLst>
                    <a:ext uri="{9D8B030D-6E8A-4147-A177-3AD203B41FA5}">
                      <a16:colId xmlns:a16="http://schemas.microsoft.com/office/drawing/2014/main" val="1872840212"/>
                    </a:ext>
                  </a:extLst>
                </a:gridCol>
                <a:gridCol w="2357762">
                  <a:extLst>
                    <a:ext uri="{9D8B030D-6E8A-4147-A177-3AD203B41FA5}">
                      <a16:colId xmlns:a16="http://schemas.microsoft.com/office/drawing/2014/main" val="4145069572"/>
                    </a:ext>
                  </a:extLst>
                </a:gridCol>
                <a:gridCol w="2357762">
                  <a:extLst>
                    <a:ext uri="{9D8B030D-6E8A-4147-A177-3AD203B41FA5}">
                      <a16:colId xmlns:a16="http://schemas.microsoft.com/office/drawing/2014/main" val="1840958633"/>
                    </a:ext>
                  </a:extLst>
                </a:gridCol>
                <a:gridCol w="2357762">
                  <a:extLst>
                    <a:ext uri="{9D8B030D-6E8A-4147-A177-3AD203B41FA5}">
                      <a16:colId xmlns:a16="http://schemas.microsoft.com/office/drawing/2014/main" val="276406008"/>
                    </a:ext>
                  </a:extLst>
                </a:gridCol>
              </a:tblGrid>
              <a:tr h="471633">
                <a:tc>
                  <a:txBody>
                    <a:bodyPr/>
                    <a:lstStyle/>
                    <a:p>
                      <a:pPr algn="l" fontAlgn="auto"/>
                      <a:r>
                        <a:rPr lang="en-US">
                          <a:effectLst/>
                        </a:rPr>
                        <a:t>Features</a:t>
                      </a:r>
                      <a:endParaRPr lang="en-US" b="1">
                        <a:effectLst/>
                      </a:endParaRPr>
                    </a:p>
                  </a:txBody>
                  <a:tcPr anchor="ctr"/>
                </a:tc>
                <a:tc>
                  <a:txBody>
                    <a:bodyPr/>
                    <a:lstStyle/>
                    <a:p>
                      <a:pPr algn="l" fontAlgn="auto"/>
                      <a:r>
                        <a:rPr lang="en-US">
                          <a:effectLst/>
                        </a:rPr>
                        <a:t>Minimum</a:t>
                      </a:r>
                      <a:endParaRPr lang="en-US" b="1">
                        <a:effectLst/>
                      </a:endParaRPr>
                    </a:p>
                  </a:txBody>
                  <a:tcPr anchor="ctr"/>
                </a:tc>
                <a:tc>
                  <a:txBody>
                    <a:bodyPr/>
                    <a:lstStyle/>
                    <a:p>
                      <a:pPr algn="l" fontAlgn="auto"/>
                      <a:r>
                        <a:rPr lang="en-US">
                          <a:effectLst/>
                        </a:rPr>
                        <a:t>Maximum</a:t>
                      </a:r>
                      <a:endParaRPr lang="en-US" b="1">
                        <a:effectLst/>
                      </a:endParaRPr>
                    </a:p>
                  </a:txBody>
                  <a:tcPr anchor="ctr"/>
                </a:tc>
                <a:tc>
                  <a:txBody>
                    <a:bodyPr/>
                    <a:lstStyle/>
                    <a:p>
                      <a:pPr algn="l" fontAlgn="auto"/>
                      <a:r>
                        <a:rPr lang="en-US">
                          <a:effectLst/>
                        </a:rPr>
                        <a:t>Average</a:t>
                      </a:r>
                      <a:endParaRPr lang="en-US" b="1">
                        <a:effectLst/>
                      </a:endParaRPr>
                    </a:p>
                  </a:txBody>
                  <a:tcPr anchor="ctr"/>
                </a:tc>
                <a:extLst>
                  <a:ext uri="{0D108BD9-81ED-4DB2-BD59-A6C34878D82A}">
                    <a16:rowId xmlns:a16="http://schemas.microsoft.com/office/drawing/2014/main" val="2344618204"/>
                  </a:ext>
                </a:extLst>
              </a:tr>
              <a:tr h="471633">
                <a:tc>
                  <a:txBody>
                    <a:bodyPr/>
                    <a:lstStyle/>
                    <a:p>
                      <a:pPr algn="l" fontAlgn="auto"/>
                      <a:r>
                        <a:rPr lang="en-US">
                          <a:effectLst/>
                        </a:rPr>
                        <a:t>Pregnancies</a:t>
                      </a:r>
                      <a:endParaRPr lang="en-US" b="0">
                        <a:effectLst/>
                      </a:endParaRPr>
                    </a:p>
                  </a:txBody>
                  <a:tcPr anchor="ctr"/>
                </a:tc>
                <a:tc>
                  <a:txBody>
                    <a:bodyPr/>
                    <a:lstStyle/>
                    <a:p>
                      <a:pPr algn="ctr" fontAlgn="auto"/>
                      <a:r>
                        <a:rPr lang="en-US">
                          <a:effectLst/>
                        </a:rPr>
                        <a:t>0</a:t>
                      </a:r>
                      <a:endParaRPr lang="en-US" b="0">
                        <a:effectLst/>
                      </a:endParaRPr>
                    </a:p>
                  </a:txBody>
                  <a:tcPr anchor="ctr"/>
                </a:tc>
                <a:tc>
                  <a:txBody>
                    <a:bodyPr/>
                    <a:lstStyle/>
                    <a:p>
                      <a:pPr algn="ctr" fontAlgn="auto"/>
                      <a:r>
                        <a:rPr lang="en-US">
                          <a:effectLst/>
                        </a:rPr>
                        <a:t>8</a:t>
                      </a:r>
                      <a:endParaRPr lang="en-US" b="0">
                        <a:effectLst/>
                      </a:endParaRPr>
                    </a:p>
                  </a:txBody>
                  <a:tcPr anchor="ctr"/>
                </a:tc>
                <a:tc>
                  <a:txBody>
                    <a:bodyPr/>
                    <a:lstStyle/>
                    <a:p>
                      <a:pPr algn="ctr" fontAlgn="auto"/>
                      <a:r>
                        <a:rPr lang="en-US">
                          <a:effectLst/>
                        </a:rPr>
                        <a:t>1.61</a:t>
                      </a:r>
                      <a:endParaRPr lang="en-US" b="0">
                        <a:effectLst/>
                      </a:endParaRPr>
                    </a:p>
                  </a:txBody>
                  <a:tcPr anchor="ctr"/>
                </a:tc>
                <a:extLst>
                  <a:ext uri="{0D108BD9-81ED-4DB2-BD59-A6C34878D82A}">
                    <a16:rowId xmlns:a16="http://schemas.microsoft.com/office/drawing/2014/main" val="1590262811"/>
                  </a:ext>
                </a:extLst>
              </a:tr>
              <a:tr h="471633">
                <a:tc>
                  <a:txBody>
                    <a:bodyPr/>
                    <a:lstStyle/>
                    <a:p>
                      <a:pPr algn="l" fontAlgn="auto"/>
                      <a:r>
                        <a:rPr lang="en-US">
                          <a:effectLst/>
                        </a:rPr>
                        <a:t>Glucose (mg/dL)</a:t>
                      </a:r>
                      <a:endParaRPr lang="en-US" b="0">
                        <a:effectLst/>
                      </a:endParaRPr>
                    </a:p>
                  </a:txBody>
                  <a:tcPr anchor="ctr"/>
                </a:tc>
                <a:tc>
                  <a:txBody>
                    <a:bodyPr/>
                    <a:lstStyle/>
                    <a:p>
                      <a:pPr algn="ctr" fontAlgn="auto"/>
                      <a:r>
                        <a:rPr lang="en-US">
                          <a:effectLst/>
                        </a:rPr>
                        <a:t>52.2</a:t>
                      </a:r>
                      <a:endParaRPr lang="en-US" b="0">
                        <a:effectLst/>
                      </a:endParaRPr>
                    </a:p>
                  </a:txBody>
                  <a:tcPr anchor="ctr"/>
                </a:tc>
                <a:tc>
                  <a:txBody>
                    <a:bodyPr/>
                    <a:lstStyle/>
                    <a:p>
                      <a:pPr algn="ctr" fontAlgn="auto"/>
                      <a:r>
                        <a:rPr lang="en-US">
                          <a:effectLst/>
                        </a:rPr>
                        <a:t>274</a:t>
                      </a:r>
                      <a:endParaRPr lang="en-US" b="0">
                        <a:effectLst/>
                      </a:endParaRPr>
                    </a:p>
                  </a:txBody>
                  <a:tcPr anchor="ctr"/>
                </a:tc>
                <a:tc>
                  <a:txBody>
                    <a:bodyPr/>
                    <a:lstStyle/>
                    <a:p>
                      <a:pPr algn="ctr" fontAlgn="auto"/>
                      <a:r>
                        <a:rPr lang="en-US">
                          <a:effectLst/>
                        </a:rPr>
                        <a:t>109.39</a:t>
                      </a:r>
                      <a:endParaRPr lang="en-US" b="0">
                        <a:effectLst/>
                      </a:endParaRPr>
                    </a:p>
                  </a:txBody>
                  <a:tcPr anchor="ctr"/>
                </a:tc>
                <a:extLst>
                  <a:ext uri="{0D108BD9-81ED-4DB2-BD59-A6C34878D82A}">
                    <a16:rowId xmlns:a16="http://schemas.microsoft.com/office/drawing/2014/main" val="2933620428"/>
                  </a:ext>
                </a:extLst>
              </a:tr>
              <a:tr h="825357">
                <a:tc>
                  <a:txBody>
                    <a:bodyPr/>
                    <a:lstStyle/>
                    <a:p>
                      <a:pPr algn="l" fontAlgn="auto"/>
                      <a:r>
                        <a:rPr lang="en-US">
                          <a:effectLst/>
                        </a:rPr>
                        <a:t>Blood pressure (mm Hg)</a:t>
                      </a:r>
                      <a:endParaRPr lang="en-US" b="0">
                        <a:effectLst/>
                      </a:endParaRPr>
                    </a:p>
                  </a:txBody>
                  <a:tcPr anchor="ctr"/>
                </a:tc>
                <a:tc>
                  <a:txBody>
                    <a:bodyPr/>
                    <a:lstStyle/>
                    <a:p>
                      <a:pPr algn="ctr" fontAlgn="auto"/>
                      <a:r>
                        <a:rPr lang="en-US">
                          <a:effectLst/>
                        </a:rPr>
                        <a:t>5.9</a:t>
                      </a:r>
                      <a:endParaRPr lang="en-US" b="0">
                        <a:effectLst/>
                      </a:endParaRPr>
                    </a:p>
                  </a:txBody>
                  <a:tcPr anchor="ctr"/>
                </a:tc>
                <a:tc>
                  <a:txBody>
                    <a:bodyPr/>
                    <a:lstStyle/>
                    <a:p>
                      <a:pPr algn="ctr" fontAlgn="auto"/>
                      <a:r>
                        <a:rPr lang="en-US">
                          <a:effectLst/>
                        </a:rPr>
                        <a:t>115</a:t>
                      </a:r>
                      <a:endParaRPr lang="en-US" b="0">
                        <a:effectLst/>
                      </a:endParaRPr>
                    </a:p>
                  </a:txBody>
                  <a:tcPr anchor="ctr"/>
                </a:tc>
                <a:tc>
                  <a:txBody>
                    <a:bodyPr/>
                    <a:lstStyle/>
                    <a:p>
                      <a:pPr algn="ctr" fontAlgn="auto"/>
                      <a:r>
                        <a:rPr lang="en-US">
                          <a:effectLst/>
                        </a:rPr>
                        <a:t>71.09</a:t>
                      </a:r>
                      <a:endParaRPr lang="en-US" b="0">
                        <a:effectLst/>
                      </a:endParaRPr>
                    </a:p>
                  </a:txBody>
                  <a:tcPr anchor="ctr"/>
                </a:tc>
                <a:extLst>
                  <a:ext uri="{0D108BD9-81ED-4DB2-BD59-A6C34878D82A}">
                    <a16:rowId xmlns:a16="http://schemas.microsoft.com/office/drawing/2014/main" val="618086156"/>
                  </a:ext>
                </a:extLst>
              </a:tr>
              <a:tr h="471633">
                <a:tc>
                  <a:txBody>
                    <a:bodyPr/>
                    <a:lstStyle/>
                    <a:p>
                      <a:pPr algn="l" fontAlgn="auto"/>
                      <a:r>
                        <a:rPr lang="en-US">
                          <a:effectLst/>
                        </a:rPr>
                        <a:t>Skin thickness (mm)</a:t>
                      </a:r>
                      <a:endParaRPr lang="en-US" b="0">
                        <a:effectLst/>
                      </a:endParaRPr>
                    </a:p>
                  </a:txBody>
                  <a:tcPr anchor="ctr"/>
                </a:tc>
                <a:tc>
                  <a:txBody>
                    <a:bodyPr/>
                    <a:lstStyle/>
                    <a:p>
                      <a:pPr algn="ctr" fontAlgn="auto"/>
                      <a:r>
                        <a:rPr lang="en-US">
                          <a:effectLst/>
                        </a:rPr>
                        <a:t>2.9</a:t>
                      </a:r>
                      <a:endParaRPr lang="en-US" b="0">
                        <a:effectLst/>
                      </a:endParaRPr>
                    </a:p>
                  </a:txBody>
                  <a:tcPr anchor="ctr"/>
                </a:tc>
                <a:tc>
                  <a:txBody>
                    <a:bodyPr/>
                    <a:lstStyle/>
                    <a:p>
                      <a:pPr algn="ctr" fontAlgn="auto"/>
                      <a:r>
                        <a:rPr lang="en-US">
                          <a:effectLst/>
                        </a:rPr>
                        <a:t>23.3</a:t>
                      </a:r>
                      <a:endParaRPr lang="en-US" b="0">
                        <a:effectLst/>
                      </a:endParaRPr>
                    </a:p>
                  </a:txBody>
                  <a:tcPr anchor="ctr"/>
                </a:tc>
                <a:tc>
                  <a:txBody>
                    <a:bodyPr/>
                    <a:lstStyle/>
                    <a:p>
                      <a:pPr algn="ctr" fontAlgn="auto"/>
                      <a:r>
                        <a:rPr lang="en-US">
                          <a:effectLst/>
                        </a:rPr>
                        <a:t>10.78</a:t>
                      </a:r>
                      <a:endParaRPr lang="en-US" b="0">
                        <a:effectLst/>
                      </a:endParaRPr>
                    </a:p>
                  </a:txBody>
                  <a:tcPr anchor="ctr"/>
                </a:tc>
                <a:extLst>
                  <a:ext uri="{0D108BD9-81ED-4DB2-BD59-A6C34878D82A}">
                    <a16:rowId xmlns:a16="http://schemas.microsoft.com/office/drawing/2014/main" val="2591362354"/>
                  </a:ext>
                </a:extLst>
              </a:tr>
              <a:tr h="471633">
                <a:tc>
                  <a:txBody>
                    <a:bodyPr/>
                    <a:lstStyle/>
                    <a:p>
                      <a:pPr algn="l" fontAlgn="auto"/>
                      <a:r>
                        <a:rPr lang="en-US">
                          <a:effectLst/>
                        </a:rPr>
                        <a:t>BMI (kg/m</a:t>
                      </a:r>
                      <a:r>
                        <a:rPr lang="en-US" baseline="30000">
                          <a:effectLst/>
                        </a:rPr>
                        <a:t>2</a:t>
                      </a:r>
                      <a:r>
                        <a:rPr lang="en-US">
                          <a:effectLst/>
                        </a:rPr>
                        <a:t>)</a:t>
                      </a:r>
                      <a:endParaRPr lang="en-US" b="0">
                        <a:effectLst/>
                      </a:endParaRPr>
                    </a:p>
                  </a:txBody>
                  <a:tcPr anchor="ctr"/>
                </a:tc>
                <a:tc>
                  <a:txBody>
                    <a:bodyPr/>
                    <a:lstStyle/>
                    <a:p>
                      <a:pPr algn="ctr" fontAlgn="auto"/>
                      <a:r>
                        <a:rPr lang="en-US">
                          <a:effectLst/>
                        </a:rPr>
                        <a:t>2.61</a:t>
                      </a:r>
                      <a:endParaRPr lang="en-US" b="0">
                        <a:effectLst/>
                      </a:endParaRPr>
                    </a:p>
                  </a:txBody>
                  <a:tcPr anchor="ctr"/>
                </a:tc>
                <a:tc>
                  <a:txBody>
                    <a:bodyPr/>
                    <a:lstStyle/>
                    <a:p>
                      <a:pPr algn="ctr" fontAlgn="auto"/>
                      <a:r>
                        <a:rPr lang="en-US">
                          <a:effectLst/>
                        </a:rPr>
                        <a:t>41.62</a:t>
                      </a:r>
                      <a:endParaRPr lang="en-US" b="0">
                        <a:effectLst/>
                      </a:endParaRPr>
                    </a:p>
                  </a:txBody>
                  <a:tcPr anchor="ctr"/>
                </a:tc>
                <a:tc>
                  <a:txBody>
                    <a:bodyPr/>
                    <a:lstStyle/>
                    <a:p>
                      <a:pPr algn="ctr" fontAlgn="auto"/>
                      <a:r>
                        <a:rPr lang="en-US">
                          <a:effectLst/>
                        </a:rPr>
                        <a:t>22.69</a:t>
                      </a:r>
                      <a:endParaRPr lang="en-US" b="0">
                        <a:effectLst/>
                      </a:endParaRPr>
                    </a:p>
                  </a:txBody>
                  <a:tcPr anchor="ctr"/>
                </a:tc>
                <a:extLst>
                  <a:ext uri="{0D108BD9-81ED-4DB2-BD59-A6C34878D82A}">
                    <a16:rowId xmlns:a16="http://schemas.microsoft.com/office/drawing/2014/main" val="1807510738"/>
                  </a:ext>
                </a:extLst>
              </a:tr>
              <a:tr h="471633">
                <a:tc>
                  <a:txBody>
                    <a:bodyPr/>
                    <a:lstStyle/>
                    <a:p>
                      <a:pPr algn="l" fontAlgn="auto"/>
                      <a:r>
                        <a:rPr lang="en-US">
                          <a:effectLst/>
                        </a:rPr>
                        <a:t>Age (years)</a:t>
                      </a:r>
                      <a:endParaRPr lang="en-US" b="0">
                        <a:effectLst/>
                      </a:endParaRPr>
                    </a:p>
                  </a:txBody>
                  <a:tcPr anchor="ctr"/>
                </a:tc>
                <a:tc>
                  <a:txBody>
                    <a:bodyPr/>
                    <a:lstStyle/>
                    <a:p>
                      <a:pPr algn="ctr" fontAlgn="auto"/>
                      <a:r>
                        <a:rPr lang="en-US">
                          <a:effectLst/>
                        </a:rPr>
                        <a:t>17</a:t>
                      </a:r>
                      <a:endParaRPr lang="en-US" b="0">
                        <a:effectLst/>
                      </a:endParaRPr>
                    </a:p>
                  </a:txBody>
                  <a:tcPr anchor="ctr"/>
                </a:tc>
                <a:tc>
                  <a:txBody>
                    <a:bodyPr/>
                    <a:lstStyle/>
                    <a:p>
                      <a:pPr algn="ctr" fontAlgn="auto"/>
                      <a:r>
                        <a:rPr lang="en-US">
                          <a:effectLst/>
                        </a:rPr>
                        <a:t>77</a:t>
                      </a:r>
                      <a:endParaRPr lang="en-US" b="0">
                        <a:effectLst/>
                      </a:endParaRPr>
                    </a:p>
                  </a:txBody>
                  <a:tcPr anchor="ctr"/>
                </a:tc>
                <a:tc>
                  <a:txBody>
                    <a:bodyPr/>
                    <a:lstStyle/>
                    <a:p>
                      <a:pPr algn="ctr" fontAlgn="auto"/>
                      <a:r>
                        <a:rPr lang="en-US" dirty="0">
                          <a:effectLst/>
                        </a:rPr>
                        <a:t>27.02</a:t>
                      </a:r>
                      <a:endParaRPr lang="en-US" b="0" dirty="0">
                        <a:effectLst/>
                      </a:endParaRPr>
                    </a:p>
                  </a:txBody>
                  <a:tcPr anchor="ctr"/>
                </a:tc>
                <a:extLst>
                  <a:ext uri="{0D108BD9-81ED-4DB2-BD59-A6C34878D82A}">
                    <a16:rowId xmlns:a16="http://schemas.microsoft.com/office/drawing/2014/main" val="1551842121"/>
                  </a:ext>
                </a:extLst>
              </a:tr>
            </a:tbl>
          </a:graphicData>
        </a:graphic>
      </p:graphicFrame>
    </p:spTree>
    <p:extLst>
      <p:ext uri="{BB962C8B-B14F-4D97-AF65-F5344CB8AC3E}">
        <p14:creationId xmlns:p14="http://schemas.microsoft.com/office/powerpoint/2010/main" val="260343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5B57-F4DA-C220-DE33-68B69C297173}"/>
              </a:ext>
            </a:extLst>
          </p:cNvPr>
          <p:cNvSpPr>
            <a:spLocks noGrp="1"/>
          </p:cNvSpPr>
          <p:nvPr>
            <p:ph type="title"/>
          </p:nvPr>
        </p:nvSpPr>
        <p:spPr/>
        <p:txBody>
          <a:bodyPr/>
          <a:lstStyle/>
          <a:p>
            <a:r>
              <a:rPr lang="en-US" dirty="0">
                <a:solidFill>
                  <a:schemeClr val="accent2">
                    <a:lumMod val="75000"/>
                  </a:schemeClr>
                </a:solidFill>
              </a:rPr>
              <a:t>Dataset processing </a:t>
            </a:r>
          </a:p>
        </p:txBody>
      </p:sp>
      <p:sp>
        <p:nvSpPr>
          <p:cNvPr id="3" name="Content Placeholder 2">
            <a:extLst>
              <a:ext uri="{FF2B5EF4-FFF2-40B4-BE49-F238E27FC236}">
                <a16:creationId xmlns:a16="http://schemas.microsoft.com/office/drawing/2014/main" id="{6128C2B5-9C73-EB48-D186-96B3E2016D87}"/>
              </a:ext>
            </a:extLst>
          </p:cNvPr>
          <p:cNvSpPr>
            <a:spLocks noGrp="1"/>
          </p:cNvSpPr>
          <p:nvPr>
            <p:ph idx="1"/>
          </p:nvPr>
        </p:nvSpPr>
        <p:spPr>
          <a:xfrm>
            <a:off x="1141412" y="2249487"/>
            <a:ext cx="9905999" cy="4351796"/>
          </a:xfrm>
        </p:spPr>
        <p:txBody>
          <a:bodyPr/>
          <a:lstStyle/>
          <a:p>
            <a:r>
              <a:rPr lang="en-US" b="0" i="0" dirty="0">
                <a:solidFill>
                  <a:srgbClr val="212121"/>
                </a:solidFill>
                <a:effectLst/>
                <a:latin typeface="Cambria" panose="02040503050406030204" pitchFamily="18" charset="0"/>
              </a:rPr>
              <a:t>In the merged dataset, we discovered a few exceptional zero values. For example, skin thickness and Body Mass Index (BMI) cannot be zero. The zero value has been replaced by its corresponding mean value. The training and test dataset has been separated using the holdout validation technique, where 80% is the training data and 20% is the test data.</a:t>
            </a:r>
          </a:p>
          <a:p>
            <a:endParaRPr lang="en-US" dirty="0"/>
          </a:p>
        </p:txBody>
      </p:sp>
      <p:graphicFrame>
        <p:nvGraphicFramePr>
          <p:cNvPr id="5" name="Table 4">
            <a:extLst>
              <a:ext uri="{FF2B5EF4-FFF2-40B4-BE49-F238E27FC236}">
                <a16:creationId xmlns:a16="http://schemas.microsoft.com/office/drawing/2014/main" id="{7C4322E8-7DE3-C306-F42A-3021BC3B1787}"/>
              </a:ext>
            </a:extLst>
          </p:cNvPr>
          <p:cNvGraphicFramePr/>
          <p:nvPr>
            <p:extLst>
              <p:ext uri="{D42A27DB-BD31-4B8C-83A1-F6EECF244321}">
                <p14:modId xmlns:p14="http://schemas.microsoft.com/office/powerpoint/2010/main" val="2144015967"/>
              </p:ext>
            </p:extLst>
          </p:nvPr>
        </p:nvGraphicFramePr>
        <p:xfrm>
          <a:off x="2032000" y="4889839"/>
          <a:ext cx="8128000" cy="1711444"/>
        </p:xfrm>
        <a:graphic>
          <a:graphicData uri="http://schemas.openxmlformats.org/drawingml/2006/table">
            <a:tbl>
              <a:tblPr>
                <a:tableStyleId>{5C22544A-7EE6-4342-B048-85BDC9FD1C3A}</a:tableStyleId>
              </a:tblPr>
              <a:tblGrid>
                <a:gridCol w="4064000">
                  <a:extLst>
                    <a:ext uri="{9D8B030D-6E8A-4147-A177-3AD203B41FA5}">
                      <a16:colId xmlns:a16="http://schemas.microsoft.com/office/drawing/2014/main" val="3393730098"/>
                    </a:ext>
                  </a:extLst>
                </a:gridCol>
                <a:gridCol w="4064000">
                  <a:extLst>
                    <a:ext uri="{9D8B030D-6E8A-4147-A177-3AD203B41FA5}">
                      <a16:colId xmlns:a16="http://schemas.microsoft.com/office/drawing/2014/main" val="2291989998"/>
                    </a:ext>
                  </a:extLst>
                </a:gridCol>
              </a:tblGrid>
              <a:tr h="427861">
                <a:tc>
                  <a:txBody>
                    <a:bodyPr/>
                    <a:lstStyle/>
                    <a:p>
                      <a:pPr algn="l" fontAlgn="auto"/>
                      <a:r>
                        <a:rPr lang="en-US">
                          <a:effectLst/>
                        </a:rPr>
                        <a:t>Regression model</a:t>
                      </a:r>
                      <a:endParaRPr lang="en-US" b="1">
                        <a:effectLst/>
                      </a:endParaRPr>
                    </a:p>
                  </a:txBody>
                  <a:tcPr anchor="ctr"/>
                </a:tc>
                <a:tc>
                  <a:txBody>
                    <a:bodyPr/>
                    <a:lstStyle/>
                    <a:p>
                      <a:pPr algn="l" fontAlgn="auto"/>
                      <a:r>
                        <a:rPr lang="en-US">
                          <a:effectLst/>
                        </a:rPr>
                        <a:t>RMSE</a:t>
                      </a:r>
                      <a:endParaRPr lang="en-US" b="1">
                        <a:effectLst/>
                      </a:endParaRPr>
                    </a:p>
                  </a:txBody>
                  <a:tcPr anchor="ctr"/>
                </a:tc>
                <a:extLst>
                  <a:ext uri="{0D108BD9-81ED-4DB2-BD59-A6C34878D82A}">
                    <a16:rowId xmlns:a16="http://schemas.microsoft.com/office/drawing/2014/main" val="1669458402"/>
                  </a:ext>
                </a:extLst>
              </a:tr>
              <a:tr h="427861">
                <a:tc>
                  <a:txBody>
                    <a:bodyPr/>
                    <a:lstStyle/>
                    <a:p>
                      <a:pPr algn="l" fontAlgn="auto"/>
                      <a:r>
                        <a:rPr lang="en-US">
                          <a:effectLst/>
                        </a:rPr>
                        <a:t>XGB</a:t>
                      </a:r>
                      <a:endParaRPr lang="en-US" b="0">
                        <a:effectLst/>
                      </a:endParaRPr>
                    </a:p>
                  </a:txBody>
                  <a:tcPr anchor="ctr"/>
                </a:tc>
                <a:tc>
                  <a:txBody>
                    <a:bodyPr/>
                    <a:lstStyle/>
                    <a:p>
                      <a:pPr algn="l" fontAlgn="auto"/>
                      <a:r>
                        <a:rPr lang="en-US">
                          <a:effectLst/>
                        </a:rPr>
                        <a:t>0.36</a:t>
                      </a:r>
                      <a:endParaRPr lang="en-US" b="0">
                        <a:effectLst/>
                      </a:endParaRPr>
                    </a:p>
                  </a:txBody>
                  <a:tcPr anchor="ctr"/>
                </a:tc>
                <a:extLst>
                  <a:ext uri="{0D108BD9-81ED-4DB2-BD59-A6C34878D82A}">
                    <a16:rowId xmlns:a16="http://schemas.microsoft.com/office/drawing/2014/main" val="1296623502"/>
                  </a:ext>
                </a:extLst>
              </a:tr>
              <a:tr h="427861">
                <a:tc>
                  <a:txBody>
                    <a:bodyPr/>
                    <a:lstStyle/>
                    <a:p>
                      <a:pPr algn="l" fontAlgn="auto"/>
                      <a:r>
                        <a:rPr lang="en-US">
                          <a:effectLst/>
                        </a:rPr>
                        <a:t>SVR</a:t>
                      </a:r>
                      <a:endParaRPr lang="en-US" b="0">
                        <a:effectLst/>
                      </a:endParaRPr>
                    </a:p>
                  </a:txBody>
                  <a:tcPr anchor="ctr"/>
                </a:tc>
                <a:tc>
                  <a:txBody>
                    <a:bodyPr/>
                    <a:lstStyle/>
                    <a:p>
                      <a:pPr algn="l" fontAlgn="auto"/>
                      <a:r>
                        <a:rPr lang="en-US">
                          <a:effectLst/>
                        </a:rPr>
                        <a:t>0.45</a:t>
                      </a:r>
                      <a:endParaRPr lang="en-US" b="0">
                        <a:effectLst/>
                      </a:endParaRPr>
                    </a:p>
                  </a:txBody>
                  <a:tcPr anchor="ctr"/>
                </a:tc>
                <a:extLst>
                  <a:ext uri="{0D108BD9-81ED-4DB2-BD59-A6C34878D82A}">
                    <a16:rowId xmlns:a16="http://schemas.microsoft.com/office/drawing/2014/main" val="2513355601"/>
                  </a:ext>
                </a:extLst>
              </a:tr>
              <a:tr h="427861">
                <a:tc>
                  <a:txBody>
                    <a:bodyPr/>
                    <a:lstStyle/>
                    <a:p>
                      <a:pPr algn="l" fontAlgn="auto"/>
                      <a:r>
                        <a:rPr lang="en-US">
                          <a:effectLst/>
                        </a:rPr>
                        <a:t>GPR</a:t>
                      </a:r>
                      <a:endParaRPr lang="en-US" b="0">
                        <a:effectLst/>
                      </a:endParaRPr>
                    </a:p>
                  </a:txBody>
                  <a:tcPr anchor="ctr"/>
                </a:tc>
                <a:tc>
                  <a:txBody>
                    <a:bodyPr/>
                    <a:lstStyle/>
                    <a:p>
                      <a:pPr algn="l" fontAlgn="auto"/>
                      <a:r>
                        <a:rPr lang="en-US" dirty="0">
                          <a:effectLst/>
                        </a:rPr>
                        <a:t>0.43</a:t>
                      </a:r>
                      <a:endParaRPr lang="en-US" b="0" dirty="0">
                        <a:effectLst/>
                      </a:endParaRPr>
                    </a:p>
                  </a:txBody>
                  <a:tcPr anchor="ctr"/>
                </a:tc>
                <a:extLst>
                  <a:ext uri="{0D108BD9-81ED-4DB2-BD59-A6C34878D82A}">
                    <a16:rowId xmlns:a16="http://schemas.microsoft.com/office/drawing/2014/main" val="2280131064"/>
                  </a:ext>
                </a:extLst>
              </a:tr>
            </a:tbl>
          </a:graphicData>
        </a:graphic>
      </p:graphicFrame>
    </p:spTree>
    <p:extLst>
      <p:ext uri="{BB962C8B-B14F-4D97-AF65-F5344CB8AC3E}">
        <p14:creationId xmlns:p14="http://schemas.microsoft.com/office/powerpoint/2010/main" val="1303608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C5352-BC4F-5ACF-0CE9-1910775129C3}"/>
              </a:ext>
            </a:extLst>
          </p:cNvPr>
          <p:cNvSpPr>
            <a:spLocks noGrp="1"/>
          </p:cNvSpPr>
          <p:nvPr>
            <p:ph type="title"/>
          </p:nvPr>
        </p:nvSpPr>
        <p:spPr/>
        <p:txBody>
          <a:bodyPr/>
          <a:lstStyle/>
          <a:p>
            <a:pPr marL="571500" indent="-571500">
              <a:buFont typeface="Arial" panose="020B0604020202020204" pitchFamily="34" charset="0"/>
              <a:buChar char="•"/>
            </a:pPr>
            <a:r>
              <a:rPr lang="en-US" dirty="0">
                <a:solidFill>
                  <a:schemeClr val="accent2">
                    <a:lumMod val="75000"/>
                  </a:schemeClr>
                </a:solidFill>
              </a:rPr>
              <a:t>Working steps of predicting Insulin of the dataset</a:t>
            </a:r>
          </a:p>
        </p:txBody>
      </p:sp>
      <p:pic>
        <p:nvPicPr>
          <p:cNvPr id="4" name="Content Placeholder 3">
            <a:extLst>
              <a:ext uri="{FF2B5EF4-FFF2-40B4-BE49-F238E27FC236}">
                <a16:creationId xmlns:a16="http://schemas.microsoft.com/office/drawing/2014/main" id="{9D9181DB-3376-1820-B478-EABB913E45E5}"/>
              </a:ext>
            </a:extLst>
          </p:cNvPr>
          <p:cNvPicPr>
            <a:picLocks noGrp="1" noChangeAspect="1"/>
          </p:cNvPicPr>
          <p:nvPr>
            <p:ph idx="1"/>
          </p:nvPr>
        </p:nvPicPr>
        <p:blipFill>
          <a:blip r:embed="rId2"/>
          <a:stretch>
            <a:fillRect/>
          </a:stretch>
        </p:blipFill>
        <p:spPr>
          <a:xfrm>
            <a:off x="1613647" y="2200428"/>
            <a:ext cx="8642792" cy="4331341"/>
          </a:xfrm>
        </p:spPr>
      </p:pic>
    </p:spTree>
    <p:extLst>
      <p:ext uri="{BB962C8B-B14F-4D97-AF65-F5344CB8AC3E}">
        <p14:creationId xmlns:p14="http://schemas.microsoft.com/office/powerpoint/2010/main" val="188383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656D-2381-BA0E-ECB5-1FAF77F88610}"/>
              </a:ext>
            </a:extLst>
          </p:cNvPr>
          <p:cNvSpPr>
            <a:spLocks noGrp="1"/>
          </p:cNvSpPr>
          <p:nvPr>
            <p:ph type="title"/>
          </p:nvPr>
        </p:nvSpPr>
        <p:spPr/>
        <p:txBody>
          <a:bodyPr/>
          <a:lstStyle/>
          <a:p>
            <a:r>
              <a:rPr lang="en-US" dirty="0">
                <a:solidFill>
                  <a:schemeClr val="accent2">
                    <a:lumMod val="75000"/>
                  </a:schemeClr>
                </a:solidFill>
              </a:rPr>
              <a:t>Model selection </a:t>
            </a:r>
          </a:p>
        </p:txBody>
      </p:sp>
      <p:sp>
        <p:nvSpPr>
          <p:cNvPr id="3" name="Content Placeholder 2">
            <a:extLst>
              <a:ext uri="{FF2B5EF4-FFF2-40B4-BE49-F238E27FC236}">
                <a16:creationId xmlns:a16="http://schemas.microsoft.com/office/drawing/2014/main" id="{E7FE9B65-EA40-56DE-B5AA-17B42FDDF10B}"/>
              </a:ext>
            </a:extLst>
          </p:cNvPr>
          <p:cNvSpPr>
            <a:spLocks noGrp="1"/>
          </p:cNvSpPr>
          <p:nvPr>
            <p:ph idx="1"/>
          </p:nvPr>
        </p:nvSpPr>
        <p:spPr/>
        <p:txBody>
          <a:bodyPr>
            <a:normAutofit/>
          </a:bodyPr>
          <a:lstStyle/>
          <a:p>
            <a:r>
              <a:rPr lang="en-US" sz="2800" dirty="0">
                <a:solidFill>
                  <a:schemeClr val="bg1"/>
                </a:solidFill>
              </a:rPr>
              <a:t>Logistic regression</a:t>
            </a:r>
            <a:r>
              <a:rPr lang="en-US" dirty="0">
                <a:solidFill>
                  <a:schemeClr val="bg1"/>
                </a:solidFill>
              </a:rPr>
              <a:t>:</a:t>
            </a:r>
          </a:p>
          <a:p>
            <a:r>
              <a:rPr lang="en-US" dirty="0">
                <a:solidFill>
                  <a:schemeClr val="bg1"/>
                </a:solidFill>
              </a:rPr>
              <a:t>       </a:t>
            </a:r>
            <a:r>
              <a:rPr lang="en-US" b="0" i="0" dirty="0">
                <a:solidFill>
                  <a:srgbClr val="000000"/>
                </a:solidFill>
                <a:effectLst/>
                <a:latin typeface="STIXGeneral-Regular"/>
              </a:rPr>
              <a:t>Logistic Regression (LR) is a subset of generalized linear models which deals with the analysis of binary data, which seeks out the best-fitting model for describing the connection between dependent and independent predictors .When it comes to predicting sickness or health status, the LR model is most commonly used .Based on the risk factors given, the LR model can calculate the likelihood of an individual acquiring diabetes disease .</a:t>
            </a:r>
            <a:endParaRPr lang="en-US" dirty="0">
              <a:solidFill>
                <a:schemeClr val="bg1"/>
              </a:solidFill>
            </a:endParaRPr>
          </a:p>
        </p:txBody>
      </p:sp>
    </p:spTree>
    <p:extLst>
      <p:ext uri="{BB962C8B-B14F-4D97-AF65-F5344CB8AC3E}">
        <p14:creationId xmlns:p14="http://schemas.microsoft.com/office/powerpoint/2010/main" val="3621304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A17D31-0C55-55E6-D535-0A821D81E2C6}"/>
              </a:ext>
            </a:extLst>
          </p:cNvPr>
          <p:cNvSpPr>
            <a:spLocks noGrp="1"/>
          </p:cNvSpPr>
          <p:nvPr>
            <p:ph idx="1"/>
          </p:nvPr>
        </p:nvSpPr>
        <p:spPr>
          <a:xfrm>
            <a:off x="1141412" y="1185785"/>
            <a:ext cx="9905999" cy="4605415"/>
          </a:xfrm>
        </p:spPr>
        <p:txBody>
          <a:bodyPr>
            <a:normAutofit fontScale="92500" lnSpcReduction="20000"/>
          </a:bodyPr>
          <a:lstStyle/>
          <a:p>
            <a:r>
              <a:rPr lang="en-US" dirty="0">
                <a:solidFill>
                  <a:schemeClr val="bg1"/>
                </a:solidFill>
              </a:rPr>
              <a:t>Extra Gradient boosting</a:t>
            </a:r>
          </a:p>
          <a:p>
            <a:r>
              <a:rPr lang="en-US" dirty="0">
                <a:solidFill>
                  <a:schemeClr val="bg1"/>
                </a:solidFill>
              </a:rPr>
              <a:t>     </a:t>
            </a:r>
            <a:r>
              <a:rPr lang="en-US" b="0" i="0" dirty="0">
                <a:solidFill>
                  <a:srgbClr val="000000"/>
                </a:solidFill>
                <a:effectLst/>
                <a:latin typeface="STIXGeneral-Regular"/>
              </a:rPr>
              <a:t>The Extreme Gradient Boosting is an improved supervised algorithm proposed by Chen and </a:t>
            </a:r>
            <a:r>
              <a:rPr lang="en-US" b="0" i="0" dirty="0" err="1">
                <a:solidFill>
                  <a:srgbClr val="000000"/>
                </a:solidFill>
                <a:effectLst/>
                <a:latin typeface="STIXGeneral-Regular"/>
              </a:rPr>
              <a:t>Guestrin</a:t>
            </a:r>
            <a:r>
              <a:rPr lang="en-US" b="0" i="0" dirty="0">
                <a:solidFill>
                  <a:srgbClr val="000000"/>
                </a:solidFill>
                <a:effectLst/>
                <a:latin typeface="STIXGeneral-Regular"/>
              </a:rPr>
              <a:t> based on the Gradient Boosting Decision Tree algorithm  </a:t>
            </a:r>
            <a:r>
              <a:rPr lang="en-US" b="0" i="0" dirty="0" err="1">
                <a:solidFill>
                  <a:srgbClr val="000000"/>
                </a:solidFill>
                <a:effectLst/>
                <a:latin typeface="STIXGeneral-Regular"/>
              </a:rPr>
              <a:t>XGBoost</a:t>
            </a:r>
            <a:r>
              <a:rPr lang="en-US" b="0" i="0" dirty="0">
                <a:solidFill>
                  <a:srgbClr val="000000"/>
                </a:solidFill>
                <a:effectLst/>
                <a:latin typeface="STIXGeneral-Regular"/>
              </a:rPr>
              <a:t> can be used to solve problems for regression and classification, which has been chosen to be used by data scientists because of its high execution speed and the high accuracy that it supplies .The </a:t>
            </a:r>
            <a:r>
              <a:rPr lang="en-US" b="0" i="0" dirty="0" err="1">
                <a:solidFill>
                  <a:srgbClr val="000000"/>
                </a:solidFill>
                <a:effectLst/>
                <a:latin typeface="STIXGeneral-Regular"/>
              </a:rPr>
              <a:t>XGBoost</a:t>
            </a:r>
            <a:r>
              <a:rPr lang="en-US" b="0" i="0" dirty="0">
                <a:solidFill>
                  <a:srgbClr val="000000"/>
                </a:solidFill>
                <a:effectLst/>
                <a:latin typeface="STIXGeneral-Regular"/>
              </a:rPr>
              <a:t> objective function includes its loss function and regularization term, which can help to prevent overfitting by smoothing the final learned weights to obtain an optimal solution . The loss function  controls the ability of the prediction, which determines the deviation between predicted label  and the actual label . The regularization term  controls the complexity of the model and it can also handle the overfitting issue . </a:t>
            </a:r>
            <a:r>
              <a:rPr lang="en-US" b="0" i="0" dirty="0" err="1">
                <a:solidFill>
                  <a:srgbClr val="000000"/>
                </a:solidFill>
                <a:effectLst/>
                <a:latin typeface="STIXGeneral-Regular"/>
              </a:rPr>
              <a:t>XGBoost</a:t>
            </a:r>
            <a:r>
              <a:rPr lang="en-US" b="0" i="0" dirty="0">
                <a:solidFill>
                  <a:srgbClr val="000000"/>
                </a:solidFill>
                <a:effectLst/>
                <a:latin typeface="STIXGeneral-Regular"/>
              </a:rPr>
              <a:t> can also optimize the loss function using first-order and second-order gradient statistics.</a:t>
            </a:r>
            <a:endParaRPr lang="en-US" dirty="0">
              <a:solidFill>
                <a:schemeClr val="bg1"/>
              </a:solidFill>
            </a:endParaRPr>
          </a:p>
        </p:txBody>
      </p:sp>
    </p:spTree>
    <p:extLst>
      <p:ext uri="{BB962C8B-B14F-4D97-AF65-F5344CB8AC3E}">
        <p14:creationId xmlns:p14="http://schemas.microsoft.com/office/powerpoint/2010/main" val="2437211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0477A-EBCF-BB4B-8B23-5FF5AA08F5F1}"/>
              </a:ext>
            </a:extLst>
          </p:cNvPr>
          <p:cNvSpPr>
            <a:spLocks noGrp="1"/>
          </p:cNvSpPr>
          <p:nvPr>
            <p:ph idx="1"/>
          </p:nvPr>
        </p:nvSpPr>
        <p:spPr>
          <a:xfrm>
            <a:off x="762450" y="220043"/>
            <a:ext cx="9905999" cy="6381240"/>
          </a:xfrm>
        </p:spPr>
        <p:txBody>
          <a:bodyPr>
            <a:normAutofit lnSpcReduction="10000"/>
          </a:bodyPr>
          <a:lstStyle/>
          <a:p>
            <a:pPr marL="0" indent="0">
              <a:buNone/>
            </a:pPr>
            <a:r>
              <a:rPr lang="en-US" dirty="0">
                <a:solidFill>
                  <a:schemeClr val="bg1"/>
                </a:solidFill>
              </a:rPr>
              <a:t>Random forest:</a:t>
            </a:r>
          </a:p>
          <a:p>
            <a:pPr marL="0" indent="0">
              <a:buNone/>
            </a:pPr>
            <a:r>
              <a:rPr lang="en-US" dirty="0">
                <a:solidFill>
                  <a:schemeClr val="bg1"/>
                </a:solidFill>
              </a:rPr>
              <a:t>    </a:t>
            </a:r>
            <a:r>
              <a:rPr lang="en-US" b="0" i="0" dirty="0">
                <a:solidFill>
                  <a:srgbClr val="000000"/>
                </a:solidFill>
                <a:effectLst/>
                <a:latin typeface="STIXGeneral-Regular"/>
              </a:rPr>
              <a:t>RF is one of the most common uses of classifier integration.</a:t>
            </a:r>
          </a:p>
          <a:p>
            <a:pPr marL="0" indent="0">
              <a:buNone/>
            </a:pPr>
            <a:r>
              <a:rPr lang="en-US" b="0" i="0" dirty="0">
                <a:solidFill>
                  <a:srgbClr val="000000"/>
                </a:solidFill>
                <a:effectLst/>
                <a:latin typeface="STIXGeneral-Regular"/>
              </a:rPr>
              <a:t>The steps are as follows</a:t>
            </a:r>
          </a:p>
          <a:p>
            <a:pPr marL="0" indent="0">
              <a:buNone/>
            </a:pPr>
            <a:r>
              <a:rPr lang="en-US" dirty="0">
                <a:solidFill>
                  <a:srgbClr val="000000"/>
                </a:solidFill>
                <a:latin typeface="Minion W08 Regular_1167271"/>
              </a:rPr>
              <a:t>(i</a:t>
            </a:r>
            <a:r>
              <a:rPr lang="en-US" b="0" i="0" dirty="0">
                <a:solidFill>
                  <a:srgbClr val="000000"/>
                </a:solidFill>
                <a:effectLst/>
                <a:latin typeface="Minion W08 Regular_1167271"/>
              </a:rPr>
              <a:t>)</a:t>
            </a:r>
            <a:r>
              <a:rPr lang="en-US" b="0" i="0" dirty="0">
                <a:solidFill>
                  <a:srgbClr val="000000"/>
                </a:solidFill>
                <a:effectLst/>
                <a:latin typeface="STIXGeneral-Regular"/>
              </a:rPr>
              <a:t>Extracting some samples from the training set as a training subset using the bootstrap method, which is a self-help sampling approach.</a:t>
            </a:r>
          </a:p>
          <a:p>
            <a:pPr marL="0" indent="0">
              <a:buNone/>
            </a:pPr>
            <a:r>
              <a:rPr lang="en-US" b="0" i="0" dirty="0">
                <a:solidFill>
                  <a:srgbClr val="000000"/>
                </a:solidFill>
                <a:effectLst/>
                <a:latin typeface="Minion W08 Regular_1167271"/>
              </a:rPr>
              <a:t>(ii)</a:t>
            </a:r>
            <a:r>
              <a:rPr lang="en-US" b="0" i="0" dirty="0">
                <a:solidFill>
                  <a:srgbClr val="000000"/>
                </a:solidFill>
                <a:effectLst/>
                <a:latin typeface="STIXGeneral-Regular"/>
              </a:rPr>
              <a:t>A number of features are randomly picked from the feature set for the training subset as the basis for splitting each node of the Decision Tree.</a:t>
            </a:r>
          </a:p>
          <a:p>
            <a:pPr marL="0" indent="0">
              <a:buNone/>
            </a:pPr>
            <a:r>
              <a:rPr lang="en-US" b="0" i="0" dirty="0">
                <a:solidFill>
                  <a:srgbClr val="000000"/>
                </a:solidFill>
                <a:effectLst/>
                <a:latin typeface="Minion W08 Regular_1167271"/>
              </a:rPr>
              <a:t>(iii)</a:t>
            </a:r>
            <a:r>
              <a:rPr lang="en-US" b="0" i="0" dirty="0">
                <a:solidFill>
                  <a:srgbClr val="000000"/>
                </a:solidFill>
                <a:effectLst/>
                <a:latin typeface="STIXGeneral-Regular"/>
              </a:rPr>
              <a:t>Repeat steps (</a:t>
            </a:r>
            <a:r>
              <a:rPr lang="en-US" b="0" i="0" dirty="0" err="1">
                <a:solidFill>
                  <a:srgbClr val="000000"/>
                </a:solidFill>
                <a:effectLst/>
                <a:latin typeface="STIXGeneral-Regular"/>
              </a:rPr>
              <a:t>i</a:t>
            </a:r>
            <a:r>
              <a:rPr lang="en-US" b="0" i="0" dirty="0">
                <a:solidFill>
                  <a:srgbClr val="000000"/>
                </a:solidFill>
                <a:effectLst/>
                <a:latin typeface="STIXGeneral-Regular"/>
              </a:rPr>
              <a:t>)-(ii) to generate a large number of training subsets and Decision Trees, which are then combined to build a Random Forest.</a:t>
            </a:r>
          </a:p>
          <a:p>
            <a:pPr marL="0" indent="0">
              <a:buNone/>
            </a:pPr>
            <a:r>
              <a:rPr lang="en-US" b="0" i="0" dirty="0">
                <a:solidFill>
                  <a:srgbClr val="000000"/>
                </a:solidFill>
                <a:effectLst/>
                <a:latin typeface="Minion W08 Regular_1167271"/>
              </a:rPr>
              <a:t>(iv)</a:t>
            </a:r>
            <a:r>
              <a:rPr lang="en-US" b="0" i="0" dirty="0">
                <a:solidFill>
                  <a:srgbClr val="000000"/>
                </a:solidFill>
                <a:effectLst/>
                <a:latin typeface="STIXGeneral-Regular"/>
              </a:rPr>
              <a:t>The test set's samples are fed into the Random Forest, where each Decision Tree makes a choice based on the data. After receiving the findings, the results are voted on using a voting technique to determine the sample categorization results.</a:t>
            </a:r>
            <a:endParaRPr lang="en-US" dirty="0">
              <a:solidFill>
                <a:schemeClr val="bg1"/>
              </a:solidFill>
            </a:endParaRPr>
          </a:p>
        </p:txBody>
      </p:sp>
    </p:spTree>
    <p:extLst>
      <p:ext uri="{BB962C8B-B14F-4D97-AF65-F5344CB8AC3E}">
        <p14:creationId xmlns:p14="http://schemas.microsoft.com/office/powerpoint/2010/main" val="2253979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2425-2FF9-1874-C749-E4C7ED7F2B14}"/>
              </a:ext>
            </a:extLst>
          </p:cNvPr>
          <p:cNvSpPr>
            <a:spLocks noGrp="1"/>
          </p:cNvSpPr>
          <p:nvPr>
            <p:ph type="title"/>
          </p:nvPr>
        </p:nvSpPr>
        <p:spPr/>
        <p:txBody>
          <a:bodyPr/>
          <a:lstStyle/>
          <a:p>
            <a:r>
              <a:rPr lang="en-US" dirty="0"/>
              <a:t>Random forest</a:t>
            </a:r>
          </a:p>
        </p:txBody>
      </p:sp>
      <p:pic>
        <p:nvPicPr>
          <p:cNvPr id="4" name="Content Placeholder 3">
            <a:extLst>
              <a:ext uri="{FF2B5EF4-FFF2-40B4-BE49-F238E27FC236}">
                <a16:creationId xmlns:a16="http://schemas.microsoft.com/office/drawing/2014/main" id="{EDBEBD21-60D6-4409-644F-8D6C711C6F1A}"/>
              </a:ext>
            </a:extLst>
          </p:cNvPr>
          <p:cNvPicPr>
            <a:picLocks noGrp="1" noChangeAspect="1"/>
          </p:cNvPicPr>
          <p:nvPr>
            <p:ph idx="1"/>
          </p:nvPr>
        </p:nvPicPr>
        <p:blipFill>
          <a:blip r:embed="rId2"/>
          <a:stretch>
            <a:fillRect/>
          </a:stretch>
        </p:blipFill>
        <p:spPr>
          <a:xfrm>
            <a:off x="1393603" y="2310449"/>
            <a:ext cx="9486290" cy="4254161"/>
          </a:xfrm>
        </p:spPr>
      </p:pic>
    </p:spTree>
    <p:extLst>
      <p:ext uri="{BB962C8B-B14F-4D97-AF65-F5344CB8AC3E}">
        <p14:creationId xmlns:p14="http://schemas.microsoft.com/office/powerpoint/2010/main" val="3824430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AD56-7C01-C832-7B3D-F9C91EE0D74A}"/>
              </a:ext>
            </a:extLst>
          </p:cNvPr>
          <p:cNvSpPr>
            <a:spLocks noGrp="1"/>
          </p:cNvSpPr>
          <p:nvPr>
            <p:ph type="title"/>
          </p:nvPr>
        </p:nvSpPr>
        <p:spPr/>
        <p:txBody>
          <a:bodyPr/>
          <a:lstStyle/>
          <a:p>
            <a:r>
              <a:rPr lang="en-US" dirty="0">
                <a:solidFill>
                  <a:schemeClr val="accent2">
                    <a:lumMod val="75000"/>
                  </a:schemeClr>
                </a:solidFill>
              </a:rPr>
              <a:t>Evaluation metrics</a:t>
            </a:r>
          </a:p>
        </p:txBody>
      </p:sp>
      <p:sp>
        <p:nvSpPr>
          <p:cNvPr id="3" name="Content Placeholder 2">
            <a:extLst>
              <a:ext uri="{FF2B5EF4-FFF2-40B4-BE49-F238E27FC236}">
                <a16:creationId xmlns:a16="http://schemas.microsoft.com/office/drawing/2014/main" id="{78CD4522-FAA0-E162-40AD-1E3CBBC2C2AD}"/>
              </a:ext>
            </a:extLst>
          </p:cNvPr>
          <p:cNvSpPr>
            <a:spLocks noGrp="1"/>
          </p:cNvSpPr>
          <p:nvPr>
            <p:ph idx="1"/>
          </p:nvPr>
        </p:nvSpPr>
        <p:spPr/>
        <p:txBody>
          <a:bodyPr/>
          <a:lstStyle/>
          <a:p>
            <a:r>
              <a:rPr lang="en-US" b="0" i="0" dirty="0">
                <a:solidFill>
                  <a:srgbClr val="000000"/>
                </a:solidFill>
                <a:effectLst/>
                <a:latin typeface="STIXGeneral-Regular"/>
              </a:rPr>
              <a:t>The confusion matrix  is considered as a great tool to show the results summary of a model with the classification issues .In the classification, the prediction can be one of four special cases as follows.</a:t>
            </a:r>
          </a:p>
          <a:p>
            <a:br>
              <a:rPr lang="en-US" dirty="0"/>
            </a:br>
            <a:endParaRPr lang="en-US" dirty="0"/>
          </a:p>
        </p:txBody>
      </p:sp>
      <p:pic>
        <p:nvPicPr>
          <p:cNvPr id="4" name="Picture 3">
            <a:extLst>
              <a:ext uri="{FF2B5EF4-FFF2-40B4-BE49-F238E27FC236}">
                <a16:creationId xmlns:a16="http://schemas.microsoft.com/office/drawing/2014/main" id="{42CD8754-5A60-5B0D-6881-BBF2C1813F91}"/>
              </a:ext>
            </a:extLst>
          </p:cNvPr>
          <p:cNvPicPr>
            <a:picLocks noChangeAspect="1"/>
          </p:cNvPicPr>
          <p:nvPr/>
        </p:nvPicPr>
        <p:blipFill>
          <a:blip r:embed="rId2"/>
          <a:stretch>
            <a:fillRect/>
          </a:stretch>
        </p:blipFill>
        <p:spPr>
          <a:xfrm>
            <a:off x="2261551" y="3733673"/>
            <a:ext cx="6833551" cy="2928734"/>
          </a:xfrm>
          <a:prstGeom prst="rect">
            <a:avLst/>
          </a:prstGeom>
        </p:spPr>
      </p:pic>
    </p:spTree>
    <p:extLst>
      <p:ext uri="{BB962C8B-B14F-4D97-AF65-F5344CB8AC3E}">
        <p14:creationId xmlns:p14="http://schemas.microsoft.com/office/powerpoint/2010/main" val="189179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A6FF5-2228-CDBD-A2A0-A4C7CC755D28}"/>
              </a:ext>
            </a:extLst>
          </p:cNvPr>
          <p:cNvSpPr>
            <a:spLocks noGrp="1"/>
          </p:cNvSpPr>
          <p:nvPr>
            <p:ph idx="1"/>
          </p:nvPr>
        </p:nvSpPr>
        <p:spPr>
          <a:xfrm>
            <a:off x="1141412" y="232266"/>
            <a:ext cx="9905999" cy="6381241"/>
          </a:xfrm>
        </p:spPr>
        <p:txBody>
          <a:bodyPr/>
          <a:lstStyle/>
          <a:p>
            <a:r>
              <a:rPr lang="en-US" b="0" i="0" dirty="0">
                <a:solidFill>
                  <a:srgbClr val="000000"/>
                </a:solidFill>
                <a:effectLst/>
                <a:latin typeface="STIXGeneral-Regular"/>
              </a:rPr>
              <a:t>The following metrics are used to evaluate the proposed model .</a:t>
            </a:r>
          </a:p>
          <a:p>
            <a:r>
              <a:rPr lang="en-US" b="1" i="0" dirty="0">
                <a:solidFill>
                  <a:srgbClr val="000000"/>
                </a:solidFill>
                <a:effectLst/>
                <a:latin typeface="STIXGeneral-Regular"/>
              </a:rPr>
              <a:t>Accuracy (</a:t>
            </a:r>
            <a:r>
              <a:rPr lang="en-US" b="1" i="0" dirty="0" err="1">
                <a:solidFill>
                  <a:srgbClr val="000000"/>
                </a:solidFill>
                <a:effectLst/>
                <a:latin typeface="STIXGeneral-Regular"/>
              </a:rPr>
              <a:t>Acc</a:t>
            </a:r>
            <a:r>
              <a:rPr lang="en-US" b="1" i="0" dirty="0">
                <a:solidFill>
                  <a:srgbClr val="000000"/>
                </a:solidFill>
                <a:effectLst/>
                <a:latin typeface="STIXGeneral-Regular"/>
              </a:rPr>
              <a:t>)</a:t>
            </a:r>
            <a:r>
              <a:rPr lang="en-US" b="0" i="0" dirty="0">
                <a:solidFill>
                  <a:srgbClr val="000000"/>
                </a:solidFill>
                <a:effectLst/>
                <a:latin typeface="STIXGeneral-Regular"/>
              </a:rPr>
              <a:t> is the percentage of the correct predictions that a classifier has made compared with the actual values of the target in the testing phase.</a:t>
            </a:r>
          </a:p>
          <a:p>
            <a:pPr marL="0" indent="0">
              <a:buNone/>
            </a:pPr>
            <a:r>
              <a:rPr lang="en-US" dirty="0"/>
              <a:t>             ACC=(TP+TN)/(TP+TN+FP+FN)*100%</a:t>
            </a:r>
          </a:p>
          <a:p>
            <a:r>
              <a:rPr lang="en-US" b="1" i="0" dirty="0">
                <a:solidFill>
                  <a:srgbClr val="000000"/>
                </a:solidFill>
                <a:effectLst/>
                <a:latin typeface="STIXGeneral-Regular"/>
              </a:rPr>
              <a:t>Precision (Pre)</a:t>
            </a:r>
            <a:r>
              <a:rPr lang="en-US" b="0" i="0" dirty="0">
                <a:solidFill>
                  <a:srgbClr val="000000"/>
                </a:solidFill>
                <a:effectLst/>
                <a:latin typeface="STIXGeneral-Regular"/>
              </a:rPr>
              <a:t> is the percentage of instances that a classifier has labelled as positive with respect to the total predictive positives (the exactness of a classifier).</a:t>
            </a:r>
          </a:p>
          <a:p>
            <a:pPr marL="0" indent="0">
              <a:buNone/>
            </a:pPr>
            <a:r>
              <a:rPr lang="en-US" dirty="0">
                <a:solidFill>
                  <a:srgbClr val="000000"/>
                </a:solidFill>
                <a:latin typeface="STIXGeneral-Regular"/>
              </a:rPr>
              <a:t>              </a:t>
            </a:r>
            <a:r>
              <a:rPr lang="en-US" dirty="0">
                <a:latin typeface="STIXGeneral-Regular"/>
              </a:rPr>
              <a:t>Pre=TP/(TP+FP)*100%</a:t>
            </a:r>
          </a:p>
          <a:p>
            <a:r>
              <a:rPr lang="en-US" dirty="0">
                <a:solidFill>
                  <a:schemeClr val="bg1"/>
                </a:solidFill>
              </a:rPr>
              <a:t> </a:t>
            </a:r>
            <a:r>
              <a:rPr lang="en-US" b="1" i="0" dirty="0">
                <a:solidFill>
                  <a:srgbClr val="000000"/>
                </a:solidFill>
                <a:effectLst/>
                <a:latin typeface="STIXGeneral-Regular"/>
              </a:rPr>
              <a:t>F1-score </a:t>
            </a:r>
            <a:r>
              <a:rPr lang="en-US" b="0" i="0" dirty="0">
                <a:solidFill>
                  <a:srgbClr val="000000"/>
                </a:solidFill>
                <a:effectLst/>
                <a:latin typeface="STIXGeneral-Regular"/>
              </a:rPr>
              <a:t>  shows the harmonic mean of precision and recall.</a:t>
            </a:r>
          </a:p>
          <a:p>
            <a:pPr marL="0" indent="0">
              <a:buNone/>
            </a:pPr>
            <a:r>
              <a:rPr lang="en-US" dirty="0">
                <a:solidFill>
                  <a:srgbClr val="000000"/>
                </a:solidFill>
                <a:latin typeface="STIXGeneral-Regular"/>
              </a:rPr>
              <a:t>              </a:t>
            </a:r>
            <a:r>
              <a:rPr lang="en-US" dirty="0">
                <a:latin typeface="STIXGeneral-Regular"/>
              </a:rPr>
              <a:t>F1-score=2*TP/2*TP+FN+FP*100%</a:t>
            </a:r>
            <a:endParaRPr lang="en-US" b="0" i="0" dirty="0">
              <a:solidFill>
                <a:srgbClr val="000000"/>
              </a:solidFill>
              <a:effectLst/>
              <a:latin typeface="STIXGeneral-Regular"/>
            </a:endParaRPr>
          </a:p>
          <a:p>
            <a:pPr marL="0" indent="0">
              <a:buNone/>
            </a:pPr>
            <a:r>
              <a:rPr lang="en-US" dirty="0">
                <a:solidFill>
                  <a:srgbClr val="000000"/>
                </a:solidFill>
                <a:latin typeface="STIXGeneral-Regular"/>
              </a:rPr>
              <a:t>               </a:t>
            </a:r>
            <a:endParaRPr lang="en-US" dirty="0">
              <a:solidFill>
                <a:schemeClr val="bg1"/>
              </a:solidFill>
            </a:endParaRPr>
          </a:p>
        </p:txBody>
      </p:sp>
    </p:spTree>
    <p:extLst>
      <p:ext uri="{BB962C8B-B14F-4D97-AF65-F5344CB8AC3E}">
        <p14:creationId xmlns:p14="http://schemas.microsoft.com/office/powerpoint/2010/main" val="2166764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9CC2-3A99-1FC1-36B8-3EDA2BBC22CE}"/>
              </a:ext>
            </a:extLst>
          </p:cNvPr>
          <p:cNvSpPr>
            <a:spLocks noGrp="1"/>
          </p:cNvSpPr>
          <p:nvPr>
            <p:ph type="title"/>
          </p:nvPr>
        </p:nvSpPr>
        <p:spPr/>
        <p:txBody>
          <a:bodyPr/>
          <a:lstStyle/>
          <a:p>
            <a:r>
              <a:rPr lang="en-US" dirty="0">
                <a:solidFill>
                  <a:schemeClr val="accent2">
                    <a:lumMod val="75000"/>
                  </a:schemeClr>
                </a:solidFill>
              </a:rPr>
              <a:t>Iterative improvement </a:t>
            </a:r>
          </a:p>
        </p:txBody>
      </p:sp>
      <p:sp>
        <p:nvSpPr>
          <p:cNvPr id="3" name="Content Placeholder 2">
            <a:extLst>
              <a:ext uri="{FF2B5EF4-FFF2-40B4-BE49-F238E27FC236}">
                <a16:creationId xmlns:a16="http://schemas.microsoft.com/office/drawing/2014/main" id="{57EF718D-A0C5-8E93-57D7-BA72B91677E0}"/>
              </a:ext>
            </a:extLst>
          </p:cNvPr>
          <p:cNvSpPr>
            <a:spLocks noGrp="1"/>
          </p:cNvSpPr>
          <p:nvPr>
            <p:ph idx="1"/>
          </p:nvPr>
        </p:nvSpPr>
        <p:spPr>
          <a:xfrm>
            <a:off x="1381380" y="1957200"/>
            <a:ext cx="5904482" cy="4130650"/>
          </a:xfrm>
        </p:spPr>
        <p:txBody>
          <a:bodyPr>
            <a:normAutofit/>
          </a:bodyPr>
          <a:lstStyle/>
          <a:p>
            <a:r>
              <a:rPr lang="en-US" b="0" i="0" dirty="0">
                <a:solidFill>
                  <a:srgbClr val="000000"/>
                </a:solidFill>
                <a:effectLst/>
                <a:latin typeface="STIXGeneral-Regular"/>
              </a:rPr>
              <a:t>The behavior of the accuracy is shown in Figure. where the blue line represents the training phase, and the orange one represents the testing phase resulting in the best values of the accuracy, 99.0% and 99.75%, respectively.</a:t>
            </a:r>
          </a:p>
          <a:p>
            <a:pPr marL="0" indent="0">
              <a:buNone/>
            </a:pPr>
            <a:br>
              <a:rPr lang="en-US" dirty="0"/>
            </a:br>
            <a:endParaRPr lang="en-US" dirty="0"/>
          </a:p>
        </p:txBody>
      </p:sp>
      <p:pic>
        <p:nvPicPr>
          <p:cNvPr id="4" name="Picture 3">
            <a:extLst>
              <a:ext uri="{FF2B5EF4-FFF2-40B4-BE49-F238E27FC236}">
                <a16:creationId xmlns:a16="http://schemas.microsoft.com/office/drawing/2014/main" id="{64BA9793-9762-8AF6-5B78-E28C0EF8952A}"/>
              </a:ext>
            </a:extLst>
          </p:cNvPr>
          <p:cNvPicPr>
            <a:picLocks noChangeAspect="1"/>
          </p:cNvPicPr>
          <p:nvPr/>
        </p:nvPicPr>
        <p:blipFill>
          <a:blip r:embed="rId2"/>
          <a:stretch>
            <a:fillRect/>
          </a:stretch>
        </p:blipFill>
        <p:spPr>
          <a:xfrm>
            <a:off x="7285862" y="1871776"/>
            <a:ext cx="4596448" cy="4130650"/>
          </a:xfrm>
          <a:prstGeom prst="rect">
            <a:avLst/>
          </a:prstGeom>
        </p:spPr>
      </p:pic>
    </p:spTree>
    <p:extLst>
      <p:ext uri="{BB962C8B-B14F-4D97-AF65-F5344CB8AC3E}">
        <p14:creationId xmlns:p14="http://schemas.microsoft.com/office/powerpoint/2010/main" val="234089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C640-A2D6-80C2-DF4F-C5476C5AF763}"/>
              </a:ext>
            </a:extLst>
          </p:cNvPr>
          <p:cNvSpPr>
            <a:spLocks noGrp="1"/>
          </p:cNvSpPr>
          <p:nvPr>
            <p:ph type="title"/>
          </p:nvPr>
        </p:nvSpPr>
        <p:spPr>
          <a:xfrm>
            <a:off x="6679156" y="268942"/>
            <a:ext cx="4689721" cy="6344566"/>
          </a:xfrm>
        </p:spPr>
        <p:txBody>
          <a:bodyPr>
            <a:normAutofit fontScale="90000"/>
          </a:bodyPr>
          <a:lstStyle/>
          <a:p>
            <a:r>
              <a:rPr lang="en-US" dirty="0">
                <a:solidFill>
                  <a:schemeClr val="bg1"/>
                </a:solidFill>
              </a:rPr>
              <a:t>Group -3</a:t>
            </a:r>
            <a:br>
              <a:rPr lang="en-US" dirty="0">
                <a:solidFill>
                  <a:schemeClr val="bg1"/>
                </a:solidFill>
              </a:rPr>
            </a:br>
            <a:r>
              <a:rPr lang="en-US" dirty="0">
                <a:solidFill>
                  <a:schemeClr val="bg1"/>
                </a:solidFill>
              </a:rPr>
              <a:t> </a:t>
            </a:r>
            <a:r>
              <a:rPr lang="en-US" dirty="0">
                <a:solidFill>
                  <a:schemeClr val="accent2">
                    <a:lumMod val="75000"/>
                  </a:schemeClr>
                </a:solidFill>
              </a:rPr>
              <a:t>Members</a:t>
            </a:r>
            <a:br>
              <a:rPr lang="en-US" dirty="0">
                <a:solidFill>
                  <a:schemeClr val="accent2">
                    <a:lumMod val="75000"/>
                  </a:schemeClr>
                </a:solidFill>
              </a:rPr>
            </a:br>
            <a:r>
              <a:rPr lang="en-US" dirty="0">
                <a:solidFill>
                  <a:schemeClr val="accent2">
                    <a:lumMod val="75000"/>
                  </a:schemeClr>
                </a:solidFill>
              </a:rPr>
              <a:t>     </a:t>
            </a:r>
            <a:r>
              <a:rPr lang="en-US" dirty="0"/>
              <a:t>1. R. </a:t>
            </a:r>
            <a:r>
              <a:rPr lang="en-US" dirty="0" err="1"/>
              <a:t>Loshini</a:t>
            </a:r>
            <a:br>
              <a:rPr lang="en-US" dirty="0"/>
            </a:br>
            <a:r>
              <a:rPr lang="en-US" dirty="0"/>
              <a:t>     </a:t>
            </a:r>
            <a:r>
              <a:rPr lang="en-US"/>
              <a:t>2.M.Shakthi</a:t>
            </a:r>
            <a:br>
              <a:rPr lang="en-US" dirty="0"/>
            </a:br>
            <a:r>
              <a:rPr lang="en-US" dirty="0"/>
              <a:t>     3.V.Priyadharshini</a:t>
            </a:r>
            <a:br>
              <a:rPr lang="en-US" dirty="0"/>
            </a:br>
            <a:r>
              <a:rPr lang="en-US" dirty="0"/>
              <a:t>     4.R.Nithya</a:t>
            </a:r>
            <a:br>
              <a:rPr lang="en-US" dirty="0"/>
            </a:br>
            <a:r>
              <a:rPr lang="en-US" dirty="0"/>
              <a:t>     5.R.pavithra</a:t>
            </a:r>
            <a:br>
              <a:rPr lang="en-US" dirty="0"/>
            </a:br>
            <a:r>
              <a:rPr lang="en-US" dirty="0"/>
              <a:t>     6.S.Mariyammal</a:t>
            </a:r>
            <a:br>
              <a:rPr lang="en-US" dirty="0"/>
            </a:br>
            <a:br>
              <a:rPr lang="en-US" dirty="0"/>
            </a:br>
            <a:br>
              <a:rPr lang="en-US" dirty="0"/>
            </a:br>
            <a:br>
              <a:rPr lang="en-US" dirty="0"/>
            </a:br>
            <a:br>
              <a:rPr lang="en-US" dirty="0"/>
            </a:br>
            <a:br>
              <a:rPr lang="en-US" dirty="0"/>
            </a:br>
            <a:endParaRPr lang="en-US" dirty="0">
              <a:solidFill>
                <a:schemeClr val="bg1"/>
              </a:solidFill>
            </a:endParaRPr>
          </a:p>
        </p:txBody>
      </p:sp>
      <p:pic>
        <p:nvPicPr>
          <p:cNvPr id="5" name="Content Placeholder 4">
            <a:extLst>
              <a:ext uri="{FF2B5EF4-FFF2-40B4-BE49-F238E27FC236}">
                <a16:creationId xmlns:a16="http://schemas.microsoft.com/office/drawing/2014/main" id="{A6D5998F-335F-A556-198F-281DB9DE4D16}"/>
              </a:ext>
            </a:extLst>
          </p:cNvPr>
          <p:cNvPicPr>
            <a:picLocks noGrp="1" noChangeAspect="1"/>
          </p:cNvPicPr>
          <p:nvPr>
            <p:ph idx="1"/>
          </p:nvPr>
        </p:nvPicPr>
        <p:blipFill>
          <a:blip r:embed="rId2"/>
          <a:stretch>
            <a:fillRect/>
          </a:stretch>
        </p:blipFill>
        <p:spPr>
          <a:xfrm>
            <a:off x="171144" y="122247"/>
            <a:ext cx="5924855" cy="6637956"/>
          </a:xfrm>
        </p:spPr>
      </p:pic>
      <p:sp>
        <p:nvSpPr>
          <p:cNvPr id="4" name="TextBox 3">
            <a:extLst>
              <a:ext uri="{FF2B5EF4-FFF2-40B4-BE49-F238E27FC236}">
                <a16:creationId xmlns:a16="http://schemas.microsoft.com/office/drawing/2014/main" id="{C911C287-FBA2-932D-667B-83AE3AAE0EE9}"/>
              </a:ext>
            </a:extLst>
          </p:cNvPr>
          <p:cNvSpPr txBox="1"/>
          <p:nvPr/>
        </p:nvSpPr>
        <p:spPr>
          <a:xfrm>
            <a:off x="5173450"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613411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94184-C40B-330E-796C-E5EBACB1F117}"/>
              </a:ext>
            </a:extLst>
          </p:cNvPr>
          <p:cNvSpPr>
            <a:spLocks noGrp="1"/>
          </p:cNvSpPr>
          <p:nvPr>
            <p:ph type="title"/>
          </p:nvPr>
        </p:nvSpPr>
        <p:spPr>
          <a:xfrm>
            <a:off x="1141413" y="97798"/>
            <a:ext cx="9905998" cy="1087988"/>
          </a:xfrm>
        </p:spPr>
        <p:txBody>
          <a:bodyPr/>
          <a:lstStyle/>
          <a:p>
            <a:r>
              <a:rPr lang="en-US" dirty="0">
                <a:solidFill>
                  <a:schemeClr val="accent2">
                    <a:lumMod val="75000"/>
                  </a:schemeClr>
                </a:solidFill>
              </a:rPr>
              <a:t>Prevention measures</a:t>
            </a:r>
          </a:p>
        </p:txBody>
      </p:sp>
      <p:sp>
        <p:nvSpPr>
          <p:cNvPr id="3" name="Content Placeholder 2">
            <a:extLst>
              <a:ext uri="{FF2B5EF4-FFF2-40B4-BE49-F238E27FC236}">
                <a16:creationId xmlns:a16="http://schemas.microsoft.com/office/drawing/2014/main" id="{F1FDB43D-8A8F-799F-E6A6-70F523DA4A62}"/>
              </a:ext>
            </a:extLst>
          </p:cNvPr>
          <p:cNvSpPr>
            <a:spLocks noGrp="1"/>
          </p:cNvSpPr>
          <p:nvPr>
            <p:ph idx="1"/>
          </p:nvPr>
        </p:nvSpPr>
        <p:spPr>
          <a:xfrm>
            <a:off x="1141412" y="843498"/>
            <a:ext cx="10484182" cy="5916704"/>
          </a:xfrm>
        </p:spPr>
        <p:txBody>
          <a:bodyPr>
            <a:normAutofit/>
          </a:bodyPr>
          <a:lstStyle/>
          <a:p>
            <a:r>
              <a:rPr lang="en-US" b="0" i="0" dirty="0">
                <a:solidFill>
                  <a:srgbClr val="000000"/>
                </a:solidFill>
                <a:effectLst/>
                <a:latin typeface="STIXGeneral-Regular"/>
              </a:rPr>
              <a:t>they studied the metabolic effect on tissues of diabetic patients and found very significant improvements in individuals performing regular exercise. Moser et al. have also highlighted the significance of regular exercise in improving the functionality of various organs of the body, as shown in Figure.</a:t>
            </a:r>
          </a:p>
          <a:p>
            <a:r>
              <a:rPr lang="en-US" b="0" i="0" dirty="0">
                <a:solidFill>
                  <a:srgbClr val="000000"/>
                </a:solidFill>
                <a:effectLst/>
                <a:latin typeface="STIXGeneral-Regular"/>
              </a:rPr>
              <a:t>￼</a:t>
            </a:r>
          </a:p>
          <a:p>
            <a:endParaRPr lang="en-US" b="0" i="0" dirty="0">
              <a:solidFill>
                <a:srgbClr val="000000"/>
              </a:solidFill>
              <a:effectLst/>
              <a:latin typeface="STIXGeneral-Regular"/>
            </a:endParaRPr>
          </a:p>
          <a:p>
            <a:endParaRPr lang="en-US" b="0" i="0" u="none" strike="noStrike" dirty="0">
              <a:solidFill>
                <a:srgbClr val="000000"/>
              </a:solidFill>
              <a:effectLst/>
              <a:latin typeface="STIXGeneral-Regular"/>
              <a:hlinkClick r:id="rId2"/>
            </a:endParaRPr>
          </a:p>
          <a:p>
            <a:endParaRPr lang="en-US" b="0" i="0" dirty="0">
              <a:solidFill>
                <a:srgbClr val="000000"/>
              </a:solidFill>
              <a:effectLst/>
              <a:latin typeface="STIXGeneral-Regular"/>
            </a:endParaRPr>
          </a:p>
          <a:p>
            <a:endParaRPr lang="en-US" dirty="0"/>
          </a:p>
        </p:txBody>
      </p:sp>
      <p:pic>
        <p:nvPicPr>
          <p:cNvPr id="4" name="Picture 3">
            <a:extLst>
              <a:ext uri="{FF2B5EF4-FFF2-40B4-BE49-F238E27FC236}">
                <a16:creationId xmlns:a16="http://schemas.microsoft.com/office/drawing/2014/main" id="{43322424-D694-3D40-17DF-AB8473CB1507}"/>
              </a:ext>
            </a:extLst>
          </p:cNvPr>
          <p:cNvPicPr>
            <a:picLocks noChangeAspect="1"/>
          </p:cNvPicPr>
          <p:nvPr/>
        </p:nvPicPr>
        <p:blipFill>
          <a:blip r:embed="rId3"/>
          <a:stretch>
            <a:fillRect/>
          </a:stretch>
        </p:blipFill>
        <p:spPr>
          <a:xfrm>
            <a:off x="2347123" y="2958353"/>
            <a:ext cx="8007111" cy="3263968"/>
          </a:xfrm>
          <a:prstGeom prst="rect">
            <a:avLst/>
          </a:prstGeom>
        </p:spPr>
      </p:pic>
    </p:spTree>
    <p:extLst>
      <p:ext uri="{BB962C8B-B14F-4D97-AF65-F5344CB8AC3E}">
        <p14:creationId xmlns:p14="http://schemas.microsoft.com/office/powerpoint/2010/main" val="1915983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EE1C-4C06-1FED-1798-6A5684F6CF5C}"/>
              </a:ext>
            </a:extLst>
          </p:cNvPr>
          <p:cNvSpPr>
            <a:spLocks noGrp="1"/>
          </p:cNvSpPr>
          <p:nvPr>
            <p:ph type="title"/>
          </p:nvPr>
        </p:nvSpPr>
        <p:spPr>
          <a:xfrm>
            <a:off x="1141413" y="618518"/>
            <a:ext cx="9905998" cy="1092926"/>
          </a:xfrm>
        </p:spPr>
        <p:txBody>
          <a:bodyPr/>
          <a:lstStyle/>
          <a:p>
            <a:r>
              <a:rPr lang="en-US" dirty="0">
                <a:solidFill>
                  <a:schemeClr val="accent2">
                    <a:lumMod val="75000"/>
                  </a:schemeClr>
                </a:solidFill>
              </a:rPr>
              <a:t>Conclusion </a:t>
            </a:r>
          </a:p>
        </p:txBody>
      </p:sp>
      <p:sp>
        <p:nvSpPr>
          <p:cNvPr id="3" name="Content Placeholder 2">
            <a:extLst>
              <a:ext uri="{FF2B5EF4-FFF2-40B4-BE49-F238E27FC236}">
                <a16:creationId xmlns:a16="http://schemas.microsoft.com/office/drawing/2014/main" id="{282EA4E6-319B-89FC-D77A-9987D573225C}"/>
              </a:ext>
            </a:extLst>
          </p:cNvPr>
          <p:cNvSpPr>
            <a:spLocks noGrp="1"/>
          </p:cNvSpPr>
          <p:nvPr>
            <p:ph idx="1"/>
          </p:nvPr>
        </p:nvSpPr>
        <p:spPr>
          <a:xfrm>
            <a:off x="713551" y="1552525"/>
            <a:ext cx="9905999" cy="5146555"/>
          </a:xfrm>
        </p:spPr>
        <p:txBody>
          <a:bodyPr/>
          <a:lstStyle/>
          <a:p>
            <a:r>
              <a:rPr lang="en-US" b="0" i="0" dirty="0">
                <a:solidFill>
                  <a:srgbClr val="000000"/>
                </a:solidFill>
                <a:effectLst/>
                <a:latin typeface="STIXGeneral-Regular"/>
              </a:rPr>
              <a:t>an approach to assist the healthcare domain. The primary objective of this study is twofold. First, we proposed an MLP-based algorithm for diabetes classification and deep learning based LSTM for diabetes prediction. Second, we proposed an IOT-based hypothetical real-time diabetic monitoring system.</a:t>
            </a:r>
          </a:p>
          <a:p>
            <a:pPr marL="0" indent="0">
              <a:buNone/>
            </a:pPr>
            <a:r>
              <a:rPr lang="en-US" dirty="0">
                <a:solidFill>
                  <a:srgbClr val="000000"/>
                </a:solidFill>
                <a:latin typeface="STIXGeneral-Regular"/>
              </a:rPr>
              <a:t>            </a:t>
            </a:r>
            <a:r>
              <a:rPr lang="en-US" b="0" i="0" dirty="0">
                <a:solidFill>
                  <a:srgbClr val="000000"/>
                </a:solidFill>
                <a:effectLst/>
                <a:latin typeface="STIXGeneral-Regular"/>
              </a:rPr>
              <a:t>As future work, we plan to implement the android application for the proposed hypothetical diabetic monitoring system with the proposed classification and prediction approaches. Genetic algorithms can also be explored with the proposed prediction mechanism for better monitoring</a:t>
            </a:r>
            <a:endParaRPr lang="en-US" dirty="0"/>
          </a:p>
        </p:txBody>
      </p:sp>
    </p:spTree>
    <p:extLst>
      <p:ext uri="{BB962C8B-B14F-4D97-AF65-F5344CB8AC3E}">
        <p14:creationId xmlns:p14="http://schemas.microsoft.com/office/powerpoint/2010/main" val="66148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EEE6-BFA3-6110-140E-99DB9EAFC454}"/>
              </a:ext>
            </a:extLst>
          </p:cNvPr>
          <p:cNvSpPr>
            <a:spLocks noGrp="1"/>
          </p:cNvSpPr>
          <p:nvPr>
            <p:ph type="title"/>
          </p:nvPr>
        </p:nvSpPr>
        <p:spPr>
          <a:xfrm>
            <a:off x="1185786" y="618518"/>
            <a:ext cx="9863213" cy="1374092"/>
          </a:xfrm>
        </p:spPr>
        <p:txBody>
          <a:bodyPr>
            <a:normAutofit fontScale="90000"/>
          </a:bodyPr>
          <a:lstStyle/>
          <a:p>
            <a:r>
              <a:rPr lang="en-US" dirty="0"/>
              <a:t>AI-BASED DIABETES Predictions SYSTEM </a:t>
            </a:r>
            <a:br>
              <a:rPr lang="en-US" dirty="0"/>
            </a:br>
            <a:br>
              <a:rPr lang="en-US" dirty="0"/>
            </a:br>
            <a:r>
              <a:rPr lang="en-US" dirty="0">
                <a:solidFill>
                  <a:schemeClr val="accent2">
                    <a:lumMod val="75000"/>
                  </a:schemeClr>
                </a:solidFill>
              </a:rPr>
              <a:t> INTRODUCTION</a:t>
            </a:r>
          </a:p>
        </p:txBody>
      </p:sp>
      <p:sp>
        <p:nvSpPr>
          <p:cNvPr id="3" name="Content Placeholder 2">
            <a:extLst>
              <a:ext uri="{FF2B5EF4-FFF2-40B4-BE49-F238E27FC236}">
                <a16:creationId xmlns:a16="http://schemas.microsoft.com/office/drawing/2014/main" id="{843C0ED5-A522-FA10-830F-D302AEE0A4BE}"/>
              </a:ext>
            </a:extLst>
          </p:cNvPr>
          <p:cNvSpPr>
            <a:spLocks noGrp="1"/>
          </p:cNvSpPr>
          <p:nvPr>
            <p:ph idx="1"/>
          </p:nvPr>
        </p:nvSpPr>
        <p:spPr>
          <a:xfrm>
            <a:off x="880172" y="2097088"/>
            <a:ext cx="10415358" cy="4305343"/>
          </a:xfrm>
        </p:spPr>
        <p:txBody>
          <a:bodyPr>
            <a:normAutofit/>
          </a:bodyPr>
          <a:lstStyle/>
          <a:p>
            <a:r>
              <a:rPr lang="en-US" b="0" i="0" dirty="0">
                <a:solidFill>
                  <a:srgbClr val="212121"/>
                </a:solidFill>
                <a:effectLst/>
                <a:latin typeface="Cambria" panose="02000000000000000000" pitchFamily="2" charset="0"/>
              </a:rPr>
              <a:t>Diabetes is a chronic disease that directly affects the pancreas, and the body is incapable of producing insulin . Insulin is mainly responsible for maintaining the blood glucose level. Many factors, such as excessive body weight, physical inactivity, high blood pressure, and abnormal cholesterol level, can cause a person get affected by diabetes.  It can cause many complications, but an increase in urination is one of the most common ones . It can damage the skin, nerves, and eyes, and if not treated early, diabetes can cause kidney failure and diabetic retinopathy ocular disease</a:t>
            </a:r>
            <a:endParaRPr lang="en-US" dirty="0"/>
          </a:p>
        </p:txBody>
      </p:sp>
    </p:spTree>
    <p:extLst>
      <p:ext uri="{BB962C8B-B14F-4D97-AF65-F5344CB8AC3E}">
        <p14:creationId xmlns:p14="http://schemas.microsoft.com/office/powerpoint/2010/main" val="173726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E3F6-24DC-8249-3371-DD9CCC5016C4}"/>
              </a:ext>
            </a:extLst>
          </p:cNvPr>
          <p:cNvSpPr>
            <a:spLocks noGrp="1"/>
          </p:cNvSpPr>
          <p:nvPr>
            <p:ph type="title"/>
          </p:nvPr>
        </p:nvSpPr>
        <p:spPr>
          <a:xfrm>
            <a:off x="1552525" y="244492"/>
            <a:ext cx="6145346" cy="1528076"/>
          </a:xfrm>
        </p:spPr>
        <p:txBody>
          <a:bodyPr/>
          <a:lstStyle/>
          <a:p>
            <a:r>
              <a:rPr lang="en-US" dirty="0">
                <a:solidFill>
                  <a:schemeClr val="accent2">
                    <a:lumMod val="75000"/>
                  </a:schemeClr>
                </a:solidFill>
              </a:rPr>
              <a:t>Proposed system </a:t>
            </a:r>
          </a:p>
        </p:txBody>
      </p:sp>
      <p:sp>
        <p:nvSpPr>
          <p:cNvPr id="3" name="Content Placeholder 2">
            <a:extLst>
              <a:ext uri="{FF2B5EF4-FFF2-40B4-BE49-F238E27FC236}">
                <a16:creationId xmlns:a16="http://schemas.microsoft.com/office/drawing/2014/main" id="{BFF4E7E5-9BA2-0938-4853-5319C2074816}"/>
              </a:ext>
            </a:extLst>
          </p:cNvPr>
          <p:cNvSpPr>
            <a:spLocks noGrp="1"/>
          </p:cNvSpPr>
          <p:nvPr>
            <p:ph idx="1"/>
          </p:nvPr>
        </p:nvSpPr>
        <p:spPr>
          <a:xfrm>
            <a:off x="1348556" y="1335740"/>
            <a:ext cx="9494887" cy="3749693"/>
          </a:xfrm>
        </p:spPr>
        <p:txBody>
          <a:bodyPr>
            <a:normAutofit fontScale="25000" lnSpcReduction="20000"/>
          </a:bodyPr>
          <a:lstStyle/>
          <a:p>
            <a:r>
              <a:rPr lang="en-US" sz="9800" b="0" i="0" dirty="0">
                <a:solidFill>
                  <a:schemeClr val="bg1"/>
                </a:solidFill>
                <a:effectLst/>
                <a:latin typeface="Open Sans" panose="02000000000000000000" pitchFamily="2" charset="0"/>
              </a:rPr>
              <a:t>the working procedures and implementation of various machine learning techniques to design the proposed automatic diabetes prediction system. Figure </a:t>
            </a:r>
            <a:r>
              <a:rPr lang="en-US" sz="9800" b="0" i="0" dirty="0">
                <a:solidFill>
                  <a:schemeClr val="bg1"/>
                </a:solidFill>
                <a:effectLst/>
                <a:latin typeface="Open Sans" panose="02000000000000000000" pitchFamily="2" charset="0"/>
                <a:hlinkClick r:id="rId2">
                  <a:extLst>
                    <a:ext uri="{A12FA001-AC4F-418D-AE19-62706E023703}">
                      <ahyp:hlinkClr xmlns:ahyp="http://schemas.microsoft.com/office/drawing/2018/hyperlinkcolor" val="tx"/>
                    </a:ext>
                  </a:extLst>
                </a:hlinkClick>
              </a:rPr>
              <a:t>1</a:t>
            </a:r>
            <a:r>
              <a:rPr lang="en-US" sz="9800" b="0" i="0" dirty="0">
                <a:solidFill>
                  <a:schemeClr val="bg1"/>
                </a:solidFill>
                <a:effectLst/>
                <a:latin typeface="Open Sans" panose="02000000000000000000" pitchFamily="2" charset="0"/>
              </a:rPr>
              <a:t> shows the different stages of this research work. First, the dataset was collected and preprocessed to remove the necessary discrepancies from the dataset, for example, replacing null instances with mean values, dealing with imbalanced class issues etc. Then the dataset was separated into the training set and test set using the holdout validation technique. Next, different classification algorithms were applied to find the best classification algorithm for this dataset. Finally, the best-performed prediction model is deployed into the proposed website and smartphone application framework.</a:t>
            </a:r>
          </a:p>
          <a:p>
            <a:br>
              <a:rPr lang="en-US" dirty="0"/>
            </a:br>
            <a:endParaRPr lang="en-US" dirty="0"/>
          </a:p>
        </p:txBody>
      </p:sp>
    </p:spTree>
    <p:extLst>
      <p:ext uri="{BB962C8B-B14F-4D97-AF65-F5344CB8AC3E}">
        <p14:creationId xmlns:p14="http://schemas.microsoft.com/office/powerpoint/2010/main" val="228554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7943-5754-8888-982C-1D97117353D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9B5A972-B34B-6462-D61A-9D4FE81C5890}"/>
              </a:ext>
            </a:extLst>
          </p:cNvPr>
          <p:cNvPicPr>
            <a:picLocks noGrp="1" noChangeAspect="1"/>
          </p:cNvPicPr>
          <p:nvPr>
            <p:ph idx="1"/>
          </p:nvPr>
        </p:nvPicPr>
        <p:blipFill>
          <a:blip r:embed="rId2"/>
          <a:stretch>
            <a:fillRect/>
          </a:stretch>
        </p:blipFill>
        <p:spPr>
          <a:xfrm>
            <a:off x="158920" y="403413"/>
            <a:ext cx="11637818" cy="6179534"/>
          </a:xfrm>
        </p:spPr>
      </p:pic>
    </p:spTree>
    <p:extLst>
      <p:ext uri="{BB962C8B-B14F-4D97-AF65-F5344CB8AC3E}">
        <p14:creationId xmlns:p14="http://schemas.microsoft.com/office/powerpoint/2010/main" val="367330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D7BEA-13D9-39D7-A91A-1880C9A1E9CD}"/>
              </a:ext>
            </a:extLst>
          </p:cNvPr>
          <p:cNvSpPr>
            <a:spLocks noGrp="1"/>
          </p:cNvSpPr>
          <p:nvPr>
            <p:ph type="title"/>
          </p:nvPr>
        </p:nvSpPr>
        <p:spPr/>
        <p:txBody>
          <a:bodyPr/>
          <a:lstStyle/>
          <a:p>
            <a:r>
              <a:rPr lang="en-US" dirty="0">
                <a:solidFill>
                  <a:schemeClr val="accent2">
                    <a:lumMod val="75000"/>
                  </a:schemeClr>
                </a:solidFill>
              </a:rPr>
              <a:t>System design and development </a:t>
            </a:r>
          </a:p>
        </p:txBody>
      </p:sp>
      <p:sp>
        <p:nvSpPr>
          <p:cNvPr id="3" name="Content Placeholder 2">
            <a:extLst>
              <a:ext uri="{FF2B5EF4-FFF2-40B4-BE49-F238E27FC236}">
                <a16:creationId xmlns:a16="http://schemas.microsoft.com/office/drawing/2014/main" id="{46150CB0-6730-DE6E-B970-48C1055302B9}"/>
              </a:ext>
            </a:extLst>
          </p:cNvPr>
          <p:cNvSpPr>
            <a:spLocks noGrp="1"/>
          </p:cNvSpPr>
          <p:nvPr>
            <p:ph idx="1"/>
          </p:nvPr>
        </p:nvSpPr>
        <p:spPr>
          <a:xfrm rot="10800000" flipV="1">
            <a:off x="1014641" y="2287787"/>
            <a:ext cx="10769871" cy="3951695"/>
          </a:xfrm>
        </p:spPr>
        <p:txBody>
          <a:bodyPr>
            <a:normAutofit fontScale="92500"/>
          </a:bodyPr>
          <a:lstStyle/>
          <a:p>
            <a:r>
              <a:rPr lang="en-US" sz="2800" b="0" i="0" dirty="0">
                <a:solidFill>
                  <a:srgbClr val="000000"/>
                </a:solidFill>
                <a:effectLst/>
                <a:latin typeface="STIXGeneral-Regular"/>
              </a:rPr>
              <a:t>The system architecture for the Diabetes Management System presented below in Figure is the conceptual model that defines the structure, </a:t>
            </a:r>
            <a:r>
              <a:rPr lang="en-US" sz="2800" b="0" i="0" dirty="0" err="1">
                <a:solidFill>
                  <a:srgbClr val="000000"/>
                </a:solidFill>
                <a:effectLst/>
                <a:latin typeface="STIXGeneral-Regular"/>
              </a:rPr>
              <a:t>behavioural</a:t>
            </a:r>
            <a:r>
              <a:rPr lang="en-US" sz="2800" b="0" i="0" dirty="0">
                <a:solidFill>
                  <a:srgbClr val="000000"/>
                </a:solidFill>
                <a:effectLst/>
                <a:latin typeface="STIXGeneral-Regular"/>
              </a:rPr>
              <a:t> interactions, and multiple system views that underpins the system development. It presents the formal descriptions of the systems captured graphically that supports reasoning, and the submodules developed as well as the </a:t>
            </a:r>
            <a:r>
              <a:rPr lang="en-US" sz="2800" b="0" i="0" dirty="0" err="1">
                <a:solidFill>
                  <a:srgbClr val="000000"/>
                </a:solidFill>
                <a:effectLst/>
                <a:latin typeface="STIXGeneral-Regular"/>
              </a:rPr>
              <a:t>dataflows</a:t>
            </a:r>
            <a:r>
              <a:rPr lang="en-US" sz="2800" b="0" i="0" dirty="0">
                <a:solidFill>
                  <a:srgbClr val="000000"/>
                </a:solidFill>
                <a:effectLst/>
                <a:latin typeface="STIXGeneral-Regular"/>
              </a:rPr>
              <a:t> between the developed modules.</a:t>
            </a:r>
          </a:p>
          <a:p>
            <a:br>
              <a:rPr lang="en-US" dirty="0"/>
            </a:br>
            <a:endParaRPr lang="en-US" dirty="0"/>
          </a:p>
        </p:txBody>
      </p:sp>
    </p:spTree>
    <p:extLst>
      <p:ext uri="{BB962C8B-B14F-4D97-AF65-F5344CB8AC3E}">
        <p14:creationId xmlns:p14="http://schemas.microsoft.com/office/powerpoint/2010/main" val="3760960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BB9C-45A0-A472-155F-362E72015BD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5C8FEA7-AA44-5A34-6077-D3647C5D5E08}"/>
              </a:ext>
            </a:extLst>
          </p:cNvPr>
          <p:cNvPicPr>
            <a:picLocks noChangeAspect="1"/>
          </p:cNvPicPr>
          <p:nvPr/>
        </p:nvPicPr>
        <p:blipFill>
          <a:blip r:embed="rId2"/>
          <a:stretch>
            <a:fillRect/>
          </a:stretch>
        </p:blipFill>
        <p:spPr>
          <a:xfrm>
            <a:off x="220043" y="158920"/>
            <a:ext cx="11882310" cy="6479037"/>
          </a:xfrm>
          <a:prstGeom prst="rect">
            <a:avLst/>
          </a:prstGeom>
        </p:spPr>
      </p:pic>
      <p:sp>
        <p:nvSpPr>
          <p:cNvPr id="6" name="Content Placeholder 5">
            <a:extLst>
              <a:ext uri="{FF2B5EF4-FFF2-40B4-BE49-F238E27FC236}">
                <a16:creationId xmlns:a16="http://schemas.microsoft.com/office/drawing/2014/main" id="{AEF455FA-016F-34EA-9130-489DBD77C933}"/>
              </a:ext>
            </a:extLst>
          </p:cNvPr>
          <p:cNvSpPr>
            <a:spLocks noGrp="1"/>
          </p:cNvSpPr>
          <p:nvPr>
            <p:ph idx="1"/>
          </p:nvPr>
        </p:nvSpPr>
        <p:spPr>
          <a:xfrm>
            <a:off x="-178844" y="2320319"/>
            <a:ext cx="9905999" cy="3541714"/>
          </a:xfrm>
        </p:spPr>
        <p:txBody>
          <a:bodyPr/>
          <a:lstStyle/>
          <a:p>
            <a:endParaRPr lang="en-US"/>
          </a:p>
        </p:txBody>
      </p:sp>
    </p:spTree>
    <p:extLst>
      <p:ext uri="{BB962C8B-B14F-4D97-AF65-F5344CB8AC3E}">
        <p14:creationId xmlns:p14="http://schemas.microsoft.com/office/powerpoint/2010/main" val="370826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5915A-B644-FA14-CEBF-41FD9A6EEF12}"/>
              </a:ext>
            </a:extLst>
          </p:cNvPr>
          <p:cNvSpPr>
            <a:spLocks noGrp="1"/>
          </p:cNvSpPr>
          <p:nvPr>
            <p:ph type="title"/>
          </p:nvPr>
        </p:nvSpPr>
        <p:spPr/>
        <p:txBody>
          <a:bodyPr/>
          <a:lstStyle/>
          <a:p>
            <a:r>
              <a:rPr lang="en-US" dirty="0">
                <a:solidFill>
                  <a:schemeClr val="accent2">
                    <a:lumMod val="75000"/>
                  </a:schemeClr>
                </a:solidFill>
              </a:rPr>
              <a:t>Data collection </a:t>
            </a:r>
          </a:p>
        </p:txBody>
      </p:sp>
      <p:sp>
        <p:nvSpPr>
          <p:cNvPr id="3" name="Content Placeholder 2">
            <a:extLst>
              <a:ext uri="{FF2B5EF4-FFF2-40B4-BE49-F238E27FC236}">
                <a16:creationId xmlns:a16="http://schemas.microsoft.com/office/drawing/2014/main" id="{F71EA7C3-6D04-5F61-49AC-AAB87E990F1B}"/>
              </a:ext>
            </a:extLst>
          </p:cNvPr>
          <p:cNvSpPr>
            <a:spLocks noGrp="1"/>
          </p:cNvSpPr>
          <p:nvPr>
            <p:ph idx="1"/>
          </p:nvPr>
        </p:nvSpPr>
        <p:spPr/>
        <p:txBody>
          <a:bodyPr/>
          <a:lstStyle/>
          <a:p>
            <a:r>
              <a:rPr lang="en-US" b="0" i="0" dirty="0">
                <a:solidFill>
                  <a:srgbClr val="000000"/>
                </a:solidFill>
                <a:effectLst/>
                <a:latin typeface="STIXGeneral-Regular"/>
              </a:rPr>
              <a:t>The used data in this research consists of two data types, the patient data obtained from an interface provided to the user to input personal details like age, sex, weight, height, and level of activity. The food nutrition data was obtained from the Department of Nutrition and Food Science, University of Ghana, and from the My Fitness database . The diet type of the patient is determined from the obtained data, and calorie needs calculated using the Harris-Benedict’s equation .</a:t>
            </a:r>
            <a:endParaRPr lang="en-US" dirty="0"/>
          </a:p>
        </p:txBody>
      </p:sp>
    </p:spTree>
    <p:extLst>
      <p:ext uri="{BB962C8B-B14F-4D97-AF65-F5344CB8AC3E}">
        <p14:creationId xmlns:p14="http://schemas.microsoft.com/office/powerpoint/2010/main" val="3794795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B130-84A8-C022-6D80-C150EAB176E3}"/>
              </a:ext>
            </a:extLst>
          </p:cNvPr>
          <p:cNvSpPr>
            <a:spLocks noGrp="1"/>
          </p:cNvSpPr>
          <p:nvPr>
            <p:ph type="title"/>
          </p:nvPr>
        </p:nvSpPr>
        <p:spPr/>
        <p:txBody>
          <a:bodyPr/>
          <a:lstStyle/>
          <a:p>
            <a:r>
              <a:rPr lang="en-US" dirty="0"/>
              <a:t>Percentage of people having Diabetes In the Indian dataset</a:t>
            </a:r>
          </a:p>
        </p:txBody>
      </p:sp>
      <p:pic>
        <p:nvPicPr>
          <p:cNvPr id="4" name="Content Placeholder 3">
            <a:extLst>
              <a:ext uri="{FF2B5EF4-FFF2-40B4-BE49-F238E27FC236}">
                <a16:creationId xmlns:a16="http://schemas.microsoft.com/office/drawing/2014/main" id="{F4F4E9C7-C190-7E03-27DF-8B079389E3CD}"/>
              </a:ext>
            </a:extLst>
          </p:cNvPr>
          <p:cNvPicPr>
            <a:picLocks noGrp="1" noChangeAspect="1"/>
          </p:cNvPicPr>
          <p:nvPr>
            <p:ph idx="1"/>
          </p:nvPr>
        </p:nvPicPr>
        <p:blipFill>
          <a:blip r:embed="rId2"/>
          <a:stretch>
            <a:fillRect/>
          </a:stretch>
        </p:blipFill>
        <p:spPr>
          <a:xfrm>
            <a:off x="2408246" y="2207111"/>
            <a:ext cx="6124524" cy="4457328"/>
          </a:xfrm>
        </p:spPr>
      </p:pic>
    </p:spTree>
    <p:extLst>
      <p:ext uri="{BB962C8B-B14F-4D97-AF65-F5344CB8AC3E}">
        <p14:creationId xmlns:p14="http://schemas.microsoft.com/office/powerpoint/2010/main" val="826616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Circuit</vt:lpstr>
      <vt:lpstr>PowerPoint Presentation</vt:lpstr>
      <vt:lpstr>Group -3  Members      1. R. Loshini      2.M.Shakthi      3.V.Priyadharshini      4.R.Nithya      5.R.pavithra      6.S.Mariyammal      </vt:lpstr>
      <vt:lpstr>AI-BASED DIABETES Predictions SYSTEM    INTRODUCTION</vt:lpstr>
      <vt:lpstr>Proposed system </vt:lpstr>
      <vt:lpstr>PowerPoint Presentation</vt:lpstr>
      <vt:lpstr>System design and development </vt:lpstr>
      <vt:lpstr>PowerPoint Presentation</vt:lpstr>
      <vt:lpstr>Data collection </vt:lpstr>
      <vt:lpstr>Percentage of people having Diabetes In the Indian dataset</vt:lpstr>
      <vt:lpstr>Features of private dataset</vt:lpstr>
      <vt:lpstr>Dataset processing </vt:lpstr>
      <vt:lpstr>Working steps of predicting Insulin of the dataset</vt:lpstr>
      <vt:lpstr>Model selection </vt:lpstr>
      <vt:lpstr>PowerPoint Presentation</vt:lpstr>
      <vt:lpstr>PowerPoint Presentation</vt:lpstr>
      <vt:lpstr>Random forest</vt:lpstr>
      <vt:lpstr>Evaluation metrics</vt:lpstr>
      <vt:lpstr>PowerPoint Presentation</vt:lpstr>
      <vt:lpstr>Iterative improvement </vt:lpstr>
      <vt:lpstr>Prevention measures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Dharshini</dc:creator>
  <cp:lastModifiedBy>Priya Dharshini</cp:lastModifiedBy>
  <cp:revision>3</cp:revision>
  <dcterms:created xsi:type="dcterms:W3CDTF">2023-10-10T11:08:17Z</dcterms:created>
  <dcterms:modified xsi:type="dcterms:W3CDTF">2023-10-30T05:30:40Z</dcterms:modified>
</cp:coreProperties>
</file>