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Lst>
  <p:sldSz cx="18288000" cy="10287000"/>
  <p:notesSz cx="6858000" cy="9144000"/>
  <p:embeddedFontLst>
    <p:embeddedFont>
      <p:font typeface="Arial Bold" panose="020B0802020202020204"/>
      <p:bold r:id="rId18"/>
    </p:embeddedFont>
    <p:embeddedFont>
      <p:font typeface="Canva Sans" panose="020B0503030501040103"/>
      <p:regular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Text Placeholder 1048591"/>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048687"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70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67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naanmudhalvan.tn.gov.in/https:/skillsbuild.org/https:/www.canva.com/https:/www.google.com/https:/chat.openai.com/https:/www.python.org/"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a:avLst/>
          </a:prstGeom>
        </p:spPr>
        <p:txBody>
          <a:bodyPr lIns="0" tIns="0" rIns="0" bIns="0" rtlCol="0" anchor="t">
            <a:spAutoFit/>
          </a:bodyPr>
          <a:p>
            <a:pPr algn="ctr">
              <a:lnSpc>
                <a:spcPts val="6480"/>
              </a:lnSpc>
            </a:pPr>
            <a:r>
              <a:rPr lang="en-US" sz="5400">
                <a:solidFill>
                  <a:srgbClr val="1CADE4"/>
                </a:solidFill>
                <a:latin typeface="Arial Bold" panose="020B0802020202020204"/>
              </a:rPr>
              <a:t>IMDB Movie Reviews</a:t>
            </a:r>
            <a:endParaRPr lang="en-US" sz="5400">
              <a:solidFill>
                <a:srgbClr val="1CADE4"/>
              </a:solidFill>
              <a:latin typeface="Arial Bold" panose="020B0802020202020204"/>
            </a:endParaRPr>
          </a:p>
        </p:txBody>
      </p:sp>
      <p:sp>
        <p:nvSpPr>
          <p:cNvPr id="1048590" name="TextBox 12"/>
          <p:cNvSpPr txBox="1"/>
          <p:nvPr/>
        </p:nvSpPr>
        <p:spPr>
          <a:xfrm>
            <a:off x="-403233" y="1501952"/>
            <a:ext cx="18907092" cy="731394"/>
          </a:xfrm>
          <a:prstGeom prst="rect">
            <a:avLst/>
          </a:prstGeom>
        </p:spPr>
        <p:txBody>
          <a:bodyPr lIns="0" tIns="0" rIns="0" bIns="0" rtlCol="0" anchor="t">
            <a:spAutoFit/>
          </a:bodyPr>
          <a:p>
            <a:pPr algn="ctr">
              <a:lnSpc>
                <a:spcPts val="5760"/>
              </a:lnSpc>
            </a:pPr>
            <a:r>
              <a:rPr lang="en-US" sz="4800">
                <a:solidFill>
                  <a:srgbClr val="1482AC"/>
                </a:solidFill>
                <a:latin typeface="Arial Bold" panose="020B0802020202020204"/>
              </a:rPr>
              <a:t>CAPSTONE PROJECT</a:t>
            </a:r>
            <a:endParaRPr lang="en-US" sz="4800">
              <a:solidFill>
                <a:srgbClr val="1482AC"/>
              </a:solidFill>
              <a:latin typeface="Arial Bold" panose="020B0802020202020204"/>
            </a:endParaRPr>
          </a:p>
        </p:txBody>
      </p:sp>
      <p:sp>
        <p:nvSpPr>
          <p:cNvPr id="1048591" name="TextBox 13"/>
          <p:cNvSpPr txBox="1"/>
          <p:nvPr/>
        </p:nvSpPr>
        <p:spPr>
          <a:xfrm>
            <a:off x="6500606" y="6290487"/>
            <a:ext cx="11787394" cy="3231515"/>
          </a:xfrm>
          <a:prstGeom prst="rect">
            <a:avLst/>
          </a:prstGeom>
        </p:spPr>
        <p:txBody>
          <a:bodyPr lIns="0" tIns="0" rIns="0" bIns="0" rtlCol="0" anchor="t">
            <a:spAutoFit/>
          </a:bodyPr>
          <a:p>
            <a:pPr>
              <a:lnSpc>
                <a:spcPts val="3600"/>
              </a:lnSpc>
            </a:pPr>
            <a:r>
              <a:rPr lang="en-US" sz="3000" dirty="0">
                <a:solidFill>
                  <a:srgbClr val="1482AC"/>
                </a:solidFill>
                <a:latin typeface="Arial Bold" panose="020B0802020202020204"/>
              </a:rPr>
              <a:t>Presented By:</a:t>
            </a:r>
            <a:endParaRPr lang="en-US" sz="3000" dirty="0">
              <a:solidFill>
                <a:srgbClr val="1482AC"/>
              </a:solidFill>
              <a:latin typeface="Arial Bold" panose="020B0802020202020204"/>
            </a:endParaRPr>
          </a:p>
          <a:p>
            <a:pPr>
              <a:lnSpc>
                <a:spcPts val="3600"/>
              </a:lnSpc>
            </a:pPr>
            <a:r>
              <a:rPr lang="en-US" sz="3000" dirty="0">
                <a:solidFill>
                  <a:srgbClr val="1482AC"/>
                </a:solidFill>
                <a:latin typeface="Arial Bold" panose="020B0802020202020204"/>
              </a:rPr>
              <a:t>VIJAY PRASATH B</a:t>
            </a:r>
            <a:endParaRPr lang="zh-CN" altLang="en-US"/>
          </a:p>
          <a:p>
            <a:pPr>
              <a:lnSpc>
                <a:spcPts val="3600"/>
              </a:lnSpc>
            </a:pPr>
            <a:r>
              <a:rPr lang="en-US" sz="3000" dirty="0" smtClean="0">
                <a:solidFill>
                  <a:srgbClr val="1482AC"/>
                </a:solidFill>
                <a:latin typeface="Arial Bold" panose="020B0802020202020204"/>
              </a:rPr>
              <a:t>B.E-</a:t>
            </a:r>
            <a:r>
              <a:rPr lang="en-US" sz="3000" dirty="0" smtClean="0">
                <a:solidFill>
                  <a:srgbClr val="1482AC"/>
                </a:solidFill>
                <a:latin typeface="Arial Bold" panose="020B0802020202020204"/>
              </a:rPr>
              <a:t>E</a:t>
            </a:r>
            <a:r>
              <a:rPr lang="en-US" sz="3000" dirty="0" smtClean="0">
                <a:solidFill>
                  <a:srgbClr val="1482AC"/>
                </a:solidFill>
                <a:latin typeface="Arial Bold" panose="020B0802020202020204"/>
              </a:rPr>
              <a:t>L</a:t>
            </a:r>
            <a:r>
              <a:rPr lang="en-US" sz="3000" dirty="0" smtClean="0">
                <a:solidFill>
                  <a:srgbClr val="1482AC"/>
                </a:solidFill>
                <a:latin typeface="Arial Bold" panose="020B0802020202020204"/>
              </a:rPr>
              <a:t>E</a:t>
            </a:r>
            <a:r>
              <a:rPr lang="en-US" sz="3000" dirty="0" smtClean="0">
                <a:solidFill>
                  <a:srgbClr val="1482AC"/>
                </a:solidFill>
                <a:latin typeface="Arial Bold" panose="020B0802020202020204"/>
              </a:rPr>
              <a:t>C</a:t>
            </a:r>
            <a:r>
              <a:rPr lang="en-US" sz="3000" dirty="0" smtClean="0">
                <a:solidFill>
                  <a:srgbClr val="1482AC"/>
                </a:solidFill>
                <a:latin typeface="Arial Bold" panose="020B0802020202020204"/>
              </a:rPr>
              <a:t>T</a:t>
            </a:r>
            <a:r>
              <a:rPr lang="en-US" sz="3000" dirty="0" smtClean="0">
                <a:solidFill>
                  <a:srgbClr val="1482AC"/>
                </a:solidFill>
                <a:latin typeface="Arial Bold" panose="020B0802020202020204"/>
              </a:rPr>
              <a:t>R</a:t>
            </a:r>
            <a:r>
              <a:rPr lang="en-US" sz="3000" dirty="0" smtClean="0">
                <a:solidFill>
                  <a:srgbClr val="1482AC"/>
                </a:solidFill>
                <a:latin typeface="Arial Bold" panose="020B0802020202020204"/>
              </a:rPr>
              <a:t>I</a:t>
            </a:r>
            <a:r>
              <a:rPr lang="en-US" sz="3000" dirty="0" smtClean="0">
                <a:solidFill>
                  <a:srgbClr val="1482AC"/>
                </a:solidFill>
                <a:latin typeface="Arial Bold" panose="020B0802020202020204"/>
              </a:rPr>
              <a:t>C</a:t>
            </a:r>
            <a:r>
              <a:rPr lang="en-US" sz="3000" dirty="0" smtClean="0">
                <a:solidFill>
                  <a:srgbClr val="1482AC"/>
                </a:solidFill>
                <a:latin typeface="Arial Bold" panose="020B0802020202020204"/>
              </a:rPr>
              <a:t>A</a:t>
            </a:r>
            <a:r>
              <a:rPr lang="en-US" sz="3000" dirty="0" smtClean="0">
                <a:solidFill>
                  <a:srgbClr val="1482AC"/>
                </a:solidFill>
                <a:latin typeface="Arial Bold" panose="020B0802020202020204"/>
              </a:rPr>
              <a:t>L</a:t>
            </a:r>
            <a:r>
              <a:rPr lang="en-US" sz="3000" dirty="0" smtClean="0">
                <a:solidFill>
                  <a:srgbClr val="1482AC"/>
                </a:solidFill>
                <a:latin typeface="Arial Bold" panose="020B0802020202020204"/>
              </a:rPr>
              <a:t> </a:t>
            </a:r>
            <a:r>
              <a:rPr lang="en-US" sz="3000" dirty="0" smtClean="0">
                <a:solidFill>
                  <a:srgbClr val="1482AC"/>
                </a:solidFill>
                <a:latin typeface="Arial Bold" panose="020B0802020202020204"/>
              </a:rPr>
              <a:t>&amp;</a:t>
            </a:r>
            <a:r>
              <a:rPr lang="en-US" sz="3000" dirty="0" smtClean="0">
                <a:solidFill>
                  <a:srgbClr val="1482AC"/>
                </a:solidFill>
                <a:latin typeface="Arial Bold" panose="020B0802020202020204"/>
              </a:rPr>
              <a:t> </a:t>
            </a:r>
            <a:r>
              <a:rPr lang="en-US" sz="3000" dirty="0" smtClean="0">
                <a:solidFill>
                  <a:srgbClr val="1482AC"/>
                </a:solidFill>
                <a:latin typeface="Arial Bold" panose="020B0802020202020204"/>
              </a:rPr>
              <a:t>E</a:t>
            </a:r>
            <a:r>
              <a:rPr lang="en-US" sz="3000" dirty="0" smtClean="0">
                <a:solidFill>
                  <a:srgbClr val="1482AC"/>
                </a:solidFill>
                <a:latin typeface="Arial Bold" panose="020B0802020202020204"/>
              </a:rPr>
              <a:t>L</a:t>
            </a:r>
            <a:r>
              <a:rPr lang="en-US" sz="3000" dirty="0" smtClean="0">
                <a:solidFill>
                  <a:srgbClr val="1482AC"/>
                </a:solidFill>
                <a:latin typeface="Arial Bold" panose="020B0802020202020204"/>
              </a:rPr>
              <a:t>E</a:t>
            </a:r>
            <a:r>
              <a:rPr lang="en-US" sz="3000" dirty="0" smtClean="0">
                <a:solidFill>
                  <a:srgbClr val="1482AC"/>
                </a:solidFill>
                <a:latin typeface="Arial Bold" panose="020B0802020202020204"/>
              </a:rPr>
              <a:t>C</a:t>
            </a:r>
            <a:r>
              <a:rPr lang="en-US" sz="3000" dirty="0" smtClean="0">
                <a:solidFill>
                  <a:srgbClr val="1482AC"/>
                </a:solidFill>
                <a:latin typeface="Arial Bold" panose="020B0802020202020204"/>
              </a:rPr>
              <a:t>T</a:t>
            </a:r>
            <a:r>
              <a:rPr lang="en-US" sz="3000" dirty="0" smtClean="0">
                <a:solidFill>
                  <a:srgbClr val="1482AC"/>
                </a:solidFill>
                <a:latin typeface="Arial Bold" panose="020B0802020202020204"/>
              </a:rPr>
              <a:t>RONIC </a:t>
            </a:r>
            <a:r>
              <a:rPr lang="en-US" sz="3000" dirty="0" smtClean="0">
                <a:solidFill>
                  <a:srgbClr val="1482AC"/>
                </a:solidFill>
                <a:latin typeface="Arial Bold" panose="020B0802020202020204"/>
              </a:rPr>
              <a:t>E</a:t>
            </a:r>
            <a:r>
              <a:rPr lang="en-US" sz="3000" dirty="0" smtClean="0">
                <a:solidFill>
                  <a:srgbClr val="1482AC"/>
                </a:solidFill>
                <a:latin typeface="Arial Bold" panose="020B0802020202020204"/>
              </a:rPr>
              <a:t>N</a:t>
            </a:r>
            <a:r>
              <a:rPr lang="en-US" sz="3000" dirty="0" smtClean="0">
                <a:solidFill>
                  <a:srgbClr val="1482AC"/>
                </a:solidFill>
                <a:latin typeface="Arial Bold" panose="020B0802020202020204"/>
              </a:rPr>
              <a:t>GINEERING </a:t>
            </a:r>
            <a:endParaRPr lang="zh-CN" altLang="en-US"/>
          </a:p>
          <a:p>
            <a:pPr>
              <a:lnSpc>
                <a:spcPts val="3600"/>
              </a:lnSpc>
            </a:pPr>
            <a:r>
              <a:rPr lang="en-US" sz="3000" dirty="0" smtClean="0">
                <a:solidFill>
                  <a:srgbClr val="1482AC"/>
                </a:solidFill>
                <a:latin typeface="Arial Bold" panose="020B0802020202020204"/>
              </a:rPr>
              <a:t>ADHIPARASAKTHI ENGINEERING COLLEGE,MELMARUVATHUR,</a:t>
            </a:r>
            <a:endParaRPr lang="en-US" sz="3000" dirty="0" smtClean="0">
              <a:solidFill>
                <a:srgbClr val="1482AC"/>
              </a:solidFill>
              <a:latin typeface="Arial Bold" panose="020B0802020202020204"/>
            </a:endParaRPr>
          </a:p>
          <a:p>
            <a:pPr>
              <a:lnSpc>
                <a:spcPts val="3600"/>
              </a:lnSpc>
            </a:pPr>
            <a:endParaRPr lang="en-US" sz="3000" dirty="0">
              <a:solidFill>
                <a:srgbClr val="1482AC"/>
              </a:solidFill>
              <a:latin typeface="Arial Bold" panose="020B0802020202020204"/>
            </a:endParaRPr>
          </a:p>
          <a:p>
            <a:pPr algn="l">
              <a:lnSpc>
                <a:spcPts val="3600"/>
              </a:lnSpc>
            </a:pPr>
          </a:p>
        </p:txBody>
      </p:sp>
      <p:sp>
        <p:nvSpPr>
          <p:cNvPr id="1048716" name="Text Box 1048715"/>
          <p:cNvSpPr txBox="1"/>
          <p:nvPr/>
        </p:nvSpPr>
        <p:spPr>
          <a:xfrm>
            <a:off x="7144000" y="4933950"/>
            <a:ext cx="4000000" cy="510540"/>
          </a:xfrm>
          <a:prstGeom prst="rect">
            <a:avLst/>
          </a:prstGeom>
        </p:spPr>
        <p:txBody>
          <a:bodyPr wrap="square" rtlCol="0">
            <a:spAutoFit/>
          </a:bodyPr>
          <a:p>
            <a:endParaRPr lang="en-GB"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48" name="TextBox 9"/>
          <p:cNvSpPr txBox="1"/>
          <p:nvPr/>
        </p:nvSpPr>
        <p:spPr>
          <a:xfrm>
            <a:off x="963228" y="984654"/>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References</a:t>
            </a:r>
            <a:endParaRPr lang="en-US" sz="5940">
              <a:solidFill>
                <a:srgbClr val="1CADE4"/>
              </a:solidFill>
              <a:latin typeface="Arial Bold" panose="020B0802020202020204"/>
            </a:endParaRPr>
          </a:p>
        </p:txBody>
      </p:sp>
      <p:sp>
        <p:nvSpPr>
          <p:cNvPr id="1048649" name="TextBox 10"/>
          <p:cNvSpPr txBox="1"/>
          <p:nvPr/>
        </p:nvSpPr>
        <p:spPr>
          <a:xfrm>
            <a:off x="2894882" y="3285126"/>
            <a:ext cx="12498237" cy="3677412"/>
          </a:xfrm>
          <a:prstGeom prst="rect">
            <a:avLst/>
          </a:prstGeom>
        </p:spPr>
        <p:txBody>
          <a:bodyPr lIns="0" tIns="0" rIns="0" bIns="0" rtlCol="0" anchor="t">
            <a:spAutoFit/>
          </a:bodyPr>
          <a:p>
            <a:pPr algn="ctr">
              <a:lnSpc>
                <a:spcPts val="7240"/>
              </a:lnSpc>
            </a:pPr>
            <a:r>
              <a:rPr lang="en-US" sz="5170" u="sng">
                <a:solidFill>
                  <a:srgbClr val="000000"/>
                </a:solidFill>
                <a:latin typeface="Canva Sans" panose="020B0503030501040103"/>
                <a:hlinkClick r:id="rId2" tooltip="https://www.naanmudhalvan.tn.gov.in/https:/skillsbuild.org/https:/www.canva.com/https:/www.google.com/https:/chat.openai.com/https:/www.python.org/"/>
              </a:rPr>
              <a:t>https://www.naanmudhalvan.tn.gov.in/https:/skillsbuild.org/https:/www.canva.com/https:/www.google.com/https:/chat.openai.com/https:/www.python.org/</a:t>
            </a:r>
            <a:endParaRPr lang="en-US" sz="5170" u="sng">
              <a:solidFill>
                <a:srgbClr val="000000"/>
              </a:solidFill>
              <a:latin typeface="Canva Sans" panose="020B0503030501040103"/>
              <a:hlinkClick r:id="rId2" tooltip="https://www.naanmudhalvan.tn.gov.in/https:/skillsbuild.org/https:/www.canva.com/https:/www.google.com/https:/chat.openai.com/https:/www.python.org/"/>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54" name="TextBox 9"/>
          <p:cNvSpPr txBox="1"/>
          <p:nvPr/>
        </p:nvSpPr>
        <p:spPr>
          <a:xfrm>
            <a:off x="2286001" y="4109322"/>
            <a:ext cx="13765236" cy="640080"/>
          </a:xfrm>
          <a:prstGeom prst="rect">
            <a:avLst/>
          </a:prstGeom>
        </p:spPr>
        <p:txBody>
          <a:bodyPr lIns="0" tIns="0" rIns="0" bIns="0" rtlCol="0" anchor="t">
            <a:spAutoFit/>
          </a:bodyPr>
          <a:p>
            <a:pPr algn="ctr">
              <a:lnSpc>
                <a:spcPts val="5040"/>
              </a:lnSpc>
            </a:pPr>
            <a:r>
              <a:rPr lang="en-US" sz="4200">
                <a:solidFill>
                  <a:srgbClr val="002060"/>
                </a:solidFill>
                <a:latin typeface="Arial Bold" panose="020B0802020202020204"/>
              </a:rPr>
              <a:t>THANK YOU</a:t>
            </a:r>
            <a:endParaRPr lang="en-US" sz="4200">
              <a:solidFill>
                <a:srgbClr val="002060"/>
              </a:solidFill>
              <a:latin typeface="Arial Bold" panose="020B08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597" name="TextBox 9"/>
          <p:cNvSpPr txBox="1"/>
          <p:nvPr/>
        </p:nvSpPr>
        <p:spPr>
          <a:xfrm>
            <a:off x="1365800" y="797697"/>
            <a:ext cx="15590520" cy="640080"/>
          </a:xfrm>
          <a:prstGeom prst="rect">
            <a:avLst/>
          </a:prstGeom>
        </p:spPr>
        <p:txBody>
          <a:bodyPr lIns="0" tIns="0" rIns="0" bIns="0" rtlCol="0" anchor="t">
            <a:spAutoFit/>
          </a:bodyPr>
          <a:p>
            <a:pPr algn="l">
              <a:lnSpc>
                <a:spcPts val="5040"/>
              </a:lnSpc>
            </a:pPr>
            <a:r>
              <a:rPr lang="en-US" sz="4200">
                <a:solidFill>
                  <a:srgbClr val="002060"/>
                </a:solidFill>
                <a:latin typeface="Arial Bold" panose="020B0802020202020204"/>
              </a:rPr>
              <a:t>OUTLINE</a:t>
            </a:r>
            <a:endParaRPr lang="en-US" sz="4200">
              <a:solidFill>
                <a:srgbClr val="002060"/>
              </a:solidFill>
              <a:latin typeface="Arial Bold" panose="020B0802020202020204"/>
            </a:endParaRPr>
          </a:p>
        </p:txBody>
      </p:sp>
      <p:sp>
        <p:nvSpPr>
          <p:cNvPr id="1048598" name="TextBox 10"/>
          <p:cNvSpPr txBox="1"/>
          <p:nvPr/>
        </p:nvSpPr>
        <p:spPr>
          <a:xfrm>
            <a:off x="1348740" y="2378877"/>
            <a:ext cx="16345650" cy="5029200"/>
          </a:xfrm>
          <a:prstGeom prst="rect">
            <a:avLst/>
          </a:prstGeom>
        </p:spPr>
        <p:txBody>
          <a:bodyPr lIns="0" tIns="0" rIns="0" bIns="0" rtlCol="0" anchor="t">
            <a:spAutoFit/>
          </a:bodyPr>
          <a:p>
            <a:pPr algn="l">
              <a:lnSpc>
                <a:spcPts val="3960"/>
              </a:lnSpc>
            </a:pPr>
            <a:r>
              <a:rPr lang="en-US" sz="3000">
                <a:solidFill>
                  <a:srgbClr val="404040"/>
                </a:solidFill>
                <a:latin typeface="Arial Bold" panose="020B0802020202020204"/>
              </a:rPr>
              <a: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Problem Statement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Proposed System/Solution</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System Development Approach</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Algorithm &amp; Deployment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Result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Conclusion</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Future Scope</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References</a:t>
            </a:r>
            <a:endParaRPr lang="en-US" sz="3000">
              <a:solidFill>
                <a:srgbClr val="404040"/>
              </a:solidFill>
              <a:latin typeface="Arial Bold" panose="020B0802020202020204"/>
            </a:endParaRPr>
          </a:p>
          <a:p>
            <a:pPr marL="542925" lvl="1" indent="-271145" algn="l">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03" name="TextBox 9"/>
          <p:cNvSpPr txBox="1"/>
          <p:nvPr/>
        </p:nvSpPr>
        <p:spPr>
          <a:xfrm>
            <a:off x="963228" y="984654"/>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Problem Statement</a:t>
            </a:r>
            <a:endParaRPr lang="en-US" sz="5940">
              <a:solidFill>
                <a:srgbClr val="1CADE4"/>
              </a:solidFill>
              <a:latin typeface="Arial Bold" panose="020B0802020202020204"/>
            </a:endParaRPr>
          </a:p>
        </p:txBody>
      </p:sp>
      <p:sp>
        <p:nvSpPr>
          <p:cNvPr id="1048604" name="TextBox 10"/>
          <p:cNvSpPr txBox="1"/>
          <p:nvPr/>
        </p:nvSpPr>
        <p:spPr>
          <a:xfrm>
            <a:off x="1028700" y="3504585"/>
            <a:ext cx="16296072" cy="3261359"/>
          </a:xfrm>
          <a:prstGeom prst="rect">
            <a:avLst/>
          </a:prstGeom>
        </p:spPr>
        <p:txBody>
          <a:bodyPr lIns="0" tIns="0" rIns="0" bIns="0" rtlCol="0" anchor="t">
            <a:spAutoFit/>
          </a:bodyPr>
          <a:p>
            <a:pPr algn="ctr">
              <a:lnSpc>
                <a:spcPts val="5135"/>
              </a:lnSpc>
            </a:pPr>
            <a:r>
              <a:rPr lang="en-US" sz="3670">
                <a:solidFill>
                  <a:srgbClr val="465359"/>
                </a:solidFill>
                <a:latin typeface="Canva Sans" panose="020B0503030501040103"/>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3670">
              <a:solidFill>
                <a:srgbClr val="465359"/>
              </a:solidFill>
              <a:latin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09" name="TextBox 9"/>
          <p:cNvSpPr txBox="1"/>
          <p:nvPr/>
        </p:nvSpPr>
        <p:spPr>
          <a:xfrm>
            <a:off x="963228" y="984654"/>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Proposed Solution</a:t>
            </a:r>
            <a:endParaRPr lang="en-US" sz="5940">
              <a:solidFill>
                <a:srgbClr val="1CADE4"/>
              </a:solidFill>
              <a:latin typeface="Arial Bold" panose="020B0802020202020204"/>
            </a:endParaRPr>
          </a:p>
        </p:txBody>
      </p:sp>
      <p:sp>
        <p:nvSpPr>
          <p:cNvPr id="1048610" name="TextBox 10"/>
          <p:cNvSpPr txBox="1"/>
          <p:nvPr/>
        </p:nvSpPr>
        <p:spPr>
          <a:xfrm>
            <a:off x="669801" y="2613580"/>
            <a:ext cx="16542600" cy="5067301"/>
          </a:xfrm>
          <a:prstGeom prst="rect">
            <a:avLst/>
          </a:prstGeom>
        </p:spPr>
        <p:txBody>
          <a:bodyPr lIns="0" tIns="0" rIns="0" bIns="0" rtlCol="0" anchor="t">
            <a:spAutoFit/>
          </a:bodyPr>
          <a:p>
            <a:pPr algn="ctr">
              <a:lnSpc>
                <a:spcPts val="2660"/>
              </a:lnSpc>
            </a:pPr>
            <a:r>
              <a:rPr lang="en-US" sz="1900">
                <a:solidFill>
                  <a:srgbClr val="000000"/>
                </a:solidFill>
                <a:latin typeface="Canva Sans" panose="020B0503030501040103"/>
              </a:rPr>
              <a:t>To tackle this binary sentiment classification task on the movie dataset, you could use various classification algorithms such as:</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1. Logistic Regression</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2. Support Vector Machines (SVM)</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3. Random Forest</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4. Gradient Boosting</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5. Neural Networks (Deep Learning)</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en-US" sz="1900">
              <a:solidFill>
                <a:srgbClr val="000000"/>
              </a:solidFill>
              <a:latin typeface="Canva Sans" panose="020B05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15" name="TextBox 9"/>
          <p:cNvSpPr txBox="1"/>
          <p:nvPr/>
        </p:nvSpPr>
        <p:spPr>
          <a:xfrm>
            <a:off x="963228" y="925278"/>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System  Approach</a:t>
            </a:r>
            <a:endParaRPr lang="en-US" sz="5940">
              <a:solidFill>
                <a:srgbClr val="1CADE4"/>
              </a:solidFill>
              <a:latin typeface="Arial Bold" panose="020B0802020202020204"/>
            </a:endParaRPr>
          </a:p>
        </p:txBody>
      </p:sp>
      <p:sp>
        <p:nvSpPr>
          <p:cNvPr id="1048616" name="TextBox 10"/>
          <p:cNvSpPr txBox="1"/>
          <p:nvPr/>
        </p:nvSpPr>
        <p:spPr>
          <a:xfrm>
            <a:off x="765051" y="2172017"/>
            <a:ext cx="16113181" cy="3969639"/>
          </a:xfrm>
          <a:prstGeom prst="rect">
            <a:avLst/>
          </a:prstGeom>
        </p:spPr>
        <p:txBody>
          <a:bodyPr lIns="0" tIns="0" rIns="0" bIns="0" rtlCol="0" anchor="t">
            <a:spAutoFit/>
          </a:bodyPr>
          <a:p>
            <a:pPr>
              <a:lnSpc>
                <a:spcPts val="3475"/>
              </a:lnSpc>
            </a:pPr>
            <a:r>
              <a:rPr lang="en-US" sz="2480">
                <a:solidFill>
                  <a:srgbClr val="000000"/>
                </a:solidFill>
                <a:latin typeface="Canva Sans" panose="020B0503030501040103"/>
              </a:rPr>
              <a:t>1. Data Preprocessing: Tokenize, remove stopwords, punctuation, and perform stemming or lemmatization.</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2. Feature Extraction: Utilize word embeddings like Word2Vec or TF-IDF to convert text into numerical representations.</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3. Model Selection: Experiment with Logistic Regression, SVM, Random Forest, Gradient Boosting, and Deep Learning (RNNs/CNNs).</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4. Model Training and Evaluation: Split dataset, train models, and evaluate using metrics like accuracy, precision, recall, and F1-score.</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5. Hyperparameter Tuning: Fine-tune model parameters using techniques like grid search or random search.</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6. Ensemble Methods (Optional): Combine predictions of multiple models for improved performance.</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7. Deployment and Monitoring: Deploy trained model, monitor performance, and retrain periodically with new data.</a:t>
            </a:r>
            <a:endParaRPr lang="en-US" sz="2480">
              <a:solidFill>
                <a:srgbClr val="000000"/>
              </a:solidFill>
              <a:latin typeface="Canva Sans" panose="020B05030305010401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21" name="TextBox 9"/>
          <p:cNvSpPr txBox="1"/>
          <p:nvPr/>
        </p:nvSpPr>
        <p:spPr>
          <a:xfrm>
            <a:off x="963228" y="984654"/>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Algorithm &amp; Deployment</a:t>
            </a:r>
            <a:endParaRPr lang="en-US" sz="5940">
              <a:solidFill>
                <a:srgbClr val="1CADE4"/>
              </a:solidFill>
              <a:latin typeface="Arial Bold" panose="020B0802020202020204"/>
            </a:endParaRPr>
          </a:p>
        </p:txBody>
      </p:sp>
      <p:sp>
        <p:nvSpPr>
          <p:cNvPr id="1048622" name="TextBox 10"/>
          <p:cNvSpPr txBox="1"/>
          <p:nvPr/>
        </p:nvSpPr>
        <p:spPr>
          <a:xfrm>
            <a:off x="1216851" y="2145858"/>
            <a:ext cx="8512642" cy="6610858"/>
          </a:xfrm>
          <a:prstGeom prst="rect">
            <a:avLst/>
          </a:prstGeom>
        </p:spPr>
        <p:txBody>
          <a:bodyPr lIns="0" tIns="0" rIns="0" bIns="0" rtlCol="0" anchor="t">
            <a:spAutoFit/>
          </a:bodyPr>
          <a:p>
            <a:pPr>
              <a:lnSpc>
                <a:spcPts val="1530"/>
              </a:lnSpc>
            </a:pPr>
            <a:r>
              <a:rPr lang="en-US" sz="1095">
                <a:solidFill>
                  <a:srgbClr val="000000"/>
                </a:solidFill>
                <a:latin typeface="Canva Sans" panose="020B0503030501040103"/>
              </a:rPr>
              <a:t>Algorithm Selection: Support Vector Machines (SVM)</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Deployment:</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1. Training the SVM Model:</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Preprocess the movie review dataset by tokenization, removing stopwords, punctuation, and possibly stemming or lemmatization.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Utilize techniques like TF-IDF to convert text data into numerical representations.</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Train the SVM model on the preprocessed and feature-extracted training dataset.</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2. Evaluation: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Evaluate the trained SVM model on the separate testing dataset to assess its performance in predicting sentiment (positive or negative) of movie reviews.</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Use evaluation metrics such as accuracy, precision, recall, and F1-score to measure the model's performance.</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3. Hyperparameter Tuning: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Fine-tune the hyperparameters of the SVM model using techniques like grid search or random search to optimize its performance.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Parameters to tune may include the choice of kernel (e.g., linear, polynomial, radial basis function), regularization parameter (C), and kernel coefficients.</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4. Deployment: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Once the SVM model is trained and evaluated satisfactorily, deploy it into a production environment.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Integrate the model into an application or service where users can input movie reviews and receive predictions on sentiment.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Ensure scalability and efficiency of the deployed model to handle real-time inference requests.</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5. Monitoring: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Implement monitoring mechanisms to track the performance of the deployed SVM model in production.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Monitor metrics such as prediction accuracy, response time, and resource utilization to identify any issues or degradation in performance.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Set up alerts to notify stakeholders of any anomalies or deviations from expected behavior.</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6. Retraining: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Periodically retrain the SVM model with new data to ensure its effectiveness and relevance over time.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Incorporate mechanisms to automatically trigger retraining based on predefined criteria, such as reaching a certain threshold of data drift or model degradation.</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By following this deployment process, the SVM model can be effectively deployed into production for predicting the sentiment of movie reviews, with ongoing monitoring and retraining to maintain its performance.</a:t>
            </a:r>
            <a:endParaRPr lang="en-US" sz="1095">
              <a:solidFill>
                <a:srgbClr val="000000"/>
              </a:solidFill>
              <a:latin typeface="Canva Sans" panose="020B0503030501040103"/>
            </a:endParaRPr>
          </a:p>
        </p:txBody>
      </p:sp>
      <p:sp>
        <p:nvSpPr>
          <p:cNvPr id="1048623" name="TextBox 11"/>
          <p:cNvSpPr txBox="1"/>
          <p:nvPr/>
        </p:nvSpPr>
        <p:spPr>
          <a:xfrm>
            <a:off x="11203166" y="2031558"/>
            <a:ext cx="6729379" cy="7805930"/>
          </a:xfrm>
          <a:prstGeom prst="rect">
            <a:avLst/>
          </a:prstGeom>
        </p:spPr>
        <p:txBody>
          <a:bodyPr lIns="0" tIns="0" rIns="0" bIns="0" rtlCol="0" anchor="t">
            <a:spAutoFit/>
          </a:bodyPr>
          <a:p>
            <a:pPr>
              <a:lnSpc>
                <a:spcPts val="2365"/>
              </a:lnSpc>
            </a:pPr>
            <a:r>
              <a:rPr lang="en-US" sz="1690">
                <a:solidFill>
                  <a:srgbClr val="000000"/>
                </a:solidFill>
                <a:latin typeface="Canva Sans" panose="020B0503030501040103"/>
              </a:rPr>
              <a:t>Program: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numpy as n</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pandas as p</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matplotlib.pyplot as 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seaborn as 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data=p.read_csv("C:\\mydata.csv")</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data.head(50)</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data.columns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data.tail(50)</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data.describe()</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s.histplot(data["sentiment"],bins=30,kde=True)</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m.title("Histogram")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data["sentiment"].value_counts().plot(kind='bar')</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m.title("Bardiagram")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m.pie(data["sentiment"].value_counts(),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            labels=data["sentiment"].unique(),autopct="%.1f%%")</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m.title("Piechart")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28"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2"/>
            <a:stretch>
              <a:fillRect/>
            </a:stretch>
          </a:blipFill>
        </p:spPr>
      </p:sp>
      <p:sp>
        <p:nvSpPr>
          <p:cNvPr id="1048629"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3"/>
            <a:stretch>
              <a:fillRect/>
            </a:stretch>
          </a:blipFill>
        </p:spPr>
      </p:sp>
      <p:sp>
        <p:nvSpPr>
          <p:cNvPr id="1048630"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4"/>
            <a:stretch>
              <a:fillRect/>
            </a:stretch>
          </a:blipFill>
        </p:spPr>
      </p:sp>
      <p:sp>
        <p:nvSpPr>
          <p:cNvPr id="1048631" name="TextBox 12"/>
          <p:cNvSpPr txBox="1"/>
          <p:nvPr/>
        </p:nvSpPr>
        <p:spPr>
          <a:xfrm>
            <a:off x="963228" y="783783"/>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Result</a:t>
            </a:r>
            <a:endParaRPr lang="en-US" sz="5940">
              <a:solidFill>
                <a:srgbClr val="1CADE4"/>
              </a:solidFill>
              <a:latin typeface="Arial Bold" panose="020B0802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36" name="TextBox 9"/>
          <p:cNvSpPr txBox="1"/>
          <p:nvPr/>
        </p:nvSpPr>
        <p:spPr>
          <a:xfrm>
            <a:off x="963228" y="984654"/>
            <a:ext cx="16361544" cy="905256"/>
          </a:xfrm>
          <a:prstGeom prst="rect">
            <a:avLst/>
          </a:prstGeom>
        </p:spPr>
        <p:txBody>
          <a:bodyPr lIns="0" tIns="0" rIns="0" bIns="0" rtlCol="0" anchor="t">
            <a:spAutoFit/>
          </a:bodyPr>
          <a:p>
            <a:pPr algn="l">
              <a:lnSpc>
                <a:spcPts val="7130"/>
              </a:lnSpc>
            </a:pPr>
            <a:r>
              <a:rPr lang="en-US" sz="5940">
                <a:solidFill>
                  <a:srgbClr val="1CADE4"/>
                </a:solidFill>
                <a:latin typeface="Arial Bold" panose="020B0802020202020204"/>
              </a:rPr>
              <a:t>Conclusion</a:t>
            </a:r>
            <a:endParaRPr lang="en-US" sz="5940">
              <a:solidFill>
                <a:srgbClr val="1CADE4"/>
              </a:solidFill>
              <a:latin typeface="Arial Bold" panose="020B0802020202020204"/>
            </a:endParaRPr>
          </a:p>
        </p:txBody>
      </p:sp>
      <p:sp>
        <p:nvSpPr>
          <p:cNvPr id="1048637" name="TextBox 10"/>
          <p:cNvSpPr txBox="1"/>
          <p:nvPr/>
        </p:nvSpPr>
        <p:spPr>
          <a:xfrm>
            <a:off x="669801" y="2183958"/>
            <a:ext cx="16948399" cy="5471414"/>
          </a:xfrm>
          <a:prstGeom prst="rect">
            <a:avLst/>
          </a:prstGeom>
        </p:spPr>
        <p:txBody>
          <a:bodyPr lIns="0" tIns="0" rIns="0" bIns="0" rtlCol="0" anchor="t">
            <a:spAutoFit/>
          </a:bodyPr>
          <a:p>
            <a:pPr algn="ctr">
              <a:lnSpc>
                <a:spcPts val="3315"/>
              </a:lnSpc>
            </a:pPr>
            <a:r>
              <a:rPr lang="en-US" sz="2365">
                <a:solidFill>
                  <a:srgbClr val="000000"/>
                </a:solidFill>
                <a:latin typeface="Canva Sans" panose="020B0503030501040103"/>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This systematic approach, along with the SVM algorithm, enables accurate prediction of sentiment for movie reviews, facilitating informed decision-making in the movie industry based on audience feedback.</a:t>
            </a:r>
            <a:endParaRPr lang="en-US" sz="2365">
              <a:solidFill>
                <a:srgbClr val="000000"/>
              </a:solidFill>
              <a:latin typeface="Canva Sans" panose="020B05030305010401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1048642" name="TextBox 9"/>
          <p:cNvSpPr txBox="1"/>
          <p:nvPr/>
        </p:nvSpPr>
        <p:spPr>
          <a:xfrm>
            <a:off x="894945" y="1322233"/>
            <a:ext cx="16361544" cy="603504"/>
          </a:xfrm>
          <a:prstGeom prst="rect">
            <a:avLst/>
          </a:prstGeom>
        </p:spPr>
        <p:txBody>
          <a:bodyPr lIns="0" tIns="0" rIns="0" bIns="0" rtlCol="0" anchor="t">
            <a:spAutoFit/>
          </a:bodyPr>
          <a:p>
            <a:pPr algn="l">
              <a:lnSpc>
                <a:spcPts val="4750"/>
              </a:lnSpc>
            </a:pPr>
            <a:r>
              <a:rPr lang="en-US" sz="4950">
                <a:solidFill>
                  <a:srgbClr val="1CADE4"/>
                </a:solidFill>
                <a:latin typeface="Arial Bold" panose="020B0802020202020204"/>
              </a:rPr>
              <a:t>Future scope</a:t>
            </a:r>
            <a:endParaRPr lang="en-US" sz="4950">
              <a:solidFill>
                <a:srgbClr val="1CADE4"/>
              </a:solidFill>
              <a:latin typeface="Arial Bold" panose="020B0802020202020204"/>
            </a:endParaRPr>
          </a:p>
        </p:txBody>
      </p:sp>
      <p:sp>
        <p:nvSpPr>
          <p:cNvPr id="1048643" name="TextBox 10"/>
          <p:cNvSpPr txBox="1"/>
          <p:nvPr/>
        </p:nvSpPr>
        <p:spPr>
          <a:xfrm>
            <a:off x="1028700" y="2425050"/>
            <a:ext cx="16230600" cy="4958080"/>
          </a:xfrm>
          <a:prstGeom prst="rect">
            <a:avLst/>
          </a:prstGeom>
        </p:spPr>
        <p:txBody>
          <a:bodyPr lIns="0" tIns="0" rIns="0" bIns="0" rtlCol="0" anchor="t">
            <a:spAutoFit/>
          </a:bodyPr>
          <a:p>
            <a:pPr algn="ctr">
              <a:lnSpc>
                <a:spcPts val="2440"/>
              </a:lnSpc>
            </a:pPr>
            <a:r>
              <a:rPr lang="en-US" sz="1745">
                <a:solidFill>
                  <a:srgbClr val="000000"/>
                </a:solidFill>
                <a:latin typeface="Canva Sans" panose="020B0503030501040103"/>
              </a:rPr>
              <a:t>1. Model Comparison: Explore and compare the performance of different classification algorithms (Logistic Regression, Random Forest, Gradient Boosting, etc.) to identify the most suitable model for the task.</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2. Advanced Deep Learning Techniques: Experiment with advanced deep learning architectures such as transformers (e.g., BERT, GPT) for improved sentiment classification performance.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3. Ensemble Methods: Investigate ensemble learning techniques to combine the predictions of multiple models for further enhancement of sentiment prediction accuracy.</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4. Fine-grained Sentiment Analysis: Extend the analysis to include fine-grained sentiment analysis, distinguishing between different levels of sentiment intensity (e.g., strongly positive, mildly positive, neutral, mildly negative, strongly negative).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5. Multimodal Sentiment Analysis: Incorporate additional modalities such as images or audio data along with text to perform multimodal sentiment analysis for a richer understanding of movie reviews.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6. Real-time Sentiment Analysis: Develop real-time sentiment analysis systems capable of processing streaming data and providing instant insights into audience sentiment trends.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7. Domain Adaptation: Explore techniques for domain adaptation to adapt the sentiment analysis model to specific genres or languages prevalent in the movie industry.</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8. Interactive Visualization: Create interactive visualization tools to explore the sentiment distribution of movie reviews and analyze trends over time.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9. Feedback Integration: Implement mechanisms to incorporate user feedback into the sentiment analysis model, continuously improving its accuracy and relevance.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10. Application in Recommendation Systems:Integrate sentiment analysis into movie recommendation systems to personalize recommendations based on user preferences and sentiment analysis of reviews.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By exploring these avenues, the conclusion drawn from the current analysis can be further enriched, leading to advancements in sentiment analysis techniques for movie reviews and their application in the movie industry.</a:t>
            </a:r>
            <a:endParaRPr lang="en-US" sz="1745">
              <a:solidFill>
                <a:srgbClr val="000000"/>
              </a:solidFill>
              <a:latin typeface="Canva Sans" panose="020B05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8690</Words>
  <Application>WPS Presentation</Application>
  <PresentationFormat/>
  <Paragraphs>146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 Bold</vt:lpstr>
      <vt:lpstr>Arial</vt:lpstr>
      <vt:lpstr>Canva Sans</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CPH2467</dc:creator>
  <cp:lastModifiedBy>kishore</cp:lastModifiedBy>
  <cp:revision>1</cp:revision>
  <dcterms:created xsi:type="dcterms:W3CDTF">2024-04-16T06:56:41Z</dcterms:created>
  <dcterms:modified xsi:type="dcterms:W3CDTF">2024-04-16T06:56:44Z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4e5f389b300c4bd29845fe33e9509607</vt:lpwstr>
  </property>
  <property fmtid="{D5CDD505-2E9C-101B-9397-08002B2CF9AE}" pid="3" name="KSOProductBuildVer">
    <vt:lpwstr>1033-12.2.0.13489</vt:lpwstr>
  </property>
</Properties>
</file>