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2" r:id="rId4"/>
    <p:sldId id="318" r:id="rId5"/>
    <p:sldId id="269" r:id="rId6"/>
    <p:sldId id="257" r:id="rId7"/>
    <p:sldId id="267" r:id="rId8"/>
    <p:sldId id="266" r:id="rId9"/>
    <p:sldId id="270" r:id="rId10"/>
    <p:sldId id="319" r:id="rId11"/>
    <p:sldId id="272" r:id="rId12"/>
    <p:sldId id="273" r:id="rId13"/>
    <p:sldId id="274" r:id="rId14"/>
    <p:sldId id="271" r:id="rId15"/>
    <p:sldId id="275" r:id="rId16"/>
    <p:sldId id="276" r:id="rId17"/>
    <p:sldId id="278" r:id="rId18"/>
    <p:sldId id="290" r:id="rId19"/>
    <p:sldId id="291" r:id="rId20"/>
    <p:sldId id="288" r:id="rId21"/>
    <p:sldId id="289" r:id="rId22"/>
    <p:sldId id="292" r:id="rId23"/>
    <p:sldId id="263" r:id="rId24"/>
    <p:sldId id="293" r:id="rId25"/>
    <p:sldId id="294" r:id="rId26"/>
    <p:sldId id="295" r:id="rId27"/>
    <p:sldId id="296" r:id="rId28"/>
    <p:sldId id="297" r:id="rId29"/>
    <p:sldId id="258" r:id="rId30"/>
    <p:sldId id="298" r:id="rId31"/>
    <p:sldId id="299" r:id="rId32"/>
    <p:sldId id="300" r:id="rId33"/>
    <p:sldId id="320" r:id="rId34"/>
    <p:sldId id="301" r:id="rId35"/>
    <p:sldId id="302" r:id="rId36"/>
    <p:sldId id="303" r:id="rId37"/>
    <p:sldId id="277" r:id="rId38"/>
    <p:sldId id="281" r:id="rId39"/>
    <p:sldId id="280" r:id="rId40"/>
    <p:sldId id="282" r:id="rId41"/>
    <p:sldId id="321" r:id="rId42"/>
    <p:sldId id="285" r:id="rId43"/>
    <p:sldId id="284" r:id="rId44"/>
    <p:sldId id="279" r:id="rId45"/>
    <p:sldId id="261" r:id="rId46"/>
    <p:sldId id="259" r:id="rId47"/>
    <p:sldId id="260" r:id="rId48"/>
    <p:sldId id="304" r:id="rId49"/>
    <p:sldId id="305" r:id="rId50"/>
    <p:sldId id="307" r:id="rId51"/>
    <p:sldId id="308" r:id="rId52"/>
    <p:sldId id="309" r:id="rId53"/>
    <p:sldId id="311" r:id="rId54"/>
    <p:sldId id="310" r:id="rId55"/>
    <p:sldId id="317" r:id="rId56"/>
    <p:sldId id="316" r:id="rId57"/>
    <p:sldId id="315" r:id="rId58"/>
    <p:sldId id="314" r:id="rId59"/>
    <p:sldId id="313" r:id="rId60"/>
    <p:sldId id="312" r:id="rId61"/>
    <p:sldId id="306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55"/>
    <a:srgbClr val="C586C0"/>
    <a:srgbClr val="AFE3FE"/>
    <a:srgbClr val="D4D4D4"/>
    <a:srgbClr val="E4E4E4"/>
    <a:srgbClr val="CE9178"/>
    <a:srgbClr val="FFFFFF"/>
    <a:srgbClr val="DCDCAA"/>
    <a:srgbClr val="E9E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6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7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9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8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5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0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8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9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82AE-AC13-4198-892E-9FA6C4BD752E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839D-5AFA-4E64-8817-1E58EC9E6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8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1188" y="397284"/>
            <a:ext cx="9144000" cy="1655762"/>
          </a:xfrm>
        </p:spPr>
        <p:txBody>
          <a:bodyPr/>
          <a:lstStyle/>
          <a:p>
            <a:pPr algn="l"/>
            <a:r>
              <a:rPr lang="en-US" altLang="zh-TW" dirty="0" err="1" smtClean="0"/>
              <a:t>IndentationError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縮進錯誤</a:t>
            </a:r>
            <a:endParaRPr lang="en-US" altLang="zh-TW" dirty="0"/>
          </a:p>
          <a:p>
            <a:pPr algn="l"/>
            <a:r>
              <a:rPr lang="en-US" altLang="zh-TW" dirty="0" err="1" smtClean="0"/>
              <a:t>SyntaxError</a:t>
            </a:r>
            <a:r>
              <a:rPr lang="zh-TW" altLang="en-US" dirty="0" smtClean="0"/>
              <a:t>    語法錯誤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5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029" y="1843929"/>
            <a:ext cx="3135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#end = ""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和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029" y="737104"/>
            <a:ext cx="2873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字串前加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r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就不會轉譯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r</a:t>
            </a:r>
            <a:r>
              <a:rPr lang="en-US" altLang="zh-TW" dirty="0" err="1">
                <a:solidFill>
                  <a:srgbClr val="D16969"/>
                </a:solidFill>
                <a:latin typeface="Consolas" panose="020B0609020204030204" pitchFamily="49" charset="0"/>
              </a:rPr>
              <a:t>"c</a:t>
            </a:r>
            <a:r>
              <a:rPr lang="en-US" altLang="zh-TW" dirty="0">
                <a:solidFill>
                  <a:srgbClr val="D16969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zh-TW" dirty="0">
                <a:solidFill>
                  <a:srgbClr val="D16969"/>
                </a:solidFill>
                <a:latin typeface="Consolas" panose="020B0609020204030204" pitchFamily="49" charset="0"/>
              </a:rPr>
              <a:t>sdsad"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1524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bool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4186" y="1929340"/>
            <a:ext cx="458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6A9955"/>
                </a:solidFill>
              </a:rPr>
              <a:t>布林值</a:t>
            </a:r>
            <a:r>
              <a:rPr lang="zh-TW" altLang="en-US" dirty="0"/>
              <a:t>表示以下兩個值之一： 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455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012" y="1265370"/>
            <a:ext cx="27318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(()))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([]))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({}))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 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012" y="295874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大部分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boll()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都是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012" y="736265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小部分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boll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是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58491" y="590733"/>
            <a:ext cx="45632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自己定義</a:t>
            </a:r>
            <a:endParaRPr lang="en-US" altLang="zh-TW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我有三隻手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: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定義 我有三隻手時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回傳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我有三隻手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False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8012" y="4207017"/>
            <a:ext cx="3108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根據條件判斷</a:t>
            </a:r>
            <a:endParaRPr lang="en-US" altLang="zh-TW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大於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大於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b"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大於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2" name="矩形 11"/>
          <p:cNvSpPr/>
          <p:nvPr/>
        </p:nvSpPr>
        <p:spPr>
          <a:xfrm>
            <a:off x="4258491" y="2558031"/>
            <a:ext cx="3796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查是否屬於某種數據類型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41371" y="4299747"/>
            <a:ext cx="7027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查該項目是否在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"mango"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"papaya"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"pineapple"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2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Operators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4088" y="182483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用於對變量和值執行操作</a:t>
            </a:r>
          </a:p>
        </p:txBody>
      </p:sp>
    </p:spTree>
    <p:extLst>
      <p:ext uri="{BB962C8B-B14F-4D97-AF65-F5344CB8AC3E}">
        <p14:creationId xmlns:p14="http://schemas.microsoft.com/office/powerpoint/2010/main" val="403455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0151" y="231168"/>
            <a:ext cx="2321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算數</a:t>
            </a:r>
            <a:endParaRPr lang="en-US" altLang="zh-TW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Arithmetic Operators</a:t>
            </a:r>
          </a:p>
        </p:txBody>
      </p:sp>
      <p:sp>
        <p:nvSpPr>
          <p:cNvPr id="9" name="矩形 8"/>
          <p:cNvSpPr/>
          <p:nvPr/>
        </p:nvSpPr>
        <p:spPr>
          <a:xfrm>
            <a:off x="250151" y="1056476"/>
            <a:ext cx="3581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餘數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**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次方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//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除完後的整數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41966" y="1056476"/>
            <a:ext cx="32744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/=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%=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**=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**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TW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//=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//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&amp;=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|=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^=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^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&gt;&gt;=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&lt;&lt;=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8877" y="508167"/>
            <a:ext cx="246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</a:rPr>
              <a:t>Assignment Operators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151" y="3820776"/>
            <a:ext cx="198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邏輯</a:t>
            </a:r>
            <a:endParaRPr lang="en-US" altLang="zh-TW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Logical </a:t>
            </a:r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</a:rPr>
              <a:t>Operators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51" y="4605606"/>
            <a:ext cx="3895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75224" y="6488668"/>
            <a:ext cx="2516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Is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is not</a:t>
            </a:r>
            <a:r>
              <a:rPr lang="zh-TW" altLang="en-US" dirty="0" smtClean="0">
                <a:solidFill>
                  <a:srgbClr val="FF0000"/>
                </a:solidFill>
              </a:rPr>
              <a:t>和 </a:t>
            </a:r>
            <a:r>
              <a:rPr lang="en-US" altLang="zh-TW" dirty="0" smtClean="0">
                <a:solidFill>
                  <a:srgbClr val="FF0000"/>
                </a:solidFill>
              </a:rPr>
              <a:t>== 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!=</a:t>
            </a:r>
            <a:r>
              <a:rPr lang="zh-TW" altLang="en-US" dirty="0" smtClean="0">
                <a:solidFill>
                  <a:srgbClr val="FF0000"/>
                </a:solidFill>
              </a:rPr>
              <a:t>差別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8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9775"/>
              </p:ext>
            </p:extLst>
          </p:nvPr>
        </p:nvGraphicFramePr>
        <p:xfrm>
          <a:off x="568234" y="2612510"/>
          <a:ext cx="8733580" cy="3369750"/>
        </p:xfrm>
        <a:graphic>
          <a:graphicData uri="http://schemas.openxmlformats.org/drawingml/2006/table">
            <a:tbl>
              <a:tblPr/>
              <a:tblGrid>
                <a:gridCol w="873273"/>
                <a:gridCol w="1310013"/>
                <a:gridCol w="6550294"/>
              </a:tblGrid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>
                          <a:effectLst/>
                        </a:rPr>
                        <a:t>&amp; 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each bit to 1 if both bits are 1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>
                          <a:effectLst/>
                        </a:rPr>
                        <a:t>|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OR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each bit to 1 if one of two bits is 1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600">
                          <a:effectLst/>
                        </a:rPr>
                        <a:t> </a:t>
                      </a:r>
                      <a:r>
                        <a:rPr lang="en-US" altLang="zh-TW" sz="1600">
                          <a:effectLst/>
                        </a:rPr>
                        <a:t>^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>
                          <a:effectLst/>
                        </a:rPr>
                        <a:t>~ 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Inverts all the bits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>
                          <a:effectLst/>
                        </a:rPr>
                        <a:t>&lt;&lt;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Zero fill left shift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1203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600">
                          <a:effectLst/>
                        </a:rPr>
                        <a:t>&gt;&gt;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Signed right shift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8234" y="1832489"/>
            <a:ext cx="8855500" cy="666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Python 位運算符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位運算符用於比較（二進制）數字：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3131" y="753683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3256" y="169068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將多個項目存儲在單個變量中</a:t>
            </a:r>
          </a:p>
        </p:txBody>
      </p:sp>
      <p:sp>
        <p:nvSpPr>
          <p:cNvPr id="5" name="矩形 4"/>
          <p:cNvSpPr/>
          <p:nvPr/>
        </p:nvSpPr>
        <p:spPr>
          <a:xfrm>
            <a:off x="4306855" y="206002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存儲數據集合的 </a:t>
            </a:r>
            <a:r>
              <a:rPr lang="en-US" altLang="zh-TW" dirty="0"/>
              <a:t>4 </a:t>
            </a:r>
            <a:r>
              <a:rPr lang="zh-TW" altLang="en-US" dirty="0"/>
              <a:t>種內置數據類型之一</a:t>
            </a:r>
          </a:p>
        </p:txBody>
      </p:sp>
      <p:sp>
        <p:nvSpPr>
          <p:cNvPr id="6" name="矩形 5"/>
          <p:cNvSpPr/>
          <p:nvPr/>
        </p:nvSpPr>
        <p:spPr>
          <a:xfrm>
            <a:off x="3956599" y="242935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列表項是有序的、可更改的，並且允許重複值</a:t>
            </a:r>
          </a:p>
        </p:txBody>
      </p:sp>
    </p:spTree>
    <p:extLst>
      <p:ext uri="{BB962C8B-B14F-4D97-AF65-F5344CB8AC3E}">
        <p14:creationId xmlns:p14="http://schemas.microsoft.com/office/powerpoint/2010/main" val="294298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2049" y="105286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87]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86" y="633438"/>
            <a:ext cx="3370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改值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[50, 56, 92, 32, 40, 87]</a:t>
            </a:r>
          </a:p>
        </p:txBody>
      </p:sp>
      <p:sp>
        <p:nvSpPr>
          <p:cNvPr id="2" name="矩形 1"/>
          <p:cNvSpPr/>
          <p:nvPr/>
        </p:nvSpPr>
        <p:spPr>
          <a:xfrm>
            <a:off x="87086" y="18918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更改</a:t>
            </a:r>
            <a:r>
              <a:rPr lang="zh-TW" altLang="fr-F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fr-FR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fr-F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88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fr-FR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[87, 88, 56, 92, 32, 40, 87</a:t>
            </a:r>
            <a:r>
              <a:rPr lang="fr-FR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fr-FR" altLang="zh-TW" dirty="0"/>
          </a:p>
        </p:txBody>
      </p:sp>
      <p:sp>
        <p:nvSpPr>
          <p:cNvPr id="3" name="矩形 2"/>
          <p:cNvSpPr/>
          <p:nvPr/>
        </p:nvSpPr>
        <p:spPr>
          <a:xfrm>
            <a:off x="87086" y="2965658"/>
            <a:ext cx="3753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fr-F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fr-F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88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fr-FR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[87, 88, 40, 87]</a:t>
            </a:r>
            <a:endParaRPr lang="fr-F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086" y="3938334"/>
            <a:ext cx="3936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插入值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[78, 10, 56, 92, 32, 40, 87]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086" y="5188009"/>
            <a:ext cx="3753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插入值到尾端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[10, 56, 92, 32, 40, 87, 78]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12933" y="105286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6571" y="633438"/>
            <a:ext cx="6766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插入列表到尾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端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也可添加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tuple, set, 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……)</a:t>
            </a: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extend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['apple', 'banana', 'cherry', 10, 56, 92, 32, 40, 87]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6571" y="18918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刪除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[10, 56, 92, 32, 40]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6570" y="2982767"/>
            <a:ext cx="5373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沒指定位置則刪除最後一位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[10, 56, 92, 32, 40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/>
          <p:cNvSpPr/>
          <p:nvPr/>
        </p:nvSpPr>
        <p:spPr>
          <a:xfrm>
            <a:off x="4206239" y="3888988"/>
            <a:ext cx="4197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沒指定則刪整個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6239" y="4593433"/>
            <a:ext cx="4737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清空值但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list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還在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15051" y="4651547"/>
            <a:ext cx="34573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找值的位置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數值有幾個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773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886" y="3468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排序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升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大寫會在最前面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[10, 32, 40, 56, 87, 92]</a:t>
            </a:r>
          </a:p>
        </p:txBody>
      </p:sp>
      <p:sp>
        <p:nvSpPr>
          <p:cNvPr id="5" name="矩形 4"/>
          <p:cNvSpPr/>
          <p:nvPr/>
        </p:nvSpPr>
        <p:spPr>
          <a:xfrm>
            <a:off x="391886" y="1994374"/>
            <a:ext cx="379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排序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降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91886" y="4746397"/>
            <a:ext cx="4249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886" y="4377065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自定義排序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1661717" y="0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87]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8822" y="5195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不區分大小寫的升序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lower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2526" y="0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"Kiwi"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/>
          <p:cNvSpPr/>
          <p:nvPr/>
        </p:nvSpPr>
        <p:spPr>
          <a:xfrm>
            <a:off x="391886" y="3133190"/>
            <a:ext cx="2717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顛倒排序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9974" y="24380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thisthing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cars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'car'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'Ford'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2005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'car'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'Mitsubishi'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'car'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'BMW'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2019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'car'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'VW'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2011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cars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thisthing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cars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3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469" y="4078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將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list1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複製到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list2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469" y="18178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469" y="30009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將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list1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和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list2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連接，生成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list3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469" y="46157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將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list2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的值逐個加到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list1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4777" y="45696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在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list14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的尾端加入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list2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extend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7554" y="886825"/>
            <a:ext cx="3492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list(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轉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StrA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StrA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57554" y="2539272"/>
            <a:ext cx="3936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#list(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轉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 ,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5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4434" y="1621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串列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偶數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= "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 ,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210243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串列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偶數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 ,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串列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list2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5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67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6046" y="72751"/>
            <a:ext cx="6346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3200" dirty="0">
                <a:solidFill>
                  <a:srgbClr val="6A9955"/>
                </a:solidFill>
                <a:latin typeface="Consolas" panose="020B0609020204030204" pitchFamily="49" charset="0"/>
              </a:rPr>
              <a:t>Comprehension(</a:t>
            </a:r>
            <a:r>
              <a:rPr lang="zh-TW" alt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列表理解</a:t>
            </a:r>
            <a:r>
              <a:rPr lang="en-US" altLang="zh-TW" sz="3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17449"/>
            <a:ext cx="302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直接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print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列表中所有項目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086" y="2422047"/>
            <a:ext cx="4415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614470" y="4020711"/>
            <a:ext cx="5324" cy="327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2564" y="4590188"/>
            <a:ext cx="3622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00" y="1075370"/>
            <a:ext cx="292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618513" y="2422047"/>
            <a:ext cx="78379" cy="268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98126" y="2750877"/>
            <a:ext cx="4197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54331" y="60675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8253" y="3938969"/>
            <a:ext cx="3387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4502331" y="5515966"/>
            <a:ext cx="174171" cy="329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612776" y="3175420"/>
            <a:ext cx="3326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8811" y="5016415"/>
            <a:ext cx="5373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9971314" y="4774854"/>
            <a:ext cx="43543" cy="398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25329" y="693617"/>
            <a:ext cx="7080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"kiwi"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"mango"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012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4994" y="232007"/>
            <a:ext cx="845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 = [expression for item in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 if condition == True]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336" y="1650472"/>
            <a:ext cx="7053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變大寫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upper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6181" y="929948"/>
            <a:ext cx="7027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"kiwi"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"mango"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/>
          <p:cNvSpPr/>
          <p:nvPr/>
        </p:nvSpPr>
        <p:spPr>
          <a:xfrm>
            <a:off x="139336" y="32198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讓列表中所有值設為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hello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336" y="5005141"/>
            <a:ext cx="5669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686697" y="5599611"/>
            <a:ext cx="775063" cy="6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22737" y="470209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#if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後一定要有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else?</a:t>
            </a:r>
            <a:endParaRPr lang="en-US" altLang="zh-TW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58064" y="4583948"/>
            <a:ext cx="4523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'banana'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'orange'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newlist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3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tuple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2844" y="187708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在單個變量中存儲多個項目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15762" y="243282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有序的、不可更改的，並且允許重複值</a:t>
            </a:r>
          </a:p>
        </p:txBody>
      </p:sp>
      <p:sp>
        <p:nvSpPr>
          <p:cNvPr id="7" name="矩形 6"/>
          <p:cNvSpPr/>
          <p:nvPr/>
        </p:nvSpPr>
        <p:spPr>
          <a:xfrm>
            <a:off x="3489601" y="3174952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元祖</a:t>
            </a:r>
            <a:r>
              <a:rPr lang="en-US" altLang="zh-TW" b="1" dirty="0">
                <a:solidFill>
                  <a:srgbClr val="6A9955"/>
                </a:solidFill>
                <a:latin typeface="Consolas" panose="020B0609020204030204" pitchFamily="49" charset="0"/>
              </a:rPr>
              <a:t>tuple</a:t>
            </a:r>
            <a:r>
              <a:rPr lang="zh-TW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，無法新增、修改、刪除。防止資料修改</a:t>
            </a:r>
            <a:endParaRPr lang="zh-TW" alt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3384" y="368346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一個元祖可以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包含不同的數據類型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365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720" y="1416372"/>
            <a:ext cx="298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794" y="571641"/>
            <a:ext cx="3013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如果只有一項，在後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才能算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tuple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tuple1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549" y="19703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更改元組值</a:t>
            </a:r>
            <a:endParaRPr lang="zh-TW" alt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794" y="2538102"/>
            <a:ext cx="538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將元組轉換為列表、更改列表並將列表轉換回元組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794" y="3211901"/>
            <a:ext cx="4432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E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s-E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s-E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E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endParaRPr lang="es-E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E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s-E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s-E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E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794" y="49799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979" y="4565525"/>
            <a:ext cx="302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創一個新的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tuple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並加進去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7706" y="17857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元組開苞</a:t>
            </a:r>
            <a:endParaRPr lang="zh-TW" alt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7477" y="-12838"/>
            <a:ext cx="764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"mango"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"papaya"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"pineapple"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7885" y="2611736"/>
            <a:ext cx="4380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*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tropic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tropic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['mango', 'papaya', 'pineapple']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cherry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87885" y="2308331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用*將剩餘的都分配掉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mtClean="0"/>
              <a:t>set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111258" y="231251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無序</a:t>
            </a:r>
            <a:r>
              <a:rPr lang="zh-TW" altLang="en-US" dirty="0"/>
              <a:t>的、不可更改的，</a:t>
            </a:r>
            <a:r>
              <a:rPr lang="zh-TW" altLang="en-US" dirty="0" smtClean="0"/>
              <a:t>並且不允許</a:t>
            </a:r>
            <a:r>
              <a:rPr lang="zh-TW" altLang="en-US" dirty="0"/>
              <a:t>重複值</a:t>
            </a:r>
          </a:p>
        </p:txBody>
      </p:sp>
      <p:sp>
        <p:nvSpPr>
          <p:cNvPr id="5" name="矩形 4"/>
          <p:cNvSpPr/>
          <p:nvPr/>
        </p:nvSpPr>
        <p:spPr>
          <a:xfrm>
            <a:off x="4572924" y="169068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將多個項目存儲在單個變量中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19583" y="283158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重複的值將被忽略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72424" y="325629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一個集合可以包含不同的數據類型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09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7473" y="66544"/>
            <a:ext cx="76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"mango"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"papaya"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"pineapple"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cherry“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549" y="1140210"/>
            <a:ext cx="235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新增值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549" y="21677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加入另一個集的值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也可以是任何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 object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7473" y="53412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549" y="3472207"/>
            <a:ext cx="3283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刪除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當項目不存在時不會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error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discard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549" y="5248980"/>
            <a:ext cx="5756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刪除最後一項，因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set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是無序的，所以是隨機刪除一項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3708" y="1112412"/>
            <a:ext cx="171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清空集合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3708" y="2111220"/>
            <a:ext cx="139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刪除集合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nm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2661" y="2844245"/>
            <a:ext cx="4798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建新的集並包含所有集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setall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union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setall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6627" y="56245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將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set1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插入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set2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set2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7" y="846596"/>
            <a:ext cx="2210108" cy="32484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12229" y="1334673"/>
            <a:ext cx="4019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改任何一個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變數的值另一個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也會更改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1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7052" y="4966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只保留重複項目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"google"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intersection_update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52" y="21678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只保留不重複項目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"google"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symmetric_difference_update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10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0"/>
            <a:ext cx="11939451" cy="67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1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dictionaries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0626" y="185096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有序、可更改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不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允許重複的集合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310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343" y="253612"/>
            <a:ext cx="7802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dict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字典 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dictionary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#key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鑑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單字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#value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注釋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    key    value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AFE3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蘋果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香蕉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貓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"cat"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狗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"dog"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香蕉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343" y="2377666"/>
            <a:ext cx="3013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"brand"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"Ford"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"Mustang"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1964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2020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343" y="4131992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重複值將覆蓋現有值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8343" y="4507856"/>
            <a:ext cx="4677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D4D4D4"/>
                </a:solidFill>
              </a:rPr>
              <a:t>{'brand': 'Ford', 'model': 'Mustang', 'year': 2020</a:t>
            </a:r>
            <a:r>
              <a:rPr lang="zh-TW" altLang="en-US" dirty="0" smtClean="0">
                <a:solidFill>
                  <a:srgbClr val="D4D4D4"/>
                </a:solidFill>
              </a:rPr>
              <a:t>}</a:t>
            </a:r>
            <a:endParaRPr lang="zh-TW" altLang="en-US" dirty="0">
              <a:solidFill>
                <a:srgbClr val="D4D4D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8343" y="5530051"/>
            <a:ext cx="4519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獲取值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2856" y="2377666"/>
            <a:ext cx="4894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獲取鍵列表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dict_keys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(['brand', 'model', 'year'])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42856" y="4883720"/>
            <a:ext cx="4145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添加新項目與更改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"white"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42856" y="3393725"/>
            <a:ext cx="367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獲取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values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42856" y="41319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獲取每個項目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42856" y="56286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更新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2021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81852" y="66544"/>
            <a:ext cx="312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刪除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1852" y="804811"/>
            <a:ext cx="2795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刪除最後插入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popitem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406" y="6903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00206" y="130631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從指定串列中抽出複數元素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吃飯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睡覺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看小說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weights(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指定取出的機率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吃飯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睡覺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看小說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從指定字串中取出特定數量的值，並以串列形式回傳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不可重複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sample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'abcdef'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打亂元素順序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a"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"c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26423" y="1394596"/>
            <a:ext cx="51990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亂數選取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產生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到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的隨機浮點數。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產生特定範圍的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#1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到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100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產生特定範圍的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float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uniform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產生特定範圍的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步數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randrange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從指定串列中抽出元素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choice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吃飯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睡覺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看小說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60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0" y="1824220"/>
            <a:ext cx="2769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brand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model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year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70" y="3436762"/>
            <a:ext cx="3091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Ford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Mustang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2020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1806" y="69894"/>
            <a:ext cx="2952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"brand"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"Ford"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"Mustang"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1964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2020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74170" y="4978178"/>
            <a:ext cx="37359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Ford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Mustang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2020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3394" y="1824220"/>
            <a:ext cx="35182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brand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model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year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3394" y="3436762"/>
            <a:ext cx="39711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brand Ford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model Mustang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year 2020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0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846" y="3050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"brand"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"Ford"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"Mustang"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mtClean="0">
                <a:solidFill>
                  <a:srgbClr val="B5CEA8"/>
                </a:solidFill>
                <a:latin typeface="Consolas" panose="020B0609020204030204" pitchFamily="49" charset="0"/>
              </a:rPr>
              <a:t>1964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mtClean="0">
                <a:solidFill>
                  <a:srgbClr val="B5CEA8"/>
                </a:solidFill>
                <a:latin typeface="Consolas" panose="020B0609020204030204" pitchFamily="49" charset="0"/>
              </a:rPr>
              <a:t>2020</a:t>
            </a:r>
            <a:endParaRPr lang="en-US" altLang="zh-TW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2846" y="2426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改任何一個變數另一個也會更改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thisdict1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846" y="3376638"/>
            <a:ext cx="3788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複製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thisdict1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thisdict1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thisdict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2628" y="302908"/>
            <a:ext cx="30654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字典中包含字典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myfamily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"dad"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53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"mom"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sharon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kevin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29600" y="302908"/>
            <a:ext cx="30218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字典加入字典中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53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mom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sharon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kevin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myfamily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張曉熙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dad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蔡雪貞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mom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張智凱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" y="870857"/>
            <a:ext cx="12185520" cy="4648479"/>
          </a:xfrm>
        </p:spPr>
      </p:pic>
    </p:spTree>
    <p:extLst>
      <p:ext uri="{BB962C8B-B14F-4D97-AF65-F5344CB8AC3E}">
        <p14:creationId xmlns:p14="http://schemas.microsoft.com/office/powerpoint/2010/main" val="111653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3143" y="1047768"/>
            <a:ext cx="104415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python 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用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或者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from...import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來導入相應的模塊。</a:t>
            </a:r>
          </a:p>
          <a:p>
            <a:pPr latinLnBrk="1"/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將整個模塊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somemodule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導入，格式為：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import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somemodule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從某個模塊中導入某個函數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格式為：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from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somemodule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 import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somefunction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從某個模塊中導入多個函數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格式為：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from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somemodule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 import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firstfunc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secondfunc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thirdfunc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將某個模塊中的全部函數導入，格式為：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from </a:t>
            </a:r>
            <a:r>
              <a:rPr lang="en-US" altLang="zh-TW" b="1" dirty="0" err="1">
                <a:solidFill>
                  <a:srgbClr val="333333"/>
                </a:solidFill>
                <a:latin typeface="SFMono-Regular"/>
              </a:rPr>
              <a:t>somemodule</a:t>
            </a:r>
            <a:r>
              <a:rPr lang="en-US" altLang="zh-TW" b="1" dirty="0">
                <a:solidFill>
                  <a:srgbClr val="333333"/>
                </a:solidFill>
                <a:latin typeface="SFMono-Regular"/>
              </a:rPr>
              <a:t> import *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548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Conditions and If </a:t>
            </a:r>
            <a:r>
              <a:rPr lang="en-US" altLang="zh-TW" dirty="0" smtClean="0"/>
              <a:t>statements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2514" y="19509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等於：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a == b</a:t>
            </a: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不等於：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a != b</a:t>
            </a: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小於：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a &lt; b</a:t>
            </a: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小於或等於：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a &lt;= b</a:t>
            </a: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大於：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a &gt; b</a:t>
            </a: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大於或等於：</a:t>
            </a:r>
            <a:r>
              <a:rPr lang="en-US" altLang="zh-TW" dirty="0">
                <a:solidFill>
                  <a:srgbClr val="DC143C"/>
                </a:solidFill>
                <a:latin typeface="Consolas" panose="020B0609020204030204" pitchFamily="49" charset="0"/>
              </a:rPr>
              <a:t>a &gt;= b</a:t>
            </a:r>
            <a:endParaRPr lang="en-US" altLang="zh-TW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4403" y="1950946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TW" altLang="en-US" dirty="0" smtClean="0"/>
              <a:t>如果前面條件不成立，就運行這句</a:t>
            </a:r>
            <a:endParaRPr lang="en-US" altLang="zh-TW" dirty="0" smtClean="0"/>
          </a:p>
          <a:p>
            <a:r>
              <a:rPr lang="zh-TW" altLang="en-US" dirty="0" smtClean="0"/>
              <a:t>包含前面沒有的條件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4403" y="347443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zh-TW" altLang="en-US" dirty="0"/>
              <a:t>包含前面沒有的</a:t>
            </a:r>
            <a:r>
              <a:rPr lang="zh-TW" altLang="en-US" dirty="0" smtClean="0"/>
              <a:t>條件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90054" y="4820585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and</a:t>
            </a:r>
            <a:r>
              <a:rPr lang="zh-TW" altLang="en-US" dirty="0" smtClean="0">
                <a:solidFill>
                  <a:srgbClr val="DC143C"/>
                </a:solidFill>
                <a:latin typeface="Consolas" panose="020B0609020204030204" pitchFamily="49" charset="0"/>
              </a:rPr>
              <a:t>、</a:t>
            </a:r>
            <a:r>
              <a:rPr lang="en-US" altLang="zh-TW" dirty="0" smtClean="0">
                <a:solidFill>
                  <a:srgbClr val="DC143C"/>
                </a:solidFill>
                <a:latin typeface="Consolas" panose="020B0609020204030204" pitchFamily="49" charset="0"/>
              </a:rPr>
              <a:t>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452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3143" y="397469"/>
            <a:ext cx="128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703" y="1339671"/>
            <a:ext cx="2760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  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561703" y="3112870"/>
            <a:ext cx="21161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3727269" y="443635"/>
            <a:ext cx="1271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07577" y="441018"/>
            <a:ext cx="2699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#Short Hand If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7577" y="1156997"/>
            <a:ext cx="4598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#Short Hand If ... Else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2320" y="2355334"/>
            <a:ext cx="5808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2320" y="3389870"/>
            <a:ext cx="25733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"=="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4457" y="3389870"/>
            <a:ext cx="3496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if statements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不能為空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09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72" y="164965"/>
            <a:ext cx="34573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偶數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基數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972" y="19192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偶數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基數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664313"/>
            <a:ext cx="8177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"+"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635" y="3355989"/>
            <a:ext cx="31873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":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"+"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8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193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Loops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71330" y="13255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每個項目執行一次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25080" y="177258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不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需要預先設置索引變量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09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388" y="521901"/>
            <a:ext cx="49551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pple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anana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cherry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388" y="2866293"/>
            <a:ext cx="2638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3783" y="5219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AFE3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Cherry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Cherry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cherry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6614" y="172904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altLang="zh-TW" b="1" i="0" dirty="0">
              <a:solidFill>
                <a:srgbClr val="4B4F58"/>
              </a:solidFill>
              <a:effectLst/>
              <a:latin typeface="Noto Sans T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269" y="402496"/>
            <a:ext cx="2090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休息聲明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break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4E4E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矩形 5"/>
          <p:cNvSpPr/>
          <p:nvPr/>
        </p:nvSpPr>
        <p:spPr>
          <a:xfrm>
            <a:off x="733950" y="2998202"/>
            <a:ext cx="2090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257018" y="12021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4286" y="404367"/>
            <a:ext cx="27257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休息聲明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continue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5060" y="79330"/>
            <a:ext cx="481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zh-TW" altLang="en-US" dirty="0">
                <a:solidFill>
                  <a:srgbClr val="4B4F58"/>
                </a:solidFill>
                <a:latin typeface="Noto Sans TC"/>
              </a:rPr>
              <a:t>遇到 </a:t>
            </a:r>
            <a:r>
              <a:rPr lang="en-US" altLang="zh-TW" dirty="0">
                <a:solidFill>
                  <a:srgbClr val="4B4F58"/>
                </a:solidFill>
                <a:latin typeface="Noto Sans TC"/>
              </a:rPr>
              <a:t>continue </a:t>
            </a:r>
            <a:r>
              <a:rPr lang="zh-TW" altLang="en-US" dirty="0">
                <a:solidFill>
                  <a:srgbClr val="4B4F58"/>
                </a:solidFill>
                <a:latin typeface="Noto Sans TC"/>
              </a:rPr>
              <a:t>就停住，不執行其後的程式碼。</a:t>
            </a:r>
          </a:p>
          <a:p>
            <a:pPr fontAlgn="base">
              <a:buFont typeface="+mj-lt"/>
              <a:buAutoNum type="arabicPeriod"/>
            </a:pPr>
            <a:r>
              <a:rPr lang="zh-TW" altLang="en-US" dirty="0">
                <a:solidFill>
                  <a:srgbClr val="4B4F58"/>
                </a:solidFill>
                <a:latin typeface="Noto Sans TC"/>
              </a:rPr>
              <a:t>跳回到迴圈的開頭，再繼續執行程式碼。</a:t>
            </a:r>
            <a:endParaRPr lang="zh-TW" altLang="en-US" b="0" i="0" dirty="0">
              <a:solidFill>
                <a:srgbClr val="4B4F58"/>
              </a:solidFill>
              <a:effectLst/>
              <a:latin typeface="Noto Sans TC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4286" y="2998202"/>
            <a:ext cx="27257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#continue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矩形 10"/>
          <p:cNvSpPr/>
          <p:nvPr/>
        </p:nvSpPr>
        <p:spPr>
          <a:xfrm>
            <a:off x="7376160" y="843198"/>
            <a:ext cx="38230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#range()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默認從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0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開始，遞增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#range(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結束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不包含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), )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4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337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#enumerate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常用在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for loop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seasons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'Spring'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'Summer'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'Fall'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'Winter'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seasons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337" y="3156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seasons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'Spring'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'Summer'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'Fall'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'Winter'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337" y="25101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'Spring'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'Summer'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'Fall'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), 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'Winter'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297" y="41716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#sum(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[, start])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--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列表、元祖、集合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start--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指定相加的參數，默認為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a_sum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a_sum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2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675" y="286770"/>
            <a:ext cx="38056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#else: for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結束後要執行的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code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"---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終止線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---"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終止線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675" y="3460312"/>
            <a:ext cx="3535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#else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會被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break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打斷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"---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終止線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---"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2366" y="286770"/>
            <a:ext cx="58869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#Nested Loops "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內循環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將在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外循環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的每次迭代中執行一次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adj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"big"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"tasty"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adj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red apple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red banana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red cherry 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big apple  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big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banana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big cherry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tasty apple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tasty banana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tasty cherry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022" y="5632158"/>
            <a:ext cx="3518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#pass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可用在沒有值得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for loop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09806" y="273501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8*1=8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8*2=16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8*3=24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8*4=32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9*1=9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9*2=18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9*3=27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9*4=36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6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" y="913788"/>
            <a:ext cx="2734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#1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加到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100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480" y="2733879"/>
            <a:ext cx="3474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#1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到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1002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的偶數和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2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While </a:t>
            </a:r>
            <a:r>
              <a:rPr lang="en-US" altLang="zh-TW" dirty="0" smtClean="0"/>
              <a:t>Loops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852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508" y="146596"/>
            <a:ext cx="20813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AFE3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TW" b="0" dirty="0">
              <a:solidFill>
                <a:srgbClr val="E4E4E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508" y="2853839"/>
            <a:ext cx="2194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b="0" dirty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2717074" y="2853839"/>
            <a:ext cx="23687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TW" b="0" dirty="0" smtClean="0">
                <a:solidFill>
                  <a:srgbClr val="E4E4E4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2717074" y="146596"/>
            <a:ext cx="18113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nn-NO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nn-NO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nn-NO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n-NO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nn-NO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nn-NO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n-NO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nn-NO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nn-NO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nn-NO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nn-NO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nn-NO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5216434" y="153855"/>
            <a:ext cx="2255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矩形 5"/>
          <p:cNvSpPr/>
          <p:nvPr/>
        </p:nvSpPr>
        <p:spPr>
          <a:xfrm>
            <a:off x="3094155" y="4585501"/>
            <a:ext cx="27687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=3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時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停止，然後跳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回 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while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 &lt; 6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然後不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斷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，因為到不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了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+=1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，所以一直重複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4155" y="1322949"/>
            <a:ext cx="1718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從上到下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+1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完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後才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5493" y="146596"/>
            <a:ext cx="2441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超過了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超過了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3673" y="2034479"/>
            <a:ext cx="2374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while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不再為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時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運行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else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53052" y="4127653"/>
            <a:ext cx="5190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thislist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'str1:'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使用者輸入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def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33105" y="3340129"/>
            <a:ext cx="346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參數</a:t>
            </a:r>
            <a:r>
              <a:rPr lang="en-US" altLang="zh-TW" i="1" dirty="0"/>
              <a:t>Arguments</a:t>
            </a:r>
            <a:r>
              <a:rPr lang="en-US" altLang="zh-TW" dirty="0"/>
              <a:t> 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通常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縮寫為</a:t>
            </a:r>
            <a:r>
              <a:rPr lang="en-US" altLang="zh-TW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0343" y="2032673"/>
            <a:ext cx="36837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void Foo(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f)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void Bar()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Foo(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anInt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61724" y="272182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E91E63"/>
                </a:solidFill>
                <a:latin typeface="Source Sans Pro"/>
              </a:rPr>
              <a:t>Parameter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6762206" y="2369344"/>
            <a:ext cx="117565" cy="352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7529060" y="2378053"/>
            <a:ext cx="277386" cy="39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01435" y="334012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90CAF9"/>
                </a:solidFill>
                <a:latin typeface="Source Sans Pro"/>
              </a:rPr>
              <a:t>Argument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383383" y="3709461"/>
            <a:ext cx="378823" cy="24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193280" y="3709461"/>
            <a:ext cx="165463" cy="514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3105" y="4038991"/>
            <a:ext cx="417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Segoe UI" panose="020B0502040204020203" pitchFamily="34" charset="0"/>
              </a:rPr>
              <a:t>Keyword 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Arguments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通常縮寫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為</a:t>
            </a:r>
            <a:r>
              <a:rPr lang="en-US" altLang="zh-TW" dirty="0"/>
              <a:t> </a:t>
            </a:r>
            <a:r>
              <a:rPr lang="en-US" altLang="zh-TW" i="1" dirty="0" err="1"/>
              <a:t>kwargs</a:t>
            </a:r>
            <a:r>
              <a:rPr lang="en-US" altLang="zh-TW" dirty="0"/>
              <a:t> 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41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343" y="363472"/>
            <a:ext cx="3204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某個函數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這是定義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某個函數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這是定義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343" y="1679304"/>
            <a:ext cx="3927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某個函數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rgbClr val="AFE3FE"/>
                </a:solidFill>
                <a:latin typeface="Consolas" panose="020B0609020204030204" pitchFamily="49" charset="0"/>
              </a:rPr>
              <a:t>參數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zh-TW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這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是定義 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”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參數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某個函數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某個函數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"two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這是定義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這是定義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8343" y="3433630"/>
            <a:ext cx="55647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參數未知的話，在參數前放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(*</a:t>
            </a:r>
            <a:r>
              <a:rPr lang="en-US" altLang="zh-TW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kids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"The youngest child is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kids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"Emil"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"Tobias"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"Linus"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343" y="49904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kwargs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child3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child2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child1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"The youngest child is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child3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child1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"Emil"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child2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"Tobias"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child3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"Linus"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9748" y="2019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**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kwargs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(**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"His last name is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"Tobias"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Refsnes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748" y="17588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默認參數值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country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"Norway"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"I am from 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country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"Sweden"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1132" y="3513135"/>
            <a:ext cx="3396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#return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my_function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1486" y="2774471"/>
            <a:ext cx="3396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#function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不能為空值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myfunction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26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7646" y="122361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#Recursion</a:t>
            </a:r>
          </a:p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tri_recursion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tri_recursion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tri_recursion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65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lambda function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926" y="2216722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可以接受任意數量的參數，但只能有一個表達式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227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0262" y="9286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endParaRPr lang="pt-BR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pt-BR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13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2" y="23324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mydoubler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mydoubler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262" y="4175536"/>
            <a:ext cx="3518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mydoubler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mytripler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mydoubler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mytripler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8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03" y="1742005"/>
            <a:ext cx="3162730" cy="3521527"/>
          </a:xfrm>
        </p:spPr>
      </p:pic>
    </p:spTree>
    <p:extLst>
      <p:ext uri="{BB962C8B-B14F-4D97-AF65-F5344CB8AC3E}">
        <p14:creationId xmlns:p14="http://schemas.microsoft.com/office/powerpoint/2010/main" val="15061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Classes and Objects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1052" y="33893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創一個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968136" y="49806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創建一個名為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p1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objects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，並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print a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815692" y="1321356"/>
            <a:ext cx="428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所有類都有一個名為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__</a:t>
            </a:r>
            <a:r>
              <a:rPr lang="en-US" altLang="zh-TW" dirty="0" err="1">
                <a:solidFill>
                  <a:srgbClr val="000000"/>
                </a:solidFill>
                <a:latin typeface="Verdana" panose="020B0604030504040204" pitchFamily="34" charset="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__() 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896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84662" y="300837"/>
            <a:ext cx="4753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latin typeface="Segoe UI" panose="020B0502040204020203" pitchFamily="34" charset="0"/>
              </a:rPr>
              <a:t>__</a:t>
            </a:r>
            <a:r>
              <a:rPr lang="en-US" altLang="zh-TW" sz="4400" dirty="0" err="1">
                <a:solidFill>
                  <a:srgbClr val="000000"/>
                </a:solidFill>
                <a:latin typeface="Segoe UI" panose="020B0502040204020203" pitchFamily="34" charset="0"/>
              </a:rPr>
              <a:t>init</a:t>
            </a:r>
            <a:r>
              <a:rPr lang="en-US" altLang="zh-TW" sz="4400" dirty="0">
                <a:solidFill>
                  <a:srgbClr val="000000"/>
                </a:solidFill>
                <a:latin typeface="Segoe UI" panose="020B0502040204020203" pitchFamily="34" charset="0"/>
              </a:rPr>
              <a:t>__() </a:t>
            </a:r>
            <a:r>
              <a:rPr lang="en-US" altLang="zh-TW" sz="4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</a:t>
            </a:r>
          </a:p>
          <a:p>
            <a:r>
              <a:rPr lang="en-US" altLang="zh-TW" sz="4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__</a:t>
            </a:r>
            <a:r>
              <a:rPr lang="en-US" altLang="zh-TW" sz="4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str</a:t>
            </a:r>
            <a:r>
              <a:rPr lang="en-US" altLang="zh-TW" sz="4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__() Function</a:t>
            </a:r>
            <a:endParaRPr lang="en-US" altLang="zh-TW" sz="4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7999" y="3105835"/>
            <a:ext cx="6662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__()</a:t>
            </a:r>
            <a:r>
              <a:rPr lang="zh-TW" altLang="en-US" dirty="0">
                <a:latin typeface="Consolas" panose="020B0609020204030204" pitchFamily="49" charset="0"/>
              </a:rPr>
              <a:t>每次使用該類創建新對象時都會自動調用該函數</a:t>
            </a:r>
            <a:endParaRPr lang="zh-TW" alt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72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91497" y="97525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名子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年齡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%(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張智凱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a1.name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張智凱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名子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張智凱 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年齡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24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109" y="459883"/>
            <a:ext cx="4837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創建一個名為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Person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，使用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__() function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為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name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和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age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賦值：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32" y="15292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   </a:t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張智凱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張智凱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&lt;__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main__.person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object at 0x000001B8E86A7C40&gt;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1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14" y="71851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DCDCAA"/>
                </a:solidFill>
                <a:latin typeface="Consolas" panose="020B0609020204030204" pitchFamily="49" charset="0"/>
              </a:rPr>
              <a:t>__init__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zh-TW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endParaRPr lang="en-US" altLang="zh-TW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DCDCAA"/>
                </a:solidFill>
                <a:latin typeface="Consolas" panose="020B0609020204030204" pitchFamily="49" charset="0"/>
              </a:rPr>
              <a:t>myself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(is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我叫</a:t>
            </a:r>
            <a:r>
              <a:rPr lang="en-US" altLang="zh-TW" smtClean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\n</a:t>
            </a:r>
            <a:r>
              <a:rPr lang="zh-TW" alt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今年</a:t>
            </a:r>
            <a:r>
              <a:rPr lang="en-US" altLang="zh-TW" smtClean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zh-TW" alt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歲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%(</a:t>
            </a:r>
            <a:r>
              <a:rPr lang="en-US" altLang="zh-TW" smtClean="0">
                <a:solidFill>
                  <a:srgbClr val="AFE3FE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mtClean="0">
                <a:solidFill>
                  <a:srgbClr val="AFE3FE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me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mtClean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張智凱</a:t>
            </a:r>
            <a:r>
              <a:rPr lang="en-US" altLang="zh-TW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mtClean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mtClean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smtClean="0">
                <a:solidFill>
                  <a:srgbClr val="DCDCAA"/>
                </a:solidFill>
                <a:latin typeface="Consolas" panose="020B0609020204030204" pitchFamily="49" charset="0"/>
              </a:rPr>
              <a:t>myself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TW" alt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我叫張智凱</a:t>
            </a:r>
          </a:p>
          <a:p>
            <a:r>
              <a:rPr lang="zh-TW" alt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今年</a:t>
            </a:r>
            <a:r>
              <a:rPr lang="en-US" altLang="zh-TW" smtClean="0">
                <a:solidFill>
                  <a:srgbClr val="D4D4D4"/>
                </a:solidFill>
                <a:latin typeface="Consolas" panose="020B0609020204030204" pitchFamily="49" charset="0"/>
              </a:rPr>
              <a:t>24</a:t>
            </a:r>
            <a:r>
              <a:rPr lang="zh-TW" alt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歲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5626" y="718517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修改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5626" y="12587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05626" y="2339303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5625" y="1799041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刪除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05625" y="3156564"/>
            <a:ext cx="2037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不能為空值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65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Inheritance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9403" y="2025134"/>
            <a:ext cx="2676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Parent </a:t>
            </a:r>
            <a:r>
              <a:rPr lang="en-US" altLang="zh-TW" dirty="0" smtClean="0"/>
              <a:t>class</a:t>
            </a:r>
            <a:r>
              <a:rPr lang="zh-TW" altLang="en-US" dirty="0"/>
              <a:t>是被繼承的類</a:t>
            </a:r>
          </a:p>
        </p:txBody>
      </p:sp>
      <p:sp>
        <p:nvSpPr>
          <p:cNvPr id="6" name="矩形 5"/>
          <p:cNvSpPr/>
          <p:nvPr/>
        </p:nvSpPr>
        <p:spPr>
          <a:xfrm>
            <a:off x="2959403" y="4087449"/>
            <a:ext cx="3459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Child </a:t>
            </a:r>
            <a:r>
              <a:rPr lang="en-US" altLang="zh-TW" dirty="0" smtClean="0"/>
              <a:t>class</a:t>
            </a:r>
            <a:r>
              <a:rPr lang="zh-TW" altLang="en-US" dirty="0"/>
              <a:t>是繼承自另一個類的類</a:t>
            </a:r>
          </a:p>
        </p:txBody>
      </p:sp>
      <p:sp>
        <p:nvSpPr>
          <p:cNvPr id="7" name="矩形 6"/>
          <p:cNvSpPr/>
          <p:nvPr/>
        </p:nvSpPr>
        <p:spPr>
          <a:xfrm>
            <a:off x="2959403" y="2524091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任何類都可以是父類，因此語法與創建任何其他類相同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59403" y="466383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子類的函數會覆蓋父類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177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509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6A9955"/>
                </a:solidFill>
              </a:rPr>
              <a:t>#Create a Parent Class</a:t>
            </a:r>
            <a:endParaRPr lang="en-US" altLang="zh-TW" sz="20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我的名子是</a:t>
            </a:r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s%s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%(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張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智凱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2150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Create a Child Class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printname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我的名子是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s%s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%(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"07"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printname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840" y="5274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5303" y="5195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8404" y="4746387"/>
            <a:ext cx="390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讓子類繼承父類的所有方法和屬性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肘形接點 15"/>
          <p:cNvCxnSpPr>
            <a:endCxn id="10" idx="0"/>
          </p:cNvCxnSpPr>
          <p:nvPr/>
        </p:nvCxnSpPr>
        <p:spPr>
          <a:xfrm>
            <a:off x="7340819" y="3466014"/>
            <a:ext cx="2212484" cy="17298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9" idx="0"/>
          </p:cNvCxnSpPr>
          <p:nvPr/>
        </p:nvCxnSpPr>
        <p:spPr>
          <a:xfrm rot="10800000" flipV="1">
            <a:off x="3291840" y="3458714"/>
            <a:ext cx="3291840" cy="18155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3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468" y="44570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添加屬性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printname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我的名子是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s%s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%(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"07"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48736"/>
              </p:ext>
            </p:extLst>
          </p:nvPr>
        </p:nvGraphicFramePr>
        <p:xfrm>
          <a:off x="5286102" y="3467946"/>
          <a:ext cx="6792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270"/>
              </a:tblGrid>
              <a:tr h="210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42199"/>
              </p:ext>
            </p:extLst>
          </p:nvPr>
        </p:nvGraphicFramePr>
        <p:xfrm>
          <a:off x="3191691" y="4822129"/>
          <a:ext cx="67927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270"/>
              </a:tblGrid>
              <a:tr h="210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65241"/>
              </p:ext>
            </p:extLst>
          </p:nvPr>
        </p:nvGraphicFramePr>
        <p:xfrm>
          <a:off x="1328055" y="4029649"/>
          <a:ext cx="225116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167"/>
              </a:tblGrid>
              <a:tr h="210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410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Iterator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22767" y="4059419"/>
            <a:ext cx="52488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Iterator</a:t>
            </a:r>
            <a:endParaRPr lang="en-US" altLang="zh-TW" dirty="0"/>
          </a:p>
          <a:p>
            <a:r>
              <a:rPr lang="zh-TW" altLang="en-US" dirty="0" smtClean="0"/>
              <a:t>只要具有</a:t>
            </a:r>
            <a:r>
              <a:rPr lang="en-US" altLang="zh-TW" dirty="0" smtClean="0"/>
              <a:t>__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__</a:t>
            </a:r>
            <a:r>
              <a:rPr lang="zh-TW" altLang="en-US" dirty="0" smtClean="0"/>
              <a:t>和</a:t>
            </a:r>
            <a:r>
              <a:rPr lang="en-US" altLang="zh-TW" dirty="0" smtClean="0"/>
              <a:t>__next__</a:t>
            </a:r>
            <a:r>
              <a:rPr lang="zh-TW" altLang="en-US" dirty="0"/>
              <a:t>的 </a:t>
            </a:r>
            <a:r>
              <a:rPr lang="en-US" altLang="zh-TW" dirty="0"/>
              <a:t>objects </a:t>
            </a:r>
            <a:r>
              <a:rPr lang="zh-TW" altLang="en-US" dirty="0"/>
              <a:t>就是 </a:t>
            </a:r>
            <a:r>
              <a:rPr lang="en-US" altLang="zh-TW" dirty="0" err="1" smtClean="0"/>
              <a:t>Iterable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Iterator</a:t>
            </a:r>
            <a:r>
              <a:rPr lang="zh-TW" altLang="en-US" dirty="0" smtClean="0"/>
              <a:t>是</a:t>
            </a:r>
            <a:r>
              <a:rPr lang="en-US" altLang="zh-TW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Iterable</a:t>
            </a:r>
            <a:r>
              <a:rPr lang="zh-TW" alt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的</a:t>
            </a:r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subset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622767" y="2624876"/>
            <a:ext cx="58206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Iterable</a:t>
            </a:r>
            <a:endParaRPr lang="en-US" altLang="zh-TW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zh-TW" altLang="en-US" dirty="0" smtClean="0"/>
              <a:t>可</a:t>
            </a:r>
            <a:r>
              <a:rPr lang="zh-TW" altLang="en-US" dirty="0"/>
              <a:t>執行 </a:t>
            </a:r>
            <a:r>
              <a:rPr lang="en-US" altLang="zh-TW" dirty="0"/>
              <a:t>Iteration </a:t>
            </a:r>
            <a:r>
              <a:rPr lang="zh-TW" altLang="en-US" dirty="0"/>
              <a:t>的 </a:t>
            </a:r>
            <a:r>
              <a:rPr lang="en-US" altLang="zh-TW" dirty="0"/>
              <a:t>objects </a:t>
            </a:r>
            <a:r>
              <a:rPr lang="zh-TW" altLang="en-US" dirty="0"/>
              <a:t>都稱為 </a:t>
            </a:r>
            <a:r>
              <a:rPr lang="en-US" altLang="zh-TW" dirty="0" err="1" smtClean="0"/>
              <a:t>Iterable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被 </a:t>
            </a:r>
            <a:r>
              <a:rPr lang="en-US" altLang="zh-TW" dirty="0"/>
              <a:t>for loop </a:t>
            </a:r>
            <a:r>
              <a:rPr lang="zh-TW" altLang="en-US" dirty="0"/>
              <a:t>遍歷的 </a:t>
            </a:r>
            <a:r>
              <a:rPr lang="en-US" altLang="zh-TW" dirty="0" smtClean="0"/>
              <a:t>objects</a:t>
            </a:r>
          </a:p>
          <a:p>
            <a:r>
              <a:rPr lang="zh-TW" altLang="en-US" dirty="0" smtClean="0"/>
              <a:t>只要具有</a:t>
            </a:r>
            <a:r>
              <a:rPr lang="en-US" altLang="zh-TW" dirty="0" smtClean="0"/>
              <a:t>__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__ or __</a:t>
            </a:r>
            <a:r>
              <a:rPr lang="en-US" altLang="zh-TW" dirty="0" err="1" smtClean="0"/>
              <a:t>getitem</a:t>
            </a:r>
            <a:r>
              <a:rPr lang="en-US" altLang="zh-TW" dirty="0" smtClean="0"/>
              <a:t>__</a:t>
            </a:r>
            <a:r>
              <a:rPr lang="zh-TW" altLang="en-US" b="1" dirty="0"/>
              <a:t> </a:t>
            </a:r>
            <a:r>
              <a:rPr lang="zh-TW" altLang="en-US" dirty="0"/>
              <a:t>的 </a:t>
            </a:r>
            <a:r>
              <a:rPr lang="en-US" altLang="zh-TW" dirty="0"/>
              <a:t>objects </a:t>
            </a:r>
            <a:r>
              <a:rPr lang="zh-TW" altLang="en-US" dirty="0"/>
              <a:t>就是 </a:t>
            </a:r>
            <a:r>
              <a:rPr lang="en-US" altLang="zh-TW" dirty="0" err="1"/>
              <a:t>Iterable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3622767" y="15557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Iteration</a:t>
            </a:r>
          </a:p>
          <a:p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走訪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迭代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遍歷一個 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object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裡面被要求的所有元素之「過程」或「機制」。是一個概念性的詞</a:t>
            </a:r>
          </a:p>
        </p:txBody>
      </p:sp>
      <p:sp>
        <p:nvSpPr>
          <p:cNvPr id="11" name="矩形 10"/>
          <p:cNvSpPr/>
          <p:nvPr/>
        </p:nvSpPr>
        <p:spPr>
          <a:xfrm>
            <a:off x="838200" y="1788450"/>
            <a:ext cx="1386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iterate</a:t>
            </a:r>
            <a:r>
              <a:rPr lang="zh-TW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迭代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4612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960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mytp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banana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cherry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8331" y="511693"/>
            <a:ext cx="403206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問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__next__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0331" y="788691"/>
            <a:ext cx="4093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3542" y="883648"/>
            <a:ext cx="38666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__next__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StopIteration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my_class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nm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my_iter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my_class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my_iter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3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6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110" y="1155065"/>
            <a:ext cx="6642461" cy="17040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Variable</a:t>
            </a:r>
            <a:r>
              <a:rPr lang="zh-TW" altLang="en-US" sz="1800" dirty="0" smtClean="0"/>
              <a:t>變量</a:t>
            </a:r>
            <a:endParaRPr lang="en-US" altLang="zh-TW" sz="1800" dirty="0" smtClean="0"/>
          </a:p>
          <a:p>
            <a:r>
              <a:rPr lang="zh-TW" altLang="en-US" sz="1800" dirty="0"/>
              <a:t>變量名必須以</a:t>
            </a:r>
            <a:r>
              <a:rPr lang="zh-TW" altLang="en-US" sz="1800" dirty="0">
                <a:solidFill>
                  <a:srgbClr val="FF0000"/>
                </a:solidFill>
              </a:rPr>
              <a:t>字母</a:t>
            </a:r>
            <a:r>
              <a:rPr lang="zh-TW" altLang="en-US" sz="1800" dirty="0"/>
              <a:t>或</a:t>
            </a:r>
            <a:r>
              <a:rPr lang="zh-TW" altLang="en-US" sz="1800" dirty="0">
                <a:solidFill>
                  <a:srgbClr val="FF0000"/>
                </a:solidFill>
              </a:rPr>
              <a:t>下劃線</a:t>
            </a:r>
            <a:r>
              <a:rPr lang="zh-TW" altLang="en-US" sz="1800" dirty="0"/>
              <a:t>字符開頭</a:t>
            </a:r>
          </a:p>
          <a:p>
            <a:r>
              <a:rPr lang="zh-TW" altLang="en-US" sz="1800" dirty="0"/>
              <a:t>變量名</a:t>
            </a:r>
            <a:r>
              <a:rPr lang="zh-TW" altLang="en-US" sz="1800" dirty="0">
                <a:solidFill>
                  <a:srgbClr val="FF0000"/>
                </a:solidFill>
              </a:rPr>
              <a:t>不能以數字</a:t>
            </a:r>
            <a:r>
              <a:rPr lang="zh-TW" altLang="en-US" sz="1800" dirty="0"/>
              <a:t>開頭</a:t>
            </a:r>
          </a:p>
          <a:p>
            <a:r>
              <a:rPr lang="zh-TW" altLang="en-US" sz="1800" dirty="0" smtClean="0"/>
              <a:t>變</a:t>
            </a:r>
            <a:r>
              <a:rPr lang="zh-TW" altLang="en-US" sz="1800" dirty="0"/>
              <a:t>量名區分</a:t>
            </a:r>
            <a:r>
              <a:rPr lang="zh-TW" altLang="en-US" sz="1800" dirty="0">
                <a:solidFill>
                  <a:srgbClr val="FF0000"/>
                </a:solidFill>
              </a:rPr>
              <a:t>大</a:t>
            </a:r>
            <a:r>
              <a:rPr lang="zh-TW" altLang="en-US" sz="1800" dirty="0" smtClean="0">
                <a:solidFill>
                  <a:srgbClr val="FF0000"/>
                </a:solidFill>
              </a:rPr>
              <a:t>小寫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2110" y="25215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 = </a:t>
            </a:r>
            <a:r>
              <a:rPr lang="en-US" altLang="zh-TW" dirty="0"/>
              <a:t>"</a:t>
            </a:r>
            <a:r>
              <a:rPr lang="en-US" altLang="zh-TW" dirty="0" smtClean="0"/>
              <a:t>Orange</a:t>
            </a:r>
            <a:r>
              <a:rPr lang="en-US" altLang="zh-TW" dirty="0"/>
              <a:t> "</a:t>
            </a:r>
            <a:endParaRPr lang="en-US" altLang="zh-TW" dirty="0" smtClean="0"/>
          </a:p>
          <a:p>
            <a:r>
              <a:rPr lang="en-US" altLang="zh-TW" dirty="0"/>
              <a:t>y</a:t>
            </a:r>
            <a:r>
              <a:rPr lang="en-US" altLang="zh-TW" dirty="0" smtClean="0"/>
              <a:t> = </a:t>
            </a:r>
            <a:r>
              <a:rPr lang="en-US" altLang="zh-TW" dirty="0"/>
              <a:t>" </a:t>
            </a:r>
            <a:r>
              <a:rPr lang="en-US" altLang="zh-TW" dirty="0" smtClean="0"/>
              <a:t>Banana</a:t>
            </a:r>
            <a:r>
              <a:rPr lang="en-US" altLang="zh-TW" dirty="0"/>
              <a:t> 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Z = </a:t>
            </a:r>
            <a:r>
              <a:rPr lang="en-US" altLang="zh-TW" dirty="0"/>
              <a:t>"Cherry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x</a:t>
            </a:r>
            <a:r>
              <a:rPr lang="en-US" altLang="zh-TW" dirty="0"/>
              <a:t>, y, z = "Orange", "Banana", "Cherry"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65371" y="1805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2442" y="4068709"/>
            <a:ext cx="558118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在函數內部創建變量時，該變量是局部變量，並且只能在該函數內部使用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#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要在函數中創建全局變量，使用 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global</a:t>
            </a:r>
          </a:p>
        </p:txBody>
      </p:sp>
      <p:sp>
        <p:nvSpPr>
          <p:cNvPr id="8" name="矩形 7"/>
          <p:cNvSpPr/>
          <p:nvPr/>
        </p:nvSpPr>
        <p:spPr>
          <a:xfrm>
            <a:off x="5690504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2442" y="116272"/>
            <a:ext cx="2114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Comments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註解</a:t>
            </a:r>
            <a:endParaRPr lang="en-US" altLang="zh-TW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Verdana" panose="020B0604030504040204" pitchFamily="34" charset="0"/>
              </a:rPr>
              <a:t>#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or </a:t>
            </a:r>
            <a:r>
              <a:rPr lang="en-US" altLang="zh-TW" dirty="0" smtClean="0">
                <a:solidFill>
                  <a:srgbClr val="FF0000"/>
                </a:solidFill>
              </a:rPr>
              <a:t>" " " </a:t>
            </a:r>
            <a:r>
              <a:rPr lang="zh-TW" altLang="en-US" dirty="0" smtClean="0"/>
              <a:t>字串</a:t>
            </a:r>
            <a:r>
              <a:rPr lang="en-US" altLang="zh-TW" dirty="0" smtClean="0">
                <a:solidFill>
                  <a:srgbClr val="FF0000"/>
                </a:solidFill>
              </a:rPr>
              <a:t>" " " 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</a:rPr>
              <a:t>  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65371" y="10396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文字類型：	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數字類型：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), float(</a:t>
            </a:r>
            <a:r>
              <a:rPr lang="zh-TW" altLang="en-US" dirty="0" smtClean="0"/>
              <a:t>小數點</a:t>
            </a:r>
            <a:r>
              <a:rPr lang="en-US" altLang="zh-TW" dirty="0"/>
              <a:t>)</a:t>
            </a:r>
            <a:r>
              <a:rPr lang="en-US" altLang="zh-TW" dirty="0" smtClean="0"/>
              <a:t>, complex(</a:t>
            </a:r>
            <a:r>
              <a:rPr lang="zh-TW" altLang="en-US" dirty="0"/>
              <a:t>複數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序列類型：	</a:t>
            </a:r>
            <a:r>
              <a:rPr lang="en-US" altLang="zh-TW" dirty="0" smtClean="0"/>
              <a:t>list(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</a:t>
            </a:r>
            <a:r>
              <a:rPr lang="en-US" altLang="zh-TW" dirty="0" smtClean="0"/>
              <a:t>[], tuple(</a:t>
            </a:r>
            <a:r>
              <a:rPr lang="zh-TW" altLang="en-US" dirty="0" smtClean="0"/>
              <a:t>元祖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</a:t>
            </a:r>
            <a:r>
              <a:rPr lang="en-US" altLang="zh-TW" dirty="0" smtClean="0"/>
              <a:t>(), range</a:t>
            </a:r>
            <a:endParaRPr lang="en-US" altLang="zh-TW" dirty="0"/>
          </a:p>
          <a:p>
            <a:r>
              <a:rPr lang="zh-TW" altLang="en-US" dirty="0"/>
              <a:t>映射類型：	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zh-TW" altLang="en-US" dirty="0"/>
              <a:t>套裝類型：	</a:t>
            </a:r>
            <a:r>
              <a:rPr lang="en-US" altLang="zh-TW" dirty="0" err="1"/>
              <a:t>set,frozenset</a:t>
            </a:r>
            <a:endParaRPr lang="en-US" altLang="zh-TW" dirty="0"/>
          </a:p>
          <a:p>
            <a:r>
              <a:rPr lang="zh-TW" altLang="en-US" dirty="0"/>
              <a:t>布爾類型：	</a:t>
            </a:r>
            <a:r>
              <a:rPr lang="en-US" altLang="zh-TW" dirty="0"/>
              <a:t>bool</a:t>
            </a:r>
          </a:p>
          <a:p>
            <a:r>
              <a:rPr lang="zh-TW" altLang="en-US" dirty="0"/>
              <a:t>二進制類型：	</a:t>
            </a:r>
            <a:r>
              <a:rPr lang="en-US" altLang="zh-TW" dirty="0"/>
              <a:t>bytes, </a:t>
            </a:r>
            <a:r>
              <a:rPr lang="en-US" altLang="zh-TW" dirty="0" err="1"/>
              <a:t>bytearray</a:t>
            </a:r>
            <a:r>
              <a:rPr lang="en-US" altLang="zh-TW" dirty="0"/>
              <a:t>, </a:t>
            </a:r>
            <a:r>
              <a:rPr lang="en-US" altLang="zh-TW" dirty="0" err="1"/>
              <a:t>memoryview</a:t>
            </a:r>
            <a:endParaRPr lang="en-US" altLang="zh-TW" dirty="0"/>
          </a:p>
          <a:p>
            <a:r>
              <a:rPr lang="zh-TW" altLang="en-US" dirty="0"/>
              <a:t>無 類型：	</a:t>
            </a:r>
            <a:r>
              <a:rPr lang="en-US" altLang="zh-TW" dirty="0" err="1"/>
              <a:t>NoneType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65370" y="254771"/>
            <a:ext cx="2865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x =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               查資料型態</a:t>
            </a:r>
            <a:endParaRPr lang="en-US" altLang="zh-TW" dirty="0"/>
          </a:p>
          <a:p>
            <a:r>
              <a:rPr lang="en-US" altLang="zh-TW" dirty="0"/>
              <a:t>print(type(x))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4097" y="5440789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b="1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元</a:t>
            </a:r>
            <a:r>
              <a:rPr lang="zh-TW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祖</a:t>
            </a:r>
            <a:r>
              <a:rPr lang="en-US" altLang="zh-TW" b="1" dirty="0">
                <a:solidFill>
                  <a:srgbClr val="6A9955"/>
                </a:solidFill>
                <a:latin typeface="Consolas" panose="020B0609020204030204" pitchFamily="49" charset="0"/>
              </a:rPr>
              <a:t>tuple</a:t>
            </a:r>
            <a:r>
              <a:rPr lang="zh-TW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，無法新增、修改、刪除。防止資料修改</a:t>
            </a:r>
            <a:endParaRPr lang="zh-TW" alt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816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數據分析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0602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Segoe UI" panose="020B0502040204020203" pitchFamily="34" charset="0"/>
              </a:rPr>
              <a:t>NumPy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6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Strings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87840" y="169068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6A9955"/>
                </a:solidFill>
              </a:rPr>
              <a:t>字串</a:t>
            </a:r>
            <a:r>
              <a:rPr lang="zh-TW" altLang="en-US" dirty="0"/>
              <a:t>用單引號或雙引號括起來</a:t>
            </a:r>
          </a:p>
        </p:txBody>
      </p:sp>
    </p:spTree>
    <p:extLst>
      <p:ext uri="{BB962C8B-B14F-4D97-AF65-F5344CB8AC3E}">
        <p14:creationId xmlns:p14="http://schemas.microsoft.com/office/powerpoint/2010/main" val="25073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3840" y="596093"/>
            <a:ext cx="4589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獲取位置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2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到位置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5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的字符（不包括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）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840" y="1530421"/>
            <a:ext cx="4589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獲取從開始到位置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5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的字符（不包括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5) 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Hello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" y="2569366"/>
            <a:ext cx="438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從位置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2 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獲取字符，一直到最後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l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World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840" y="3608311"/>
            <a:ext cx="3779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從倒數第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到倒數第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2(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不包括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2)</a:t>
            </a:r>
            <a:endParaRPr lang="en-US" altLang="zh-TW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ore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840" y="4647256"/>
            <a:ext cx="4589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字大寫</a:t>
            </a:r>
            <a:endParaRPr lang="en-US" altLang="zh-TW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upper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casefold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更積極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3840" y="5847585"/>
            <a:ext cx="377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字小寫</a:t>
            </a:r>
            <a:endParaRPr lang="en-US" altLang="zh-TW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.lower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0681" y="11555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"Hello, World!"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3257" y="512331"/>
            <a:ext cx="25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刪除開頭和結尾空格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strip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3257" y="1329309"/>
            <a:ext cx="3683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替換字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'A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Aello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World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33256" y="2423287"/>
            <a:ext cx="6932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分隔字串</a:t>
            </a:r>
            <a:endParaRPr lang="en-US" altLang="zh-TW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"Line1-abcdef Line2-abc Line4-abcd"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以空格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為分隔符號，分隔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次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['Line1-abcdef', 'Line2-abc', 'Line4-abcd']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3840" y="14299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strings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3840" y="62899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33256" y="3794264"/>
            <a:ext cx="3178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至中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center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"@"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@@@@@@@banana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@@@@@@@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33256" y="5442240"/>
            <a:ext cx="2018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字符串的長度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AFE3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13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17279" y="484888"/>
            <a:ext cx="2116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查位置是甚麼字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21782" y="3794264"/>
            <a:ext cx="2899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判斷是不是大寫或小寫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dirty="0" err="1" smtClean="0">
                <a:solidFill>
                  <a:srgbClr val="AFE3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.isupper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islower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1" name="矩形 20"/>
          <p:cNvSpPr/>
          <p:nvPr/>
        </p:nvSpPr>
        <p:spPr>
          <a:xfrm>
            <a:off x="8821782" y="5049406"/>
            <a:ext cx="2699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換行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你媽</a:t>
            </a:r>
            <a:r>
              <a:rPr lang="en-US" altLang="zh-TW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死了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6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55" y="425271"/>
            <a:ext cx="5669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查單字在字串出現次數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txt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"I love apples, apple are my favorite fruit"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txt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"apple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矩形 4"/>
          <p:cNvSpPr/>
          <p:nvPr/>
        </p:nvSpPr>
        <p:spPr>
          <a:xfrm>
            <a:off x="11066692" y="6388128"/>
            <a:ext cx="1125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encode</a:t>
            </a:r>
            <a:r>
              <a:rPr lang="en-US" altLang="zh-TW" dirty="0" smtClean="0">
                <a:solidFill>
                  <a:srgbClr val="FF0000"/>
                </a:solidFill>
              </a:rPr>
              <a:t>()?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755" y="219478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查字是否在字串中</a:t>
            </a:r>
            <a:endParaRPr lang="en-US" altLang="zh-TW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9CDCFE"/>
                </a:solidFill>
                <a:latin typeface="+mn-ea"/>
              </a:rPr>
              <a:t>a</a:t>
            </a:r>
            <a:r>
              <a:rPr lang="en-US" altLang="zh-TW" dirty="0" smtClean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+mn-ea"/>
              </a:rPr>
              <a:t>= </a:t>
            </a:r>
            <a:r>
              <a:rPr lang="en-US" altLang="zh-TW" dirty="0">
                <a:solidFill>
                  <a:srgbClr val="CE9178"/>
                </a:solidFill>
                <a:latin typeface="+mn-ea"/>
              </a:rPr>
              <a:t>'''</a:t>
            </a:r>
            <a:r>
              <a:rPr lang="zh-TW" altLang="en-US" dirty="0">
                <a:solidFill>
                  <a:srgbClr val="CE9178"/>
                </a:solidFill>
                <a:latin typeface="+mn-ea"/>
              </a:rPr>
              <a:t>有一天牙籤</a:t>
            </a:r>
            <a:r>
              <a:rPr lang="en-US" altLang="zh-TW" dirty="0">
                <a:solidFill>
                  <a:srgbClr val="CE9178"/>
                </a:solidFill>
                <a:latin typeface="+mn-ea"/>
              </a:rPr>
              <a:t>A</a:t>
            </a:r>
            <a:r>
              <a:rPr lang="zh-TW" altLang="en-US" dirty="0">
                <a:solidFill>
                  <a:srgbClr val="CE9178"/>
                </a:solidFill>
                <a:latin typeface="+mn-ea"/>
              </a:rPr>
              <a:t>跟牙籤</a:t>
            </a:r>
            <a:r>
              <a:rPr lang="en-US" altLang="zh-TW" dirty="0">
                <a:solidFill>
                  <a:srgbClr val="CE9178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rgbClr val="CE9178"/>
                </a:solidFill>
                <a:latin typeface="+mn-ea"/>
              </a:rPr>
              <a:t>在</a:t>
            </a:r>
            <a:endParaRPr lang="zh-TW" altLang="en-US" dirty="0">
              <a:solidFill>
                <a:srgbClr val="D4D4D4"/>
              </a:solidFill>
              <a:latin typeface="+mn-ea"/>
            </a:endParaRPr>
          </a:p>
          <a:p>
            <a:r>
              <a:rPr lang="zh-TW" altLang="en-US" dirty="0">
                <a:solidFill>
                  <a:srgbClr val="CE9178"/>
                </a:solidFill>
                <a:latin typeface="+mn-ea"/>
              </a:rPr>
              <a:t>馬路上相遇，突然一隻刺蝟快速</a:t>
            </a:r>
            <a:endParaRPr lang="zh-TW" altLang="en-US" dirty="0">
              <a:solidFill>
                <a:srgbClr val="D4D4D4"/>
              </a:solidFill>
              <a:latin typeface="+mn-ea"/>
            </a:endParaRPr>
          </a:p>
          <a:p>
            <a:r>
              <a:rPr lang="zh-TW" altLang="en-US" dirty="0">
                <a:solidFill>
                  <a:srgbClr val="CE9178"/>
                </a:solidFill>
                <a:latin typeface="+mn-ea"/>
              </a:rPr>
              <a:t>的經過，牙籤</a:t>
            </a:r>
            <a:r>
              <a:rPr lang="en-US" altLang="zh-TW" dirty="0">
                <a:solidFill>
                  <a:srgbClr val="CE9178"/>
                </a:solidFill>
                <a:latin typeface="+mn-ea"/>
              </a:rPr>
              <a:t>A</a:t>
            </a:r>
            <a:r>
              <a:rPr lang="zh-TW" altLang="en-US" dirty="0">
                <a:solidFill>
                  <a:srgbClr val="CE9178"/>
                </a:solidFill>
                <a:latin typeface="+mn-ea"/>
              </a:rPr>
              <a:t>就對牙籤</a:t>
            </a:r>
            <a:r>
              <a:rPr lang="en-US" altLang="zh-TW" dirty="0">
                <a:solidFill>
                  <a:srgbClr val="CE9178"/>
                </a:solidFill>
                <a:latin typeface="+mn-ea"/>
              </a:rPr>
              <a:t>B</a:t>
            </a:r>
            <a:r>
              <a:rPr lang="zh-TW" altLang="en-US" dirty="0">
                <a:solidFill>
                  <a:srgbClr val="CE9178"/>
                </a:solidFill>
                <a:latin typeface="+mn-ea"/>
              </a:rPr>
              <a:t>說 </a:t>
            </a:r>
            <a:r>
              <a:rPr lang="en-US" altLang="zh-TW" dirty="0">
                <a:solidFill>
                  <a:srgbClr val="CE9178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rgbClr val="CE9178"/>
                </a:solidFill>
                <a:latin typeface="+mn-ea"/>
              </a:rPr>
              <a:t>乾</a:t>
            </a:r>
            <a:endParaRPr lang="zh-TW" altLang="en-US" dirty="0">
              <a:solidFill>
                <a:srgbClr val="D4D4D4"/>
              </a:solidFill>
              <a:latin typeface="+mn-ea"/>
            </a:endParaRPr>
          </a:p>
          <a:p>
            <a:r>
              <a:rPr lang="zh-TW" altLang="en-US" dirty="0">
                <a:solidFill>
                  <a:srgbClr val="CE9178"/>
                </a:solidFill>
                <a:latin typeface="+mn-ea"/>
              </a:rPr>
              <a:t>，我的公車過了</a:t>
            </a:r>
            <a:r>
              <a:rPr lang="en-US" altLang="zh-TW" dirty="0" smtClean="0">
                <a:solidFill>
                  <a:srgbClr val="CE9178"/>
                </a:solidFill>
                <a:latin typeface="+mn-ea"/>
              </a:rPr>
              <a:t>..''</a:t>
            </a:r>
            <a:r>
              <a:rPr lang="en-US" altLang="zh-TW" dirty="0">
                <a:solidFill>
                  <a:srgbClr val="CE9178"/>
                </a:solidFill>
                <a:latin typeface="+mn-ea"/>
              </a:rPr>
              <a:t>' </a:t>
            </a:r>
            <a:endParaRPr lang="en-US" altLang="zh-TW" dirty="0">
              <a:solidFill>
                <a:srgbClr val="D4D4D4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乾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有乾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true  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沒乾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False</a:t>
            </a:r>
          </a:p>
        </p:txBody>
      </p:sp>
      <p:sp>
        <p:nvSpPr>
          <p:cNvPr id="7" name="矩形 6"/>
          <p:cNvSpPr/>
          <p:nvPr/>
        </p:nvSpPr>
        <p:spPr>
          <a:xfrm>
            <a:off x="156755" y="4518296"/>
            <a:ext cx="4345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randrange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1~3</a:t>
            </a: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隨機出現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2755" y="425271"/>
            <a:ext cx="4990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將數字插入字符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串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format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用法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 am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{}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 years 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old"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I am 87 years old</a:t>
            </a:r>
          </a:p>
        </p:txBody>
      </p:sp>
      <p:sp>
        <p:nvSpPr>
          <p:cNvPr id="9" name="矩形 8"/>
          <p:cNvSpPr/>
          <p:nvPr/>
        </p:nvSpPr>
        <p:spPr>
          <a:xfrm>
            <a:off x="6252755" y="1548454"/>
            <a:ext cx="4702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雙引號中用雙引號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sadasfasd</a:t>
            </a:r>
            <a:r>
              <a:rPr lang="en-US" altLang="zh-TW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asdasd</a:t>
            </a:r>
            <a:r>
              <a:rPr lang="en-US" altLang="zh-TW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6252755" y="2394638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雙引號中用雙引號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62" y="2580847"/>
            <a:ext cx="740229" cy="39919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384086" y="3073990"/>
            <a:ext cx="28440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找第一個字出現的位置</a:t>
            </a:r>
            <a:endParaRPr lang="en-US" altLang="zh-TW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AFE3FE"/>
                </a:solidFill>
                <a:latin typeface="Consolas" panose="020B0609020204030204" pitchFamily="49" charset="0"/>
              </a:rPr>
              <a:t>txt</a:t>
            </a:r>
            <a:r>
              <a:rPr lang="en-US" altLang="zh-TW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(“o"))</a:t>
            </a:r>
          </a:p>
          <a:p>
            <a:r>
              <a:rPr lang="en-US" altLang="zh-TW" dirty="0" smtClean="0">
                <a:solidFill>
                  <a:srgbClr val="E4E4E4"/>
                </a:solidFill>
                <a:latin typeface="Consolas" panose="020B0609020204030204" pitchFamily="49" charset="0"/>
              </a:rPr>
              <a:t>3</a:t>
            </a:r>
            <a:endParaRPr lang="en-US" altLang="zh-TW" dirty="0">
              <a:solidFill>
                <a:srgbClr val="E4E4E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5361</TotalTime>
  <Words>3776</Words>
  <Application>Microsoft Office PowerPoint</Application>
  <PresentationFormat>寬螢幕</PresentationFormat>
  <Paragraphs>1151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3" baseType="lpstr">
      <vt:lpstr>Helvetica Neue</vt:lpstr>
      <vt:lpstr>Noto Sans TC</vt:lpstr>
      <vt:lpstr>SFMono-Regular</vt:lpstr>
      <vt:lpstr>Source Sans Pro</vt:lpstr>
      <vt:lpstr>新細明體</vt:lpstr>
      <vt:lpstr>Arial</vt:lpstr>
      <vt:lpstr>Calibri</vt:lpstr>
      <vt:lpstr>Calibri Light</vt:lpstr>
      <vt:lpstr>Consolas</vt:lpstr>
      <vt:lpstr>Segoe UI</vt:lpstr>
      <vt:lpstr>Verdana</vt:lpstr>
      <vt:lpstr>Office 佈景主題</vt:lpstr>
      <vt:lpstr>PowerPoint 簡報</vt:lpstr>
      <vt:lpstr>PowerPoint 簡報</vt:lpstr>
      <vt:lpstr>import</vt:lpstr>
      <vt:lpstr>function</vt:lpstr>
      <vt:lpstr>PowerPoint 簡報</vt:lpstr>
      <vt:lpstr>PowerPoint 簡報</vt:lpstr>
      <vt:lpstr>Strings</vt:lpstr>
      <vt:lpstr>PowerPoint 簡報</vt:lpstr>
      <vt:lpstr>PowerPoint 簡報</vt:lpstr>
      <vt:lpstr>PowerPoint 簡報</vt:lpstr>
      <vt:lpstr>bool</vt:lpstr>
      <vt:lpstr>PowerPoint 簡報</vt:lpstr>
      <vt:lpstr>Operators</vt:lpstr>
      <vt:lpstr>PowerPoint 簡報</vt:lpstr>
      <vt:lpstr>PowerPoint 簡報</vt:lpstr>
      <vt:lpstr>lists</vt:lpstr>
      <vt:lpstr>PowerPoint 簡報</vt:lpstr>
      <vt:lpstr>PowerPoint 簡報</vt:lpstr>
      <vt:lpstr>PowerPoint 簡報</vt:lpstr>
      <vt:lpstr>PowerPoint 簡報</vt:lpstr>
      <vt:lpstr>PowerPoint 簡報</vt:lpstr>
      <vt:lpstr>tuple</vt:lpstr>
      <vt:lpstr>PowerPoint 簡報</vt:lpstr>
      <vt:lpstr>set</vt:lpstr>
      <vt:lpstr>PowerPoint 簡報</vt:lpstr>
      <vt:lpstr>PowerPoint 簡報</vt:lpstr>
      <vt:lpstr>PowerPoint 簡報</vt:lpstr>
      <vt:lpstr>dictionaries</vt:lpstr>
      <vt:lpstr>PowerPoint 簡報</vt:lpstr>
      <vt:lpstr>PowerPoint 簡報</vt:lpstr>
      <vt:lpstr>PowerPoint 簡報</vt:lpstr>
      <vt:lpstr>PowerPoint 簡報</vt:lpstr>
      <vt:lpstr>PowerPoint 簡報</vt:lpstr>
      <vt:lpstr>Conditions and If statements</vt:lpstr>
      <vt:lpstr>PowerPoint 簡報</vt:lpstr>
      <vt:lpstr>PowerPoint 簡報</vt:lpstr>
      <vt:lpstr>For Loops</vt:lpstr>
      <vt:lpstr>PowerPoint 簡報</vt:lpstr>
      <vt:lpstr>PowerPoint 簡報</vt:lpstr>
      <vt:lpstr>PowerPoint 簡報</vt:lpstr>
      <vt:lpstr>PowerPoint 簡報</vt:lpstr>
      <vt:lpstr>While Loops</vt:lpstr>
      <vt:lpstr>PowerPoint 簡報</vt:lpstr>
      <vt:lpstr>PowerPoint 簡報</vt:lpstr>
      <vt:lpstr>def</vt:lpstr>
      <vt:lpstr>PowerPoint 簡報</vt:lpstr>
      <vt:lpstr>PowerPoint 簡報</vt:lpstr>
      <vt:lpstr>lambda function</vt:lpstr>
      <vt:lpstr>PowerPoint 簡報</vt:lpstr>
      <vt:lpstr>Classes and Objects </vt:lpstr>
      <vt:lpstr>PowerPoint 簡報</vt:lpstr>
      <vt:lpstr>PowerPoint 簡報</vt:lpstr>
      <vt:lpstr>PowerPoint 簡報</vt:lpstr>
      <vt:lpstr>Inheritance</vt:lpstr>
      <vt:lpstr>PowerPoint 簡報</vt:lpstr>
      <vt:lpstr>PowerPoint 簡報</vt:lpstr>
      <vt:lpstr>Iterator</vt:lpstr>
      <vt:lpstr>PowerPoint 簡報</vt:lpstr>
      <vt:lpstr>PowerPoint 簡報</vt:lpstr>
      <vt:lpstr>PowerPoint 簡報</vt:lpstr>
      <vt:lpstr>數據分析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191</cp:revision>
  <dcterms:created xsi:type="dcterms:W3CDTF">2022-10-09T17:17:09Z</dcterms:created>
  <dcterms:modified xsi:type="dcterms:W3CDTF">2022-11-29T17:17:41Z</dcterms:modified>
</cp:coreProperties>
</file>