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embedTrueTypeFonts="1" saveSubsetFonts="1">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Lst>
  <p:sldSz cy="10287000" cx="18288000"/>
  <p:notesSz cx="6858000" cy="9144000"/>
  <p:embeddedFontLst>
    <p:embeddedFont>
      <p:font typeface="Arial Bold" charset="0"/>
      <p:regular r:id="rId14"/>
    </p:embeddedFont>
    <p:embeddedFont>
      <p:font typeface="Calibri" pitchFamily="34" charset="0"/>
      <p:regular r:id="rId15"/>
      <p:bold r:id="rId16"/>
      <p:italic r:id="rId17"/>
      <p:boldItalic r:id="rId18"/>
    </p:embeddedFont>
    <p:embeddedFont>
      <p:font typeface="Canva Sans" charset="0"/>
      <p:regular r:id="rId19"/>
    </p:embeddedFont>
  </p:embeddedFontLst>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620" autoAdjust="0"/>
    <p:restoredTop sz="94622" autoAdjust="0"/>
  </p:normalViewPr>
  <p:slideViewPr>
    <p:cSldViewPr>
      <p:cViewPr varScale="1">
        <p:scale>
          <a:sx n="47" d="100"/>
          <a:sy n="47" d="100"/>
        </p:scale>
        <p:origin x="-84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font" Target="fonts/font1.fntdata"/><Relationship Id="rId15" Type="http://schemas.openxmlformats.org/officeDocument/2006/relationships/font" Target="fonts/font2.fntdata"/><Relationship Id="rId16" Type="http://schemas.openxmlformats.org/officeDocument/2006/relationships/font" Target="fonts/font3.fntdata"/><Relationship Id="rId17" Type="http://schemas.openxmlformats.org/officeDocument/2006/relationships/font" Target="fonts/font4.fntdata"/><Relationship Id="rId18" Type="http://schemas.openxmlformats.org/officeDocument/2006/relationships/font" Target="fonts/font5.fntdata"/><Relationship Id="rId19" Type="http://schemas.openxmlformats.org/officeDocument/2006/relationships/font" Target="fonts/font6.fntdata"/><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81" name=""/>
        <p:cNvGrpSpPr/>
        <p:nvPr/>
      </p:nvGrpSpPr>
      <p:grpSpPr>
        <a:xfrm>
          <a:off x="0" y="0"/>
          <a:ext cx="0" cy="0"/>
          <a:chOff x="0" y="0"/>
          <a:chExt cx="0" cy="0"/>
        </a:xfrm>
      </p:grpSpPr>
      <p:sp>
        <p:nvSpPr>
          <p:cNvPr id="1048709"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0"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1"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2"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3"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4"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70" name=""/>
        <p:cNvGrpSpPr/>
        <p:nvPr/>
      </p:nvGrpSpPr>
      <p:grpSpPr>
        <a:xfrm>
          <a:off x="0" y="0"/>
          <a:ext cx="0" cy="0"/>
          <a:chOff x="0" y="0"/>
          <a:chExt cx="0" cy="0"/>
        </a:xfrm>
      </p:grpSpPr>
      <p:sp>
        <p:nvSpPr>
          <p:cNvPr id="1048654" name="Title 1"/>
          <p:cNvSpPr>
            <a:spLocks noGrp="1"/>
          </p:cNvSpPr>
          <p:nvPr>
            <p:ph type="ctrTitle"/>
          </p:nvPr>
        </p:nvSpPr>
        <p:spPr>
          <a:xfrm>
            <a:off x="685800" y="2130425"/>
            <a:ext cx="7772400" cy="1470025"/>
          </a:xfrm>
        </p:spPr>
        <p:txBody>
          <a:bodyPr/>
          <a:p>
            <a:r>
              <a:rPr lang="en-US" smtClean="0"/>
              <a:t>Click to edit Master title style</a:t>
            </a:r>
            <a:endParaRPr lang="en-US"/>
          </a:p>
        </p:txBody>
      </p:sp>
      <p:sp>
        <p:nvSpPr>
          <p:cNvPr id="1048655" name="Subtitle 2"/>
          <p:cNvSpPr>
            <a:spLocks noGrp="1"/>
          </p:cNvSpPr>
          <p:nvPr>
            <p:ph type="subTitle" idx="1"/>
          </p:nvPr>
        </p:nvSpPr>
        <p:spPr>
          <a:xfrm>
            <a:off x="1371600" y="3886200"/>
            <a:ext cx="6400800" cy="175260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lang="en-US"/>
          </a:p>
        </p:txBody>
      </p:sp>
      <p:sp>
        <p:nvSpPr>
          <p:cNvPr id="1048656" name="Date Placeholder 3"/>
          <p:cNvSpPr>
            <a:spLocks noGrp="1"/>
          </p:cNvSpPr>
          <p:nvPr>
            <p:ph type="dt" sz="half" idx="10"/>
          </p:nvPr>
        </p:nvSpPr>
        <p:spPr/>
        <p:txBody>
          <a:bodyPr/>
          <a:p>
            <a:fld id="{1D8BD707-D9CF-40AE-B4C6-C98DA3205C09}" type="datetimeFigureOut">
              <a:rPr lang="en-US" smtClean="0"/>
              <a:t>4/4/2024</a:t>
            </a:fld>
            <a:endParaRPr lang="en-US"/>
          </a:p>
        </p:txBody>
      </p:sp>
      <p:sp>
        <p:nvSpPr>
          <p:cNvPr id="1048657" name="Footer Placeholder 4"/>
          <p:cNvSpPr>
            <a:spLocks noGrp="1"/>
          </p:cNvSpPr>
          <p:nvPr>
            <p:ph type="ftr" sz="quarter" idx="11"/>
          </p:nvPr>
        </p:nvSpPr>
        <p:spPr/>
        <p:txBody>
          <a:bodyPr/>
          <a:p>
            <a:endParaRPr lang="en-US"/>
          </a:p>
        </p:txBody>
      </p:sp>
      <p:sp>
        <p:nvSpPr>
          <p:cNvPr id="1048658"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75" name=""/>
        <p:cNvGrpSpPr/>
        <p:nvPr/>
      </p:nvGrpSpPr>
      <p:grpSpPr>
        <a:xfrm>
          <a:off x="0" y="0"/>
          <a:ext cx="0" cy="0"/>
          <a:chOff x="0" y="0"/>
          <a:chExt cx="0" cy="0"/>
        </a:xfrm>
      </p:grpSpPr>
      <p:sp>
        <p:nvSpPr>
          <p:cNvPr id="1048679" name="Title 1"/>
          <p:cNvSpPr>
            <a:spLocks noGrp="1"/>
          </p:cNvSpPr>
          <p:nvPr>
            <p:ph type="title"/>
          </p:nvPr>
        </p:nvSpPr>
        <p:spPr/>
        <p:txBody>
          <a:bodyPr/>
          <a:p>
            <a:r>
              <a:rPr lang="en-US" smtClean="0"/>
              <a:t>Click to edit Master title style</a:t>
            </a:r>
            <a:endParaRPr lang="en-US"/>
          </a:p>
        </p:txBody>
      </p:sp>
      <p:sp>
        <p:nvSpPr>
          <p:cNvPr id="1048680"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81" name="Date Placeholder 3"/>
          <p:cNvSpPr>
            <a:spLocks noGrp="1"/>
          </p:cNvSpPr>
          <p:nvPr>
            <p:ph type="dt" sz="half" idx="10"/>
          </p:nvPr>
        </p:nvSpPr>
        <p:spPr/>
        <p:txBody>
          <a:bodyPr/>
          <a:p>
            <a:fld id="{1D8BD707-D9CF-40AE-B4C6-C98DA3205C09}" type="datetimeFigureOut">
              <a:rPr lang="en-US" smtClean="0"/>
              <a:t>4/4/2024</a:t>
            </a:fld>
            <a:endParaRPr lang="en-US"/>
          </a:p>
        </p:txBody>
      </p:sp>
      <p:sp>
        <p:nvSpPr>
          <p:cNvPr id="1048682" name="Footer Placeholder 4"/>
          <p:cNvSpPr>
            <a:spLocks noGrp="1"/>
          </p:cNvSpPr>
          <p:nvPr>
            <p:ph type="ftr" sz="quarter" idx="11"/>
          </p:nvPr>
        </p:nvSpPr>
        <p:spPr/>
        <p:txBody>
          <a:bodyPr/>
          <a:p>
            <a:endParaRPr lang="en-US"/>
          </a:p>
        </p:txBody>
      </p:sp>
      <p:sp>
        <p:nvSpPr>
          <p:cNvPr id="1048683"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72" name=""/>
        <p:cNvGrpSpPr/>
        <p:nvPr/>
      </p:nvGrpSpPr>
      <p:grpSpPr>
        <a:xfrm>
          <a:off x="0" y="0"/>
          <a:ext cx="0" cy="0"/>
          <a:chOff x="0" y="0"/>
          <a:chExt cx="0" cy="0"/>
        </a:xfrm>
      </p:grpSpPr>
      <p:sp>
        <p:nvSpPr>
          <p:cNvPr id="1048663" name="Vertical Title 1"/>
          <p:cNvSpPr>
            <a:spLocks noGrp="1"/>
          </p:cNvSpPr>
          <p:nvPr>
            <p:ph type="title" orient="vert"/>
          </p:nvPr>
        </p:nvSpPr>
        <p:spPr>
          <a:xfrm>
            <a:off x="6629400" y="274638"/>
            <a:ext cx="2057400" cy="5851525"/>
          </a:xfrm>
        </p:spPr>
        <p:txBody>
          <a:bodyPr vert="eaVert"/>
          <a:p>
            <a:r>
              <a:rPr lang="en-US" smtClean="0"/>
              <a:t>Click to edit Master title style</a:t>
            </a:r>
            <a:endParaRPr lang="en-US"/>
          </a:p>
        </p:txBody>
      </p:sp>
      <p:sp>
        <p:nvSpPr>
          <p:cNvPr id="1048664" name="Vertical Text Placeholder 2"/>
          <p:cNvSpPr>
            <a:spLocks noGrp="1"/>
          </p:cNvSpPr>
          <p:nvPr>
            <p:ph type="body" orient="vert" idx="1"/>
          </p:nvPr>
        </p:nvSpPr>
        <p:spPr>
          <a:xfrm>
            <a:off x="457200" y="274638"/>
            <a:ext cx="6019800" cy="5851525"/>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65" name="Date Placeholder 3"/>
          <p:cNvSpPr>
            <a:spLocks noGrp="1"/>
          </p:cNvSpPr>
          <p:nvPr>
            <p:ph type="dt" sz="half" idx="10"/>
          </p:nvPr>
        </p:nvSpPr>
        <p:spPr/>
        <p:txBody>
          <a:bodyPr/>
          <a:p>
            <a:fld id="{1D8BD707-D9CF-40AE-B4C6-C98DA3205C09}" type="datetimeFigureOut">
              <a:rPr lang="en-US" smtClean="0"/>
              <a:t>4/4/2024</a:t>
            </a:fld>
            <a:endParaRPr lang="en-US"/>
          </a:p>
        </p:txBody>
      </p:sp>
      <p:sp>
        <p:nvSpPr>
          <p:cNvPr id="1048666" name="Footer Placeholder 4"/>
          <p:cNvSpPr>
            <a:spLocks noGrp="1"/>
          </p:cNvSpPr>
          <p:nvPr>
            <p:ph type="ftr" sz="quarter" idx="11"/>
          </p:nvPr>
        </p:nvSpPr>
        <p:spPr/>
        <p:txBody>
          <a:bodyPr/>
          <a:p>
            <a:endParaRPr lang="en-US"/>
          </a:p>
        </p:txBody>
      </p:sp>
      <p:sp>
        <p:nvSpPr>
          <p:cNvPr id="1048667"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73" name=""/>
        <p:cNvGrpSpPr/>
        <p:nvPr/>
      </p:nvGrpSpPr>
      <p:grpSpPr>
        <a:xfrm>
          <a:off x="0" y="0"/>
          <a:ext cx="0" cy="0"/>
          <a:chOff x="0" y="0"/>
          <a:chExt cx="0" cy="0"/>
        </a:xfrm>
      </p:grpSpPr>
      <p:sp>
        <p:nvSpPr>
          <p:cNvPr id="1048668" name="Title 1"/>
          <p:cNvSpPr>
            <a:spLocks noGrp="1"/>
          </p:cNvSpPr>
          <p:nvPr>
            <p:ph type="title"/>
          </p:nvPr>
        </p:nvSpPr>
        <p:spPr/>
        <p:txBody>
          <a:bodyPr/>
          <a:p>
            <a:r>
              <a:rPr lang="en-US" smtClean="0"/>
              <a:t>Click to edit Master title style</a:t>
            </a:r>
            <a:endParaRPr lang="en-US"/>
          </a:p>
        </p:txBody>
      </p:sp>
      <p:sp>
        <p:nvSpPr>
          <p:cNvPr id="1048669"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70" name="Date Placeholder 3"/>
          <p:cNvSpPr>
            <a:spLocks noGrp="1"/>
          </p:cNvSpPr>
          <p:nvPr>
            <p:ph type="dt" sz="half" idx="10"/>
          </p:nvPr>
        </p:nvSpPr>
        <p:spPr/>
        <p:txBody>
          <a:bodyPr/>
          <a:p>
            <a:fld id="{1D8BD707-D9CF-40AE-B4C6-C98DA3205C09}" type="datetimeFigureOut">
              <a:rPr lang="en-US" smtClean="0"/>
              <a:t>4/4/2024</a:t>
            </a:fld>
            <a:endParaRPr lang="en-US"/>
          </a:p>
        </p:txBody>
      </p:sp>
      <p:sp>
        <p:nvSpPr>
          <p:cNvPr id="1048671" name="Footer Placeholder 4"/>
          <p:cNvSpPr>
            <a:spLocks noGrp="1"/>
          </p:cNvSpPr>
          <p:nvPr>
            <p:ph type="ftr" sz="quarter" idx="11"/>
          </p:nvPr>
        </p:nvSpPr>
        <p:spPr/>
        <p:txBody>
          <a:bodyPr/>
          <a:p>
            <a:endParaRPr lang="en-US"/>
          </a:p>
        </p:txBody>
      </p:sp>
      <p:sp>
        <p:nvSpPr>
          <p:cNvPr id="1048672"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76" name=""/>
        <p:cNvGrpSpPr/>
        <p:nvPr/>
      </p:nvGrpSpPr>
      <p:grpSpPr>
        <a:xfrm>
          <a:off x="0" y="0"/>
          <a:ext cx="0" cy="0"/>
          <a:chOff x="0" y="0"/>
          <a:chExt cx="0" cy="0"/>
        </a:xfrm>
      </p:grpSpPr>
      <p:sp>
        <p:nvSpPr>
          <p:cNvPr id="1048684" name="Title 1"/>
          <p:cNvSpPr>
            <a:spLocks noGrp="1"/>
          </p:cNvSpPr>
          <p:nvPr>
            <p:ph type="title"/>
          </p:nvPr>
        </p:nvSpPr>
        <p:spPr>
          <a:xfrm>
            <a:off x="722313" y="4406900"/>
            <a:ext cx="7772400" cy="1362075"/>
          </a:xfrm>
        </p:spPr>
        <p:txBody>
          <a:bodyPr anchor="t"/>
          <a:lstStyle>
            <a:lvl1pPr algn="l">
              <a:defRPr b="1" cap="all" sz="4000"/>
            </a:lvl1pPr>
          </a:lstStyle>
          <a:p>
            <a:r>
              <a:rPr lang="en-US" smtClean="0"/>
              <a:t>Click to edit Master title style</a:t>
            </a:r>
            <a:endParaRPr lang="en-US"/>
          </a:p>
        </p:txBody>
      </p:sp>
      <p:sp>
        <p:nvSpPr>
          <p:cNvPr id="1048685" name="Text Placeholder 2"/>
          <p:cNvSpPr>
            <a:spLocks noGrp="1"/>
          </p:cNvSpPr>
          <p:nvPr>
            <p:ph type="body" idx="1"/>
          </p:nvPr>
        </p:nvSpPr>
        <p:spPr>
          <a:xfrm>
            <a:off x="722313" y="2906713"/>
            <a:ext cx="77724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686" name="Date Placeholder 3"/>
          <p:cNvSpPr>
            <a:spLocks noGrp="1"/>
          </p:cNvSpPr>
          <p:nvPr>
            <p:ph type="dt" sz="half" idx="10"/>
          </p:nvPr>
        </p:nvSpPr>
        <p:spPr/>
        <p:txBody>
          <a:bodyPr/>
          <a:p>
            <a:fld id="{1D8BD707-D9CF-40AE-B4C6-C98DA3205C09}" type="datetimeFigureOut">
              <a:rPr lang="en-US" smtClean="0"/>
              <a:t>4/4/2024</a:t>
            </a:fld>
            <a:endParaRPr lang="en-US"/>
          </a:p>
        </p:txBody>
      </p:sp>
      <p:sp>
        <p:nvSpPr>
          <p:cNvPr id="1048687" name="Footer Placeholder 4"/>
          <p:cNvSpPr>
            <a:spLocks noGrp="1"/>
          </p:cNvSpPr>
          <p:nvPr>
            <p:ph type="ftr" sz="quarter" idx="11"/>
          </p:nvPr>
        </p:nvSpPr>
        <p:spPr/>
        <p:txBody>
          <a:bodyPr/>
          <a:p>
            <a:endParaRPr lang="en-US"/>
          </a:p>
        </p:txBody>
      </p:sp>
      <p:sp>
        <p:nvSpPr>
          <p:cNvPr id="1048688"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77" name=""/>
        <p:cNvGrpSpPr/>
        <p:nvPr/>
      </p:nvGrpSpPr>
      <p:grpSpPr>
        <a:xfrm>
          <a:off x="0" y="0"/>
          <a:ext cx="0" cy="0"/>
          <a:chOff x="0" y="0"/>
          <a:chExt cx="0" cy="0"/>
        </a:xfrm>
      </p:grpSpPr>
      <p:sp>
        <p:nvSpPr>
          <p:cNvPr id="1048689" name="Title 1"/>
          <p:cNvSpPr>
            <a:spLocks noGrp="1"/>
          </p:cNvSpPr>
          <p:nvPr>
            <p:ph type="title"/>
          </p:nvPr>
        </p:nvSpPr>
        <p:spPr/>
        <p:txBody>
          <a:bodyPr/>
          <a:p>
            <a:r>
              <a:rPr lang="en-US" smtClean="0"/>
              <a:t>Click to edit Master title style</a:t>
            </a:r>
            <a:endParaRPr lang="en-US"/>
          </a:p>
        </p:txBody>
      </p:sp>
      <p:sp>
        <p:nvSpPr>
          <p:cNvPr id="1048690"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91"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92" name="Date Placeholder 4"/>
          <p:cNvSpPr>
            <a:spLocks noGrp="1"/>
          </p:cNvSpPr>
          <p:nvPr>
            <p:ph type="dt" sz="half" idx="10"/>
          </p:nvPr>
        </p:nvSpPr>
        <p:spPr/>
        <p:txBody>
          <a:bodyPr/>
          <a:p>
            <a:fld id="{1D8BD707-D9CF-40AE-B4C6-C98DA3205C09}" type="datetimeFigureOut">
              <a:rPr lang="en-US" smtClean="0"/>
              <a:t>4/4/2024</a:t>
            </a:fld>
            <a:endParaRPr lang="en-US"/>
          </a:p>
        </p:txBody>
      </p:sp>
      <p:sp>
        <p:nvSpPr>
          <p:cNvPr id="1048693" name="Footer Placeholder 5"/>
          <p:cNvSpPr>
            <a:spLocks noGrp="1"/>
          </p:cNvSpPr>
          <p:nvPr>
            <p:ph type="ftr" sz="quarter" idx="11"/>
          </p:nvPr>
        </p:nvSpPr>
        <p:spPr/>
        <p:txBody>
          <a:bodyPr/>
          <a:p>
            <a:endParaRPr lang="en-US"/>
          </a:p>
        </p:txBody>
      </p:sp>
      <p:sp>
        <p:nvSpPr>
          <p:cNvPr id="1048694"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78" name=""/>
        <p:cNvGrpSpPr/>
        <p:nvPr/>
      </p:nvGrpSpPr>
      <p:grpSpPr>
        <a:xfrm>
          <a:off x="0" y="0"/>
          <a:ext cx="0" cy="0"/>
          <a:chOff x="0" y="0"/>
          <a:chExt cx="0" cy="0"/>
        </a:xfrm>
      </p:grpSpPr>
      <p:sp>
        <p:nvSpPr>
          <p:cNvPr id="1048695" name="Title 1"/>
          <p:cNvSpPr>
            <a:spLocks noGrp="1"/>
          </p:cNvSpPr>
          <p:nvPr>
            <p:ph type="title"/>
          </p:nvPr>
        </p:nvSpPr>
        <p:spPr/>
        <p:txBody>
          <a:bodyPr/>
          <a:p>
            <a:r>
              <a:rPr lang="en-US" smtClean="0"/>
              <a:t>Click to edit Master title style</a:t>
            </a:r>
            <a:endParaRPr lang="en-US"/>
          </a:p>
        </p:txBody>
      </p:sp>
      <p:sp>
        <p:nvSpPr>
          <p:cNvPr id="1048696" name="Text Placeholder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97"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98" name="Text Placeholder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99"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00" name="Date Placeholder 6"/>
          <p:cNvSpPr>
            <a:spLocks noGrp="1"/>
          </p:cNvSpPr>
          <p:nvPr>
            <p:ph type="dt" sz="half" idx="10"/>
          </p:nvPr>
        </p:nvSpPr>
        <p:spPr/>
        <p:txBody>
          <a:bodyPr/>
          <a:p>
            <a:fld id="{1D8BD707-D9CF-40AE-B4C6-C98DA3205C09}" type="datetimeFigureOut">
              <a:rPr lang="en-US" smtClean="0"/>
              <a:t>4/4/2024</a:t>
            </a:fld>
            <a:endParaRPr lang="en-US"/>
          </a:p>
        </p:txBody>
      </p:sp>
      <p:sp>
        <p:nvSpPr>
          <p:cNvPr id="1048701" name="Footer Placeholder 7"/>
          <p:cNvSpPr>
            <a:spLocks noGrp="1"/>
          </p:cNvSpPr>
          <p:nvPr>
            <p:ph type="ftr" sz="quarter" idx="11"/>
          </p:nvPr>
        </p:nvSpPr>
        <p:spPr/>
        <p:txBody>
          <a:bodyPr/>
          <a:p>
            <a:endParaRPr lang="en-US"/>
          </a:p>
        </p:txBody>
      </p:sp>
      <p:sp>
        <p:nvSpPr>
          <p:cNvPr id="1048702" name="Slide Number Placeholder 8"/>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71" name=""/>
        <p:cNvGrpSpPr/>
        <p:nvPr/>
      </p:nvGrpSpPr>
      <p:grpSpPr>
        <a:xfrm>
          <a:off x="0" y="0"/>
          <a:ext cx="0" cy="0"/>
          <a:chOff x="0" y="0"/>
          <a:chExt cx="0" cy="0"/>
        </a:xfrm>
      </p:grpSpPr>
      <p:sp>
        <p:nvSpPr>
          <p:cNvPr id="1048659" name="Title 1"/>
          <p:cNvSpPr>
            <a:spLocks noGrp="1"/>
          </p:cNvSpPr>
          <p:nvPr>
            <p:ph type="title"/>
          </p:nvPr>
        </p:nvSpPr>
        <p:spPr/>
        <p:txBody>
          <a:bodyPr/>
          <a:p>
            <a:r>
              <a:rPr lang="en-US" smtClean="0"/>
              <a:t>Click to edit Master title style</a:t>
            </a:r>
            <a:endParaRPr lang="en-US"/>
          </a:p>
        </p:txBody>
      </p:sp>
      <p:sp>
        <p:nvSpPr>
          <p:cNvPr id="1048660" name="Date Placeholder 2"/>
          <p:cNvSpPr>
            <a:spLocks noGrp="1"/>
          </p:cNvSpPr>
          <p:nvPr>
            <p:ph type="dt" sz="half" idx="10"/>
          </p:nvPr>
        </p:nvSpPr>
        <p:spPr/>
        <p:txBody>
          <a:bodyPr/>
          <a:p>
            <a:fld id="{1D8BD707-D9CF-40AE-B4C6-C98DA3205C09}" type="datetimeFigureOut">
              <a:rPr lang="en-US" smtClean="0"/>
              <a:t>4/4/2024</a:t>
            </a:fld>
            <a:endParaRPr lang="en-US"/>
          </a:p>
        </p:txBody>
      </p:sp>
      <p:sp>
        <p:nvSpPr>
          <p:cNvPr id="1048661" name="Footer Placeholder 3"/>
          <p:cNvSpPr>
            <a:spLocks noGrp="1"/>
          </p:cNvSpPr>
          <p:nvPr>
            <p:ph type="ftr" sz="quarter" idx="11"/>
          </p:nvPr>
        </p:nvSpPr>
        <p:spPr/>
        <p:txBody>
          <a:bodyPr/>
          <a:p>
            <a:endParaRPr lang="en-US"/>
          </a:p>
        </p:txBody>
      </p:sp>
      <p:sp>
        <p:nvSpPr>
          <p:cNvPr id="1048662" name="Slide Number Placeholder 4"/>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3" name=""/>
        <p:cNvGrpSpPr/>
        <p:nvPr/>
      </p:nvGrpSpPr>
      <p:grpSpPr>
        <a:xfrm>
          <a:off x="0" y="0"/>
          <a:ext cx="0" cy="0"/>
          <a:chOff x="0" y="0"/>
          <a:chExt cx="0" cy="0"/>
        </a:xfrm>
      </p:grpSpPr>
      <p:sp>
        <p:nvSpPr>
          <p:cNvPr id="1048581" name="Date Placeholder 1"/>
          <p:cNvSpPr>
            <a:spLocks noGrp="1"/>
          </p:cNvSpPr>
          <p:nvPr>
            <p:ph type="dt" sz="half" idx="10"/>
          </p:nvPr>
        </p:nvSpPr>
        <p:spPr/>
        <p:txBody>
          <a:bodyPr/>
          <a:p>
            <a:fld id="{1D8BD707-D9CF-40AE-B4C6-C98DA3205C09}" type="datetimeFigureOut">
              <a:rPr lang="en-US" smtClean="0"/>
              <a:t>4/4/2024</a:t>
            </a:fld>
            <a:endParaRPr lang="en-US"/>
          </a:p>
        </p:txBody>
      </p:sp>
      <p:sp>
        <p:nvSpPr>
          <p:cNvPr id="1048582" name="Footer Placeholder 2"/>
          <p:cNvSpPr>
            <a:spLocks noGrp="1"/>
          </p:cNvSpPr>
          <p:nvPr>
            <p:ph type="ftr" sz="quarter" idx="11"/>
          </p:nvPr>
        </p:nvSpPr>
        <p:spPr/>
        <p:txBody>
          <a:bodyPr/>
          <a:p>
            <a:endParaRPr lang="en-US"/>
          </a:p>
        </p:txBody>
      </p:sp>
      <p:sp>
        <p:nvSpPr>
          <p:cNvPr id="1048583" name="Slide Number Placeholder 3"/>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79" name=""/>
        <p:cNvGrpSpPr/>
        <p:nvPr/>
      </p:nvGrpSpPr>
      <p:grpSpPr>
        <a:xfrm>
          <a:off x="0" y="0"/>
          <a:ext cx="0" cy="0"/>
          <a:chOff x="0" y="0"/>
          <a:chExt cx="0" cy="0"/>
        </a:xfrm>
      </p:grpSpPr>
      <p:sp>
        <p:nvSpPr>
          <p:cNvPr id="1048703" name="Title 1"/>
          <p:cNvSpPr>
            <a:spLocks noGrp="1"/>
          </p:cNvSpPr>
          <p:nvPr>
            <p:ph type="title"/>
          </p:nvPr>
        </p:nvSpPr>
        <p:spPr>
          <a:xfrm>
            <a:off x="457200" y="273050"/>
            <a:ext cx="3008313" cy="1162050"/>
          </a:xfrm>
        </p:spPr>
        <p:txBody>
          <a:bodyPr anchor="b"/>
          <a:lstStyle>
            <a:lvl1pPr algn="l">
              <a:defRPr b="1" sz="2000"/>
            </a:lvl1pPr>
          </a:lstStyle>
          <a:p>
            <a:r>
              <a:rPr lang="en-US" smtClean="0"/>
              <a:t>Click to edit Master title style</a:t>
            </a:r>
            <a:endParaRPr lang="en-US"/>
          </a:p>
        </p:txBody>
      </p:sp>
      <p:sp>
        <p:nvSpPr>
          <p:cNvPr id="1048704"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05"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706" name="Date Placeholder 4"/>
          <p:cNvSpPr>
            <a:spLocks noGrp="1"/>
          </p:cNvSpPr>
          <p:nvPr>
            <p:ph type="dt" sz="half" idx="10"/>
          </p:nvPr>
        </p:nvSpPr>
        <p:spPr/>
        <p:txBody>
          <a:bodyPr/>
          <a:p>
            <a:fld id="{1D8BD707-D9CF-40AE-B4C6-C98DA3205C09}" type="datetimeFigureOut">
              <a:rPr lang="en-US" smtClean="0"/>
              <a:t>4/4/2024</a:t>
            </a:fld>
            <a:endParaRPr lang="en-US"/>
          </a:p>
        </p:txBody>
      </p:sp>
      <p:sp>
        <p:nvSpPr>
          <p:cNvPr id="1048707" name="Footer Placeholder 5"/>
          <p:cNvSpPr>
            <a:spLocks noGrp="1"/>
          </p:cNvSpPr>
          <p:nvPr>
            <p:ph type="ftr" sz="quarter" idx="11"/>
          </p:nvPr>
        </p:nvSpPr>
        <p:spPr/>
        <p:txBody>
          <a:bodyPr/>
          <a:p>
            <a:endParaRPr lang="en-US"/>
          </a:p>
        </p:txBody>
      </p:sp>
      <p:sp>
        <p:nvSpPr>
          <p:cNvPr id="1048708"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74" name=""/>
        <p:cNvGrpSpPr/>
        <p:nvPr/>
      </p:nvGrpSpPr>
      <p:grpSpPr>
        <a:xfrm>
          <a:off x="0" y="0"/>
          <a:ext cx="0" cy="0"/>
          <a:chOff x="0" y="0"/>
          <a:chExt cx="0" cy="0"/>
        </a:xfrm>
      </p:grpSpPr>
      <p:sp>
        <p:nvSpPr>
          <p:cNvPr id="1048673" name="Title 1"/>
          <p:cNvSpPr>
            <a:spLocks noGrp="1"/>
          </p:cNvSpPr>
          <p:nvPr>
            <p:ph type="title"/>
          </p:nvPr>
        </p:nvSpPr>
        <p:spPr>
          <a:xfrm>
            <a:off x="1792288" y="4800600"/>
            <a:ext cx="5486400" cy="566738"/>
          </a:xfrm>
        </p:spPr>
        <p:txBody>
          <a:bodyPr anchor="b"/>
          <a:lstStyle>
            <a:lvl1pPr algn="l">
              <a:defRPr b="1" sz="2000"/>
            </a:lvl1pPr>
          </a:lstStyle>
          <a:p>
            <a:r>
              <a:rPr lang="en-US" smtClean="0"/>
              <a:t>Click to edit Master title style</a:t>
            </a:r>
            <a:endParaRPr lang="en-US"/>
          </a:p>
        </p:txBody>
      </p:sp>
      <p:sp>
        <p:nvSpPr>
          <p:cNvPr id="1048674" name="Picture Placeholder 2"/>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8675"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76" name="Date Placeholder 4"/>
          <p:cNvSpPr>
            <a:spLocks noGrp="1"/>
          </p:cNvSpPr>
          <p:nvPr>
            <p:ph type="dt" sz="half" idx="10"/>
          </p:nvPr>
        </p:nvSpPr>
        <p:spPr/>
        <p:txBody>
          <a:bodyPr/>
          <a:p>
            <a:fld id="{1D8BD707-D9CF-40AE-B4C6-C98DA3205C09}" type="datetimeFigureOut">
              <a:rPr lang="en-US" smtClean="0"/>
              <a:t>4/4/2024</a:t>
            </a:fld>
            <a:endParaRPr lang="en-US"/>
          </a:p>
        </p:txBody>
      </p:sp>
      <p:sp>
        <p:nvSpPr>
          <p:cNvPr id="1048677" name="Footer Placeholder 5"/>
          <p:cNvSpPr>
            <a:spLocks noGrp="1"/>
          </p:cNvSpPr>
          <p:nvPr>
            <p:ph type="ftr" sz="quarter" idx="11"/>
          </p:nvPr>
        </p:nvSpPr>
        <p:spPr/>
        <p:txBody>
          <a:bodyPr/>
          <a:p>
            <a:endParaRPr lang="en-US"/>
          </a:p>
        </p:txBody>
      </p:sp>
      <p:sp>
        <p:nvSpPr>
          <p:cNvPr id="1048678"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p:spPr>
        <p:txBody>
          <a:bodyPr anchor="ctr" bIns="45720" lIns="91440" rIns="91440" rtlCol="0" tIns="45720" vert="horz">
            <a:normAutofit/>
          </a:bodyPr>
          <a:p>
            <a:r>
              <a:rPr lang="en-US" smtClean="0"/>
              <a:t>Click to edit Master title style</a:t>
            </a:r>
            <a:endParaRPr lang="en-US"/>
          </a:p>
        </p:txBody>
      </p:sp>
      <p:sp>
        <p:nvSpPr>
          <p:cNvPr id="1048577" name="Text Placeholder 2"/>
          <p:cNvSpPr>
            <a:spLocks noGrp="1"/>
          </p:cNvSpPr>
          <p:nvPr>
            <p:ph type="body" idx="1"/>
          </p:nvPr>
        </p:nvSpPr>
        <p:spPr>
          <a:xfrm>
            <a:off x="457200" y="1600200"/>
            <a:ext cx="8229600" cy="4525963"/>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Date Placeholder 3"/>
          <p:cNvSpPr>
            <a:spLocks noGrp="1"/>
          </p:cNvSpPr>
          <p:nvPr>
            <p:ph type="dt" sz="half" idx="2"/>
          </p:nvPr>
        </p:nvSpPr>
        <p:spPr>
          <a:xfrm>
            <a:off x="457200" y="6356350"/>
            <a:ext cx="2133600" cy="365125"/>
          </a:xfrm>
          <a:prstGeom prst="rect"/>
        </p:spPr>
        <p:txBody>
          <a:bodyPr anchor="ctr" bIns="45720" lIns="91440" rIns="91440" rtlCol="0" tIns="45720" vert="horz"/>
          <a:lstStyle>
            <a:lvl1pPr algn="l">
              <a:defRPr sz="1200">
                <a:solidFill>
                  <a:schemeClr val="tx1">
                    <a:tint val="75000"/>
                  </a:schemeClr>
                </a:solidFill>
              </a:defRPr>
            </a:lvl1pPr>
          </a:lstStyle>
          <a:p>
            <a:fld id="{1D8BD707-D9CF-40AE-B4C6-C98DA3205C09}" type="datetimeFigureOut">
              <a:rPr lang="en-US" smtClean="0"/>
              <a:t>4/4/2024</a:t>
            </a:fld>
            <a:endParaRPr lang="en-US"/>
          </a:p>
        </p:txBody>
      </p:sp>
      <p:sp>
        <p:nvSpPr>
          <p:cNvPr id="1048579" name="Footer Placeholder 4"/>
          <p:cNvSpPr>
            <a:spLocks noGrp="1"/>
          </p:cNvSpPr>
          <p:nvPr>
            <p:ph type="ftr" sz="quarter" idx="3"/>
          </p:nvPr>
        </p:nvSpPr>
        <p:spPr>
          <a:xfrm>
            <a:off x="3124200" y="6356350"/>
            <a:ext cx="28956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6553200" y="6356350"/>
            <a:ext cx="2133600" cy="365125"/>
          </a:xfrm>
          <a:prstGeom prst="rect"/>
        </p:spPr>
        <p:txBody>
          <a:bodyPr anchor="ctr" bIns="45720" lIns="91440" rIns="91440" rtlCol="0" tIns="45720" vert="horz"/>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eaLnBrk="1" hangingPunct="1" latinLnBrk="0" rtl="0">
        <a:spcBef>
          <a:spcPct val="0"/>
        </a:spcBef>
        <a:buNone/>
        <a:defRPr sz="4400" kern="1200">
          <a:solidFill>
            <a:schemeClr val="tx1"/>
          </a:solidFill>
          <a:latin typeface="+mj-lt"/>
          <a:ea typeface="+mj-ea"/>
          <a:cs typeface="+mj-cs"/>
        </a:defRPr>
      </a:lvl1pPr>
    </p:titleStyle>
    <p:body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hyperlink" Target="https://www.naanmudhalvan.tn.gov.in/https:/skillsbuild.org/https:/www.canva.com/https:/www.google.com/https:/chat.openai.com/https:/www.python.org/" TargetMode="External"/><Relationship Id="rId3"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grpSp>
        <p:nvGrpSpPr>
          <p:cNvPr id="25" name="Group 2"/>
          <p:cNvGrpSpPr/>
          <p:nvPr/>
        </p:nvGrpSpPr>
        <p:grpSpPr>
          <a:xfrm>
            <a:off x="669801" y="685800"/>
            <a:ext cx="5554980" cy="142496"/>
            <a:chOff x="0" y="0"/>
            <a:chExt cx="7406640" cy="189994"/>
          </a:xfrm>
        </p:grpSpPr>
        <p:sp>
          <p:nvSpPr>
            <p:cNvPr id="1048584" name="Freeform 3"/>
            <p:cNvSpPr/>
            <p:nvPr/>
          </p:nvSpPr>
          <p:spPr>
            <a:xfrm>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26" name="Group 4"/>
          <p:cNvGrpSpPr/>
          <p:nvPr/>
        </p:nvGrpSpPr>
        <p:grpSpPr>
          <a:xfrm>
            <a:off x="12063220" y="680464"/>
            <a:ext cx="5554980" cy="147831"/>
            <a:chOff x="0" y="0"/>
            <a:chExt cx="7406640" cy="197108"/>
          </a:xfrm>
        </p:grpSpPr>
        <p:sp>
          <p:nvSpPr>
            <p:cNvPr id="1048585" name="Freeform 5"/>
            <p:cNvSpPr/>
            <p:nvPr/>
          </p:nvSpPr>
          <p:spPr>
            <a:xfrm>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27" name="Group 6"/>
          <p:cNvGrpSpPr/>
          <p:nvPr/>
        </p:nvGrpSpPr>
        <p:grpSpPr>
          <a:xfrm>
            <a:off x="6362745" y="685800"/>
            <a:ext cx="5554980" cy="137160"/>
            <a:chOff x="0" y="0"/>
            <a:chExt cx="7406640" cy="182880"/>
          </a:xfrm>
        </p:grpSpPr>
        <p:sp>
          <p:nvSpPr>
            <p:cNvPr id="1048586" name="Freeform 7"/>
            <p:cNvSpPr/>
            <p:nvPr/>
          </p:nvSpPr>
          <p:spPr>
            <a:xfrm>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587" name="Freeform 8" descr="Logo  Description automatically generated"/>
          <p:cNvSpPr/>
          <p:nvPr/>
        </p:nvSpPr>
        <p:spPr>
          <a:xfrm>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t="-141" b="-141"/>
            </a:stretch>
          </a:blipFill>
        </p:spPr>
      </p:sp>
      <p:grpSp>
        <p:nvGrpSpPr>
          <p:cNvPr id="28" name="Group 9"/>
          <p:cNvGrpSpPr/>
          <p:nvPr/>
        </p:nvGrpSpPr>
        <p:grpSpPr>
          <a:xfrm>
            <a:off x="669801" y="4628646"/>
            <a:ext cx="16948398" cy="5007224"/>
            <a:chOff x="0" y="0"/>
            <a:chExt cx="22597864" cy="6676298"/>
          </a:xfrm>
        </p:grpSpPr>
        <p:sp>
          <p:nvSpPr>
            <p:cNvPr id="1048588" name="Freeform 10"/>
            <p:cNvSpPr/>
            <p:nvPr/>
          </p:nvSpPr>
          <p:spPr>
            <a:xfrm>
              <a:off x="0" y="0"/>
              <a:ext cx="22597872" cy="6676263"/>
            </a:xfrm>
            <a:custGeom>
              <a:avLst/>
              <a:ahLst/>
              <a:rect l="l" t="t" r="r" b="b"/>
              <a:pathLst>
                <a:path w="22597872" h="6676263">
                  <a:moveTo>
                    <a:pt x="0" y="0"/>
                  </a:moveTo>
                  <a:lnTo>
                    <a:pt x="22597872" y="0"/>
                  </a:lnTo>
                  <a:lnTo>
                    <a:pt x="22597872" y="6676263"/>
                  </a:lnTo>
                  <a:lnTo>
                    <a:pt x="0" y="6676263"/>
                  </a:lnTo>
                  <a:close/>
                </a:path>
              </a:pathLst>
            </a:custGeom>
            <a:solidFill>
              <a:srgbClr val="465359"/>
            </a:solidFill>
          </p:spPr>
        </p:sp>
      </p:grpSp>
      <p:sp>
        <p:nvSpPr>
          <p:cNvPr id="1048589" name="TextBox 11"/>
          <p:cNvSpPr txBox="1"/>
          <p:nvPr/>
        </p:nvSpPr>
        <p:spPr>
          <a:xfrm>
            <a:off x="2194384" y="2592216"/>
            <a:ext cx="13533120" cy="822960"/>
          </a:xfrm>
          <a:prstGeom prst="rect"/>
        </p:spPr>
        <p:txBody>
          <a:bodyPr anchor="t" bIns="0" lIns="0" rIns="0" rtlCol="0" tIns="0">
            <a:spAutoFit/>
          </a:bodyPr>
          <a:p>
            <a:pPr algn="ctr">
              <a:lnSpc>
                <a:spcPts val="6480"/>
              </a:lnSpc>
            </a:pPr>
            <a:r>
              <a:rPr sz="5400" lang="en-US">
                <a:solidFill>
                  <a:srgbClr val="1CADE4"/>
                </a:solidFill>
                <a:latin typeface="Arial Bold"/>
              </a:rPr>
              <a:t>IMDB Movie Reviews</a:t>
            </a:r>
          </a:p>
        </p:txBody>
      </p:sp>
      <p:sp>
        <p:nvSpPr>
          <p:cNvPr id="1048590" name="TextBox 12"/>
          <p:cNvSpPr txBox="1"/>
          <p:nvPr/>
        </p:nvSpPr>
        <p:spPr>
          <a:xfrm>
            <a:off x="-403233" y="1501952"/>
            <a:ext cx="18907092" cy="731394"/>
          </a:xfrm>
          <a:prstGeom prst="rect"/>
        </p:spPr>
        <p:txBody>
          <a:bodyPr anchor="t" bIns="0" lIns="0" rIns="0" rtlCol="0" tIns="0">
            <a:spAutoFit/>
          </a:bodyPr>
          <a:p>
            <a:pPr algn="ctr">
              <a:lnSpc>
                <a:spcPts val="5759"/>
              </a:lnSpc>
            </a:pPr>
            <a:r>
              <a:rPr sz="4800" lang="en-US">
                <a:solidFill>
                  <a:srgbClr val="1482AC"/>
                </a:solidFill>
                <a:latin typeface="Arial Bold"/>
              </a:rPr>
              <a:t>CAPSTONE PROJECT</a:t>
            </a:r>
          </a:p>
        </p:txBody>
      </p:sp>
      <p:sp>
        <p:nvSpPr>
          <p:cNvPr id="1048591" name="TextBox 13"/>
          <p:cNvSpPr txBox="1"/>
          <p:nvPr/>
        </p:nvSpPr>
        <p:spPr>
          <a:xfrm>
            <a:off x="4767734" y="6858592"/>
            <a:ext cx="11787394" cy="3200400"/>
          </a:xfrm>
          <a:prstGeom prst="rect"/>
        </p:spPr>
        <p:txBody>
          <a:bodyPr anchor="t" bIns="0" lIns="0" rIns="0" rtlCol="0" tIns="0">
            <a:spAutoFit/>
          </a:bodyPr>
          <a:p>
            <a:pPr>
              <a:lnSpc>
                <a:spcPts val="3600"/>
              </a:lnSpc>
            </a:pPr>
            <a:r>
              <a:rPr dirty="0" sz="3000" lang="en-US">
                <a:solidFill>
                  <a:srgbClr val="1482AC"/>
                </a:solidFill>
                <a:latin typeface="Arial Bold"/>
              </a:rPr>
              <a:t>Presented By:</a:t>
            </a:r>
          </a:p>
          <a:p>
            <a:pPr>
              <a:lnSpc>
                <a:spcPts val="3600"/>
              </a:lnSpc>
            </a:pPr>
            <a:r>
              <a:rPr dirty="0" sz="3000" lang="en-US" smtClean="0">
                <a:solidFill>
                  <a:srgbClr val="1482AC"/>
                </a:solidFill>
                <a:latin typeface="Arial Bold"/>
              </a:rPr>
              <a:t>R</a:t>
            </a:r>
            <a:r>
              <a:rPr dirty="0" sz="3000" lang="en-US" smtClean="0">
                <a:solidFill>
                  <a:srgbClr val="1482AC"/>
                </a:solidFill>
                <a:latin typeface="Arial Bold"/>
              </a:rPr>
              <a:t>.</a:t>
            </a:r>
            <a:r>
              <a:rPr dirty="0" sz="3000" lang="en-US" smtClean="0">
                <a:solidFill>
                  <a:srgbClr val="1482AC"/>
                </a:solidFill>
                <a:latin typeface="Arial Bold"/>
              </a:rPr>
              <a:t> </a:t>
            </a:r>
            <a:r>
              <a:rPr dirty="0" sz="3000" lang="en-US" smtClean="0">
                <a:solidFill>
                  <a:srgbClr val="1482AC"/>
                </a:solidFill>
                <a:latin typeface="Arial Bold"/>
              </a:rPr>
              <a:t>G</a:t>
            </a:r>
            <a:r>
              <a:rPr dirty="0" sz="3000" lang="en-US" smtClean="0">
                <a:solidFill>
                  <a:srgbClr val="1482AC"/>
                </a:solidFill>
                <a:latin typeface="Arial Bold"/>
              </a:rPr>
              <a:t>N</a:t>
            </a:r>
            <a:r>
              <a:rPr dirty="0" sz="3000" lang="en-US" smtClean="0">
                <a:solidFill>
                  <a:srgbClr val="1482AC"/>
                </a:solidFill>
                <a:latin typeface="Arial Bold"/>
              </a:rPr>
              <a:t>A</a:t>
            </a:r>
            <a:r>
              <a:rPr dirty="0" sz="3000" lang="en-US" smtClean="0">
                <a:solidFill>
                  <a:srgbClr val="1482AC"/>
                </a:solidFill>
                <a:latin typeface="Arial Bold"/>
              </a:rPr>
              <a:t>N</a:t>
            </a:r>
            <a:r>
              <a:rPr dirty="0" sz="3000" lang="en-US" smtClean="0">
                <a:solidFill>
                  <a:srgbClr val="1482AC"/>
                </a:solidFill>
                <a:latin typeface="Arial Bold"/>
              </a:rPr>
              <a:t>E</a:t>
            </a:r>
            <a:r>
              <a:rPr dirty="0" sz="3000" lang="en-US" smtClean="0">
                <a:solidFill>
                  <a:srgbClr val="1482AC"/>
                </a:solidFill>
                <a:latin typeface="Arial Bold"/>
              </a:rPr>
              <a:t>S</a:t>
            </a:r>
            <a:r>
              <a:rPr dirty="0" sz="3000" lang="en-US" smtClean="0">
                <a:solidFill>
                  <a:srgbClr val="1482AC"/>
                </a:solidFill>
                <a:latin typeface="Arial Bold"/>
              </a:rPr>
              <a:t>H</a:t>
            </a:r>
            <a:r>
              <a:rPr dirty="0" sz="3000" lang="en-US" smtClean="0">
                <a:solidFill>
                  <a:srgbClr val="1482AC"/>
                </a:solidFill>
                <a:latin typeface="Arial Bold"/>
              </a:rPr>
              <a:t>W</a:t>
            </a:r>
            <a:r>
              <a:rPr dirty="0" sz="3000" lang="en-US" smtClean="0">
                <a:solidFill>
                  <a:srgbClr val="1482AC"/>
                </a:solidFill>
                <a:latin typeface="Arial Bold"/>
              </a:rPr>
              <a:t>A</a:t>
            </a:r>
            <a:r>
              <a:rPr dirty="0" sz="3000" lang="en-US" smtClean="0">
                <a:solidFill>
                  <a:srgbClr val="1482AC"/>
                </a:solidFill>
                <a:latin typeface="Arial Bold"/>
              </a:rPr>
              <a:t>R</a:t>
            </a:r>
            <a:r>
              <a:rPr dirty="0" sz="3000" lang="en-US" smtClean="0">
                <a:solidFill>
                  <a:srgbClr val="1482AC"/>
                </a:solidFill>
                <a:latin typeface="Arial Bold"/>
              </a:rPr>
              <a:t>A</a:t>
            </a:r>
            <a:r>
              <a:rPr dirty="0" sz="3000" lang="en-US" smtClean="0">
                <a:solidFill>
                  <a:srgbClr val="1482AC"/>
                </a:solidFill>
                <a:latin typeface="Arial Bold"/>
              </a:rPr>
              <a:t>N</a:t>
            </a:r>
            <a:endParaRPr altLang="en-US" lang="zh-CN"/>
          </a:p>
          <a:p>
            <a:pPr>
              <a:lnSpc>
                <a:spcPts val="3600"/>
              </a:lnSpc>
            </a:pPr>
            <a:r>
              <a:rPr dirty="0" sz="3000" lang="en-US" smtClean="0">
                <a:solidFill>
                  <a:srgbClr val="1482AC"/>
                </a:solidFill>
                <a:latin typeface="Arial Bold"/>
              </a:rPr>
              <a:t>B.E-</a:t>
            </a:r>
            <a:r>
              <a:rPr dirty="0" sz="3000" lang="en-US" smtClean="0">
                <a:solidFill>
                  <a:srgbClr val="1482AC"/>
                </a:solidFill>
                <a:latin typeface="Arial Bold"/>
              </a:rPr>
              <a:t>E</a:t>
            </a:r>
            <a:r>
              <a:rPr dirty="0" sz="3000" lang="en-US" smtClean="0">
                <a:solidFill>
                  <a:srgbClr val="1482AC"/>
                </a:solidFill>
                <a:latin typeface="Arial Bold"/>
              </a:rPr>
              <a:t>L</a:t>
            </a:r>
            <a:r>
              <a:rPr dirty="0" sz="3000" lang="en-US" smtClean="0">
                <a:solidFill>
                  <a:srgbClr val="1482AC"/>
                </a:solidFill>
                <a:latin typeface="Arial Bold"/>
              </a:rPr>
              <a:t>E</a:t>
            </a:r>
            <a:r>
              <a:rPr dirty="0" sz="3000" lang="en-US" smtClean="0">
                <a:solidFill>
                  <a:srgbClr val="1482AC"/>
                </a:solidFill>
                <a:latin typeface="Arial Bold"/>
              </a:rPr>
              <a:t>C</a:t>
            </a:r>
            <a:r>
              <a:rPr dirty="0" sz="3000" lang="en-US" smtClean="0">
                <a:solidFill>
                  <a:srgbClr val="1482AC"/>
                </a:solidFill>
                <a:latin typeface="Arial Bold"/>
              </a:rPr>
              <a:t>T</a:t>
            </a:r>
            <a:r>
              <a:rPr dirty="0" sz="3000" lang="en-US" smtClean="0">
                <a:solidFill>
                  <a:srgbClr val="1482AC"/>
                </a:solidFill>
                <a:latin typeface="Arial Bold"/>
              </a:rPr>
              <a:t>R</a:t>
            </a:r>
            <a:r>
              <a:rPr dirty="0" sz="3000" lang="en-US" smtClean="0">
                <a:solidFill>
                  <a:srgbClr val="1482AC"/>
                </a:solidFill>
                <a:latin typeface="Arial Bold"/>
              </a:rPr>
              <a:t>I</a:t>
            </a:r>
            <a:r>
              <a:rPr dirty="0" sz="3000" lang="en-US" smtClean="0">
                <a:solidFill>
                  <a:srgbClr val="1482AC"/>
                </a:solidFill>
                <a:latin typeface="Arial Bold"/>
              </a:rPr>
              <a:t>C</a:t>
            </a:r>
            <a:r>
              <a:rPr dirty="0" sz="3000" lang="en-US" smtClean="0">
                <a:solidFill>
                  <a:srgbClr val="1482AC"/>
                </a:solidFill>
                <a:latin typeface="Arial Bold"/>
              </a:rPr>
              <a:t>A</a:t>
            </a:r>
            <a:r>
              <a:rPr dirty="0" sz="3000" lang="en-US" smtClean="0">
                <a:solidFill>
                  <a:srgbClr val="1482AC"/>
                </a:solidFill>
                <a:latin typeface="Arial Bold"/>
              </a:rPr>
              <a:t>L</a:t>
            </a:r>
            <a:r>
              <a:rPr dirty="0" sz="3000" lang="en-US" smtClean="0">
                <a:solidFill>
                  <a:srgbClr val="1482AC"/>
                </a:solidFill>
                <a:latin typeface="Arial Bold"/>
              </a:rPr>
              <a:t> </a:t>
            </a:r>
            <a:r>
              <a:rPr dirty="0" sz="3000" lang="en-US" smtClean="0">
                <a:solidFill>
                  <a:srgbClr val="1482AC"/>
                </a:solidFill>
                <a:latin typeface="Arial Bold"/>
              </a:rPr>
              <a:t>A</a:t>
            </a:r>
            <a:r>
              <a:rPr dirty="0" sz="3000" lang="en-US" smtClean="0">
                <a:solidFill>
                  <a:srgbClr val="1482AC"/>
                </a:solidFill>
                <a:latin typeface="Arial Bold"/>
              </a:rPr>
              <a:t>N</a:t>
            </a:r>
            <a:r>
              <a:rPr dirty="0" sz="3000" lang="en-US" smtClean="0">
                <a:solidFill>
                  <a:srgbClr val="1482AC"/>
                </a:solidFill>
                <a:latin typeface="Arial Bold"/>
              </a:rPr>
              <a:t>D</a:t>
            </a:r>
            <a:r>
              <a:rPr dirty="0" sz="3000" lang="en-US" smtClean="0">
                <a:solidFill>
                  <a:srgbClr val="1482AC"/>
                </a:solidFill>
                <a:latin typeface="Arial Bold"/>
              </a:rPr>
              <a:t> </a:t>
            </a:r>
            <a:r>
              <a:rPr dirty="0" sz="3000" lang="en-US" smtClean="0">
                <a:solidFill>
                  <a:srgbClr val="1482AC"/>
                </a:solidFill>
                <a:latin typeface="Arial Bold"/>
              </a:rPr>
              <a:t>E</a:t>
            </a:r>
            <a:r>
              <a:rPr dirty="0" sz="3000" lang="en-US" smtClean="0">
                <a:solidFill>
                  <a:srgbClr val="1482AC"/>
                </a:solidFill>
                <a:latin typeface="Arial Bold"/>
              </a:rPr>
              <a:t>L</a:t>
            </a:r>
            <a:r>
              <a:rPr dirty="0" sz="3000" lang="en-US" smtClean="0">
                <a:solidFill>
                  <a:srgbClr val="1482AC"/>
                </a:solidFill>
                <a:latin typeface="Arial Bold"/>
              </a:rPr>
              <a:t>E</a:t>
            </a:r>
            <a:r>
              <a:rPr dirty="0" sz="3000" lang="en-US" smtClean="0">
                <a:solidFill>
                  <a:srgbClr val="1482AC"/>
                </a:solidFill>
                <a:latin typeface="Arial Bold"/>
              </a:rPr>
              <a:t>CTRONIC</a:t>
            </a:r>
            <a:r>
              <a:rPr dirty="0" sz="3000" lang="en-US" smtClean="0">
                <a:solidFill>
                  <a:srgbClr val="1482AC"/>
                </a:solidFill>
                <a:latin typeface="Arial Bold"/>
              </a:rPr>
              <a:t> </a:t>
            </a:r>
            <a:r>
              <a:rPr dirty="0" sz="3000" lang="en-US" smtClean="0">
                <a:solidFill>
                  <a:srgbClr val="1482AC"/>
                </a:solidFill>
                <a:latin typeface="Arial Bold"/>
              </a:rPr>
              <a:t>ENGINEERING</a:t>
            </a:r>
            <a:endParaRPr altLang="en-US" lang="zh-CN"/>
          </a:p>
          <a:p>
            <a:pPr>
              <a:lnSpc>
                <a:spcPts val="3600"/>
              </a:lnSpc>
            </a:pPr>
            <a:r>
              <a:rPr dirty="0" sz="3000" lang="en-US" smtClean="0">
                <a:solidFill>
                  <a:srgbClr val="1482AC"/>
                </a:solidFill>
                <a:latin typeface="Arial Bold"/>
              </a:rPr>
              <a:t>ADHIPARASAKTHI ENGINEERING COLLEGE,MELMARUVATHUR,</a:t>
            </a:r>
          </a:p>
          <a:p>
            <a:pPr>
              <a:lnSpc>
                <a:spcPts val="3600"/>
              </a:lnSpc>
            </a:pPr>
            <a:endParaRPr dirty="0" sz="3000" lang="en-US">
              <a:solidFill>
                <a:srgbClr val="1482AC"/>
              </a:solidFill>
              <a:latin typeface="Arial Bold"/>
            </a:endParaRPr>
          </a:p>
          <a:p>
            <a:pPr algn="l">
              <a:lnSpc>
                <a:spcPts val="3600"/>
              </a:lnSpc>
            </a:p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grpSp>
        <p:nvGrpSpPr>
          <p:cNvPr id="63" name="Group 2"/>
          <p:cNvGrpSpPr/>
          <p:nvPr/>
        </p:nvGrpSpPr>
        <p:grpSpPr>
          <a:xfrm>
            <a:off x="669801" y="685800"/>
            <a:ext cx="5554980" cy="142496"/>
            <a:chOff x="0" y="0"/>
            <a:chExt cx="7406640" cy="189994"/>
          </a:xfrm>
        </p:grpSpPr>
        <p:sp>
          <p:nvSpPr>
            <p:cNvPr id="1048643" name="Freeform 3"/>
            <p:cNvSpPr/>
            <p:nvPr/>
          </p:nvSpPr>
          <p:spPr>
            <a:xfrm>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64" name="Group 4"/>
          <p:cNvGrpSpPr/>
          <p:nvPr/>
        </p:nvGrpSpPr>
        <p:grpSpPr>
          <a:xfrm>
            <a:off x="12063220" y="680464"/>
            <a:ext cx="5554980" cy="147831"/>
            <a:chOff x="0" y="0"/>
            <a:chExt cx="7406640" cy="197108"/>
          </a:xfrm>
        </p:grpSpPr>
        <p:sp>
          <p:nvSpPr>
            <p:cNvPr id="1048644" name="Freeform 5"/>
            <p:cNvSpPr/>
            <p:nvPr/>
          </p:nvSpPr>
          <p:spPr>
            <a:xfrm>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5" name="Group 6"/>
          <p:cNvGrpSpPr/>
          <p:nvPr/>
        </p:nvGrpSpPr>
        <p:grpSpPr>
          <a:xfrm>
            <a:off x="6362745" y="685800"/>
            <a:ext cx="5554980" cy="137160"/>
            <a:chOff x="0" y="0"/>
            <a:chExt cx="7406640" cy="182880"/>
          </a:xfrm>
        </p:grpSpPr>
        <p:sp>
          <p:nvSpPr>
            <p:cNvPr id="1048645" name="Freeform 7"/>
            <p:cNvSpPr/>
            <p:nvPr/>
          </p:nvSpPr>
          <p:spPr>
            <a:xfrm>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46" name="Freeform 8" descr="Logo  Description automatically generated"/>
          <p:cNvSpPr/>
          <p:nvPr/>
        </p:nvSpPr>
        <p:spPr>
          <a:xfrm>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t="-141" b="-141"/>
            </a:stretch>
          </a:blipFill>
        </p:spPr>
      </p:sp>
      <p:sp>
        <p:nvSpPr>
          <p:cNvPr id="1048647" name="TextBox 9"/>
          <p:cNvSpPr txBox="1"/>
          <p:nvPr/>
        </p:nvSpPr>
        <p:spPr>
          <a:xfrm>
            <a:off x="963228" y="984654"/>
            <a:ext cx="16361544" cy="905256"/>
          </a:xfrm>
          <a:prstGeom prst="rect"/>
        </p:spPr>
        <p:txBody>
          <a:bodyPr anchor="t" bIns="0" lIns="0" rIns="0" rtlCol="0" tIns="0">
            <a:spAutoFit/>
          </a:bodyPr>
          <a:p>
            <a:pPr algn="l">
              <a:lnSpc>
                <a:spcPts val="7128"/>
              </a:lnSpc>
            </a:pPr>
            <a:r>
              <a:rPr sz="5940" lang="en-US">
                <a:solidFill>
                  <a:srgbClr val="1CADE4"/>
                </a:solidFill>
                <a:latin typeface="Arial Bold"/>
              </a:rPr>
              <a:t>References</a:t>
            </a:r>
          </a:p>
        </p:txBody>
      </p:sp>
      <p:sp>
        <p:nvSpPr>
          <p:cNvPr id="1048648" name="TextBox 10"/>
          <p:cNvSpPr txBox="1"/>
          <p:nvPr/>
        </p:nvSpPr>
        <p:spPr>
          <a:xfrm>
            <a:off x="2894882" y="3285126"/>
            <a:ext cx="12498237" cy="6435471"/>
          </a:xfrm>
          <a:prstGeom prst="rect"/>
        </p:spPr>
        <p:txBody>
          <a:bodyPr anchor="t" bIns="0" lIns="0" rIns="0" rtlCol="0" tIns="0">
            <a:spAutoFit/>
          </a:bodyPr>
          <a:p>
            <a:pPr algn="ctr">
              <a:lnSpc>
                <a:spcPts val="7239"/>
              </a:lnSpc>
            </a:pPr>
            <a:r>
              <a:rPr sz="5171" lang="en-US" u="sng">
                <a:solidFill>
                  <a:srgbClr val="000000"/>
                </a:solidFill>
                <a:latin typeface="Canva Sans"/>
                <a:hlinkClick r:id="rId2" tooltip="https://www.naanmudhalvan.tn.gov.in/https:/skillsbuild.org/https:/www.canva.com/https:/www.google.com/https:/chat.openai.com/https:/www.python.org/"/>
              </a:rPr>
              <a:t>https://www.naanmudhalvan.tn.gov.in/https:/skillsbuild.org/https:/www.canva.com/https:/www.google.com/https:/chat.openai.com/https:/www.python.org/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grpSp>
        <p:nvGrpSpPr>
          <p:cNvPr id="67" name="Group 2"/>
          <p:cNvGrpSpPr/>
          <p:nvPr/>
        </p:nvGrpSpPr>
        <p:grpSpPr>
          <a:xfrm>
            <a:off x="669801" y="685800"/>
            <a:ext cx="5554980" cy="142496"/>
            <a:chOff x="0" y="0"/>
            <a:chExt cx="7406640" cy="189994"/>
          </a:xfrm>
        </p:grpSpPr>
        <p:sp>
          <p:nvSpPr>
            <p:cNvPr id="1048649" name="Freeform 3"/>
            <p:cNvSpPr/>
            <p:nvPr/>
          </p:nvSpPr>
          <p:spPr>
            <a:xfrm>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68" name="Group 4"/>
          <p:cNvGrpSpPr/>
          <p:nvPr/>
        </p:nvGrpSpPr>
        <p:grpSpPr>
          <a:xfrm>
            <a:off x="12063220" y="680464"/>
            <a:ext cx="5554980" cy="147831"/>
            <a:chOff x="0" y="0"/>
            <a:chExt cx="7406640" cy="197108"/>
          </a:xfrm>
        </p:grpSpPr>
        <p:sp>
          <p:nvSpPr>
            <p:cNvPr id="1048650" name="Freeform 5"/>
            <p:cNvSpPr/>
            <p:nvPr/>
          </p:nvSpPr>
          <p:spPr>
            <a:xfrm>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9" name="Group 6"/>
          <p:cNvGrpSpPr/>
          <p:nvPr/>
        </p:nvGrpSpPr>
        <p:grpSpPr>
          <a:xfrm>
            <a:off x="6362745" y="685800"/>
            <a:ext cx="5554980" cy="137160"/>
            <a:chOff x="0" y="0"/>
            <a:chExt cx="7406640" cy="182880"/>
          </a:xfrm>
        </p:grpSpPr>
        <p:sp>
          <p:nvSpPr>
            <p:cNvPr id="1048651" name="Freeform 7"/>
            <p:cNvSpPr/>
            <p:nvPr/>
          </p:nvSpPr>
          <p:spPr>
            <a:xfrm>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52" name="Freeform 8" descr="Logo  Description automatically generated"/>
          <p:cNvSpPr/>
          <p:nvPr/>
        </p:nvSpPr>
        <p:spPr>
          <a:xfrm>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t="-141" b="-141"/>
            </a:stretch>
          </a:blipFill>
        </p:spPr>
      </p:sp>
      <p:sp>
        <p:nvSpPr>
          <p:cNvPr id="1048653" name="TextBox 9"/>
          <p:cNvSpPr txBox="1"/>
          <p:nvPr/>
        </p:nvSpPr>
        <p:spPr>
          <a:xfrm>
            <a:off x="2286001" y="4109322"/>
            <a:ext cx="13765236" cy="640080"/>
          </a:xfrm>
          <a:prstGeom prst="rect"/>
        </p:spPr>
        <p:txBody>
          <a:bodyPr anchor="t" bIns="0" lIns="0" rIns="0" rtlCol="0" tIns="0">
            <a:spAutoFit/>
          </a:bodyPr>
          <a:p>
            <a:pPr algn="ctr">
              <a:lnSpc>
                <a:spcPts val="5040"/>
              </a:lnSpc>
            </a:pPr>
            <a:r>
              <a:rPr sz="4200" lang="en-US">
                <a:solidFill>
                  <a:srgbClr val="002060"/>
                </a:solidFill>
                <a:latin typeface="Arial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grpSp>
        <p:nvGrpSpPr>
          <p:cNvPr id="31" name="Group 2"/>
          <p:cNvGrpSpPr/>
          <p:nvPr/>
        </p:nvGrpSpPr>
        <p:grpSpPr>
          <a:xfrm>
            <a:off x="669801" y="685800"/>
            <a:ext cx="5554980" cy="142496"/>
            <a:chOff x="0" y="0"/>
            <a:chExt cx="7406640" cy="189994"/>
          </a:xfrm>
        </p:grpSpPr>
        <p:sp>
          <p:nvSpPr>
            <p:cNvPr id="1048592" name="Freeform 3"/>
            <p:cNvSpPr/>
            <p:nvPr/>
          </p:nvSpPr>
          <p:spPr>
            <a:xfrm>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32" name="Group 4"/>
          <p:cNvGrpSpPr/>
          <p:nvPr/>
        </p:nvGrpSpPr>
        <p:grpSpPr>
          <a:xfrm>
            <a:off x="12063220" y="680464"/>
            <a:ext cx="5554980" cy="147831"/>
            <a:chOff x="0" y="0"/>
            <a:chExt cx="7406640" cy="197108"/>
          </a:xfrm>
        </p:grpSpPr>
        <p:sp>
          <p:nvSpPr>
            <p:cNvPr id="1048593" name="Freeform 5"/>
            <p:cNvSpPr/>
            <p:nvPr/>
          </p:nvSpPr>
          <p:spPr>
            <a:xfrm>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33" name="Group 6"/>
          <p:cNvGrpSpPr/>
          <p:nvPr/>
        </p:nvGrpSpPr>
        <p:grpSpPr>
          <a:xfrm>
            <a:off x="6362745" y="685800"/>
            <a:ext cx="5554980" cy="137160"/>
            <a:chOff x="0" y="0"/>
            <a:chExt cx="7406640" cy="182880"/>
          </a:xfrm>
        </p:grpSpPr>
        <p:sp>
          <p:nvSpPr>
            <p:cNvPr id="1048594" name="Freeform 7"/>
            <p:cNvSpPr/>
            <p:nvPr/>
          </p:nvSpPr>
          <p:spPr>
            <a:xfrm>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595" name="Freeform 8" descr="Logo  Description automatically generated"/>
          <p:cNvSpPr/>
          <p:nvPr/>
        </p:nvSpPr>
        <p:spPr>
          <a:xfrm>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t="-141" b="-141"/>
            </a:stretch>
          </a:blipFill>
        </p:spPr>
      </p:sp>
      <p:sp>
        <p:nvSpPr>
          <p:cNvPr id="1048596" name="TextBox 9"/>
          <p:cNvSpPr txBox="1"/>
          <p:nvPr/>
        </p:nvSpPr>
        <p:spPr>
          <a:xfrm>
            <a:off x="1365800" y="797697"/>
            <a:ext cx="15590520" cy="640080"/>
          </a:xfrm>
          <a:prstGeom prst="rect"/>
        </p:spPr>
        <p:txBody>
          <a:bodyPr anchor="t" bIns="0" lIns="0" rIns="0" rtlCol="0" tIns="0">
            <a:spAutoFit/>
          </a:bodyPr>
          <a:p>
            <a:pPr algn="l">
              <a:lnSpc>
                <a:spcPts val="5040"/>
              </a:lnSpc>
            </a:pPr>
            <a:r>
              <a:rPr sz="4200" lang="en-US">
                <a:solidFill>
                  <a:srgbClr val="002060"/>
                </a:solidFill>
                <a:latin typeface="Arial Bold"/>
              </a:rPr>
              <a:t>OUTLINE</a:t>
            </a:r>
          </a:p>
        </p:txBody>
      </p:sp>
      <p:sp>
        <p:nvSpPr>
          <p:cNvPr id="1048597" name="TextBox 10"/>
          <p:cNvSpPr txBox="1"/>
          <p:nvPr/>
        </p:nvSpPr>
        <p:spPr>
          <a:xfrm>
            <a:off x="1348740" y="2378877"/>
            <a:ext cx="16345650" cy="5029200"/>
          </a:xfrm>
          <a:prstGeom prst="rect"/>
        </p:spPr>
        <p:txBody>
          <a:bodyPr anchor="t" bIns="0" lIns="0" rIns="0" rtlCol="0" tIns="0">
            <a:spAutoFit/>
          </a:bodyPr>
          <a:p>
            <a:pPr algn="l">
              <a:lnSpc>
                <a:spcPts val="3960"/>
              </a:lnSpc>
            </a:pPr>
            <a:r>
              <a:rPr sz="3000" lang="en-US">
                <a:solidFill>
                  <a:srgbClr val="404040"/>
                </a:solidFill>
                <a:latin typeface="Arial Bold"/>
              </a:rPr>
              <a:t>  </a:t>
            </a:r>
          </a:p>
          <a:p>
            <a:pPr algn="l" indent="-271462" lvl="1" marL="542925">
              <a:lnSpc>
                <a:spcPts val="3960"/>
              </a:lnSpc>
              <a:buFont typeface="Arial"/>
              <a:buChar char="•"/>
            </a:pPr>
            <a:r>
              <a:rPr sz="3000" lang="en-US">
                <a:solidFill>
                  <a:srgbClr val="404040"/>
                </a:solidFill>
                <a:latin typeface="Arial Bold"/>
              </a:rPr>
              <a:t>Problem Statement </a:t>
            </a:r>
          </a:p>
          <a:p>
            <a:pPr algn="l" indent="-271462" lvl="1" marL="542925">
              <a:lnSpc>
                <a:spcPts val="3960"/>
              </a:lnSpc>
              <a:buFont typeface="Arial"/>
              <a:buChar char="•"/>
            </a:pPr>
            <a:r>
              <a:rPr sz="3000" lang="en-US">
                <a:solidFill>
                  <a:srgbClr val="404040"/>
                </a:solidFill>
                <a:latin typeface="Arial Bold"/>
              </a:rPr>
              <a:t>Proposed System/Solution</a:t>
            </a:r>
          </a:p>
          <a:p>
            <a:pPr algn="l" indent="-271462" lvl="1" marL="542925">
              <a:lnSpc>
                <a:spcPts val="3960"/>
              </a:lnSpc>
              <a:buFont typeface="Arial"/>
              <a:buChar char="•"/>
            </a:pPr>
            <a:r>
              <a:rPr sz="3000" lang="en-US">
                <a:solidFill>
                  <a:srgbClr val="404040"/>
                </a:solidFill>
                <a:latin typeface="Arial Bold"/>
              </a:rPr>
              <a:t>System Development Approach</a:t>
            </a:r>
          </a:p>
          <a:p>
            <a:pPr algn="l" indent="-271462" lvl="1" marL="542925">
              <a:lnSpc>
                <a:spcPts val="3960"/>
              </a:lnSpc>
              <a:buFont typeface="Arial"/>
              <a:buChar char="•"/>
            </a:pPr>
            <a:r>
              <a:rPr sz="3000" lang="en-US">
                <a:solidFill>
                  <a:srgbClr val="404040"/>
                </a:solidFill>
                <a:latin typeface="Arial Bold"/>
              </a:rPr>
              <a:t>Algorithm &amp; Deployment  </a:t>
            </a:r>
          </a:p>
          <a:p>
            <a:pPr algn="l" indent="-271462" lvl="1" marL="542925">
              <a:lnSpc>
                <a:spcPts val="3960"/>
              </a:lnSpc>
              <a:buFont typeface="Arial"/>
              <a:buChar char="•"/>
            </a:pPr>
            <a:r>
              <a:rPr sz="3000" lang="en-US">
                <a:solidFill>
                  <a:srgbClr val="404040"/>
                </a:solidFill>
                <a:latin typeface="Arial Bold"/>
              </a:rPr>
              <a:t>Result </a:t>
            </a:r>
          </a:p>
          <a:p>
            <a:pPr algn="l" indent="-271462" lvl="1" marL="542925">
              <a:lnSpc>
                <a:spcPts val="3960"/>
              </a:lnSpc>
              <a:buFont typeface="Arial"/>
              <a:buChar char="•"/>
            </a:pPr>
            <a:r>
              <a:rPr sz="3000" lang="en-US">
                <a:solidFill>
                  <a:srgbClr val="404040"/>
                </a:solidFill>
                <a:latin typeface="Arial Bold"/>
              </a:rPr>
              <a:t>Conclusion</a:t>
            </a:r>
          </a:p>
          <a:p>
            <a:pPr algn="l" indent="-271462" lvl="1" marL="542925">
              <a:lnSpc>
                <a:spcPts val="3960"/>
              </a:lnSpc>
              <a:buFont typeface="Arial"/>
              <a:buChar char="•"/>
            </a:pPr>
            <a:r>
              <a:rPr sz="3000" lang="en-US">
                <a:solidFill>
                  <a:srgbClr val="404040"/>
                </a:solidFill>
                <a:latin typeface="Arial Bold"/>
              </a:rPr>
              <a:t>Future Scope</a:t>
            </a:r>
          </a:p>
          <a:p>
            <a:pPr algn="l" indent="-271462" lvl="1" marL="542925">
              <a:lnSpc>
                <a:spcPts val="3960"/>
              </a:lnSpc>
              <a:buFont typeface="Arial"/>
              <a:buChar char="•"/>
            </a:pPr>
            <a:r>
              <a:rPr sz="3000" lang="en-US">
                <a:solidFill>
                  <a:srgbClr val="404040"/>
                </a:solidFill>
                <a:latin typeface="Arial Bold"/>
              </a:rPr>
              <a:t>References</a:t>
            </a:r>
          </a:p>
          <a:p>
            <a:pPr algn="l" indent="-271462" lvl="1" marL="542925">
              <a:lnSpc>
                <a:spcPts val="3960"/>
              </a:lnSpc>
            </a:p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Group 2"/>
          <p:cNvGrpSpPr/>
          <p:nvPr/>
        </p:nvGrpSpPr>
        <p:grpSpPr>
          <a:xfrm>
            <a:off x="669801" y="685800"/>
            <a:ext cx="5554980" cy="142496"/>
            <a:chOff x="0" y="0"/>
            <a:chExt cx="7406640" cy="189994"/>
          </a:xfrm>
        </p:grpSpPr>
        <p:sp>
          <p:nvSpPr>
            <p:cNvPr id="1048598" name="Freeform 3"/>
            <p:cNvSpPr/>
            <p:nvPr/>
          </p:nvSpPr>
          <p:spPr>
            <a:xfrm>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36" name="Group 4"/>
          <p:cNvGrpSpPr/>
          <p:nvPr/>
        </p:nvGrpSpPr>
        <p:grpSpPr>
          <a:xfrm>
            <a:off x="12063220" y="680464"/>
            <a:ext cx="5554980" cy="147831"/>
            <a:chOff x="0" y="0"/>
            <a:chExt cx="7406640" cy="197108"/>
          </a:xfrm>
        </p:grpSpPr>
        <p:sp>
          <p:nvSpPr>
            <p:cNvPr id="1048599" name="Freeform 5"/>
            <p:cNvSpPr/>
            <p:nvPr/>
          </p:nvSpPr>
          <p:spPr>
            <a:xfrm>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37" name="Group 6"/>
          <p:cNvGrpSpPr/>
          <p:nvPr/>
        </p:nvGrpSpPr>
        <p:grpSpPr>
          <a:xfrm>
            <a:off x="6362745" y="685800"/>
            <a:ext cx="5554980" cy="137160"/>
            <a:chOff x="0" y="0"/>
            <a:chExt cx="7406640" cy="182880"/>
          </a:xfrm>
        </p:grpSpPr>
        <p:sp>
          <p:nvSpPr>
            <p:cNvPr id="1048600" name="Freeform 7"/>
            <p:cNvSpPr/>
            <p:nvPr/>
          </p:nvSpPr>
          <p:spPr>
            <a:xfrm>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01" name="Freeform 8" descr="Logo  Description automatically generated"/>
          <p:cNvSpPr/>
          <p:nvPr/>
        </p:nvSpPr>
        <p:spPr>
          <a:xfrm>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t="-141" b="-141"/>
            </a:stretch>
          </a:blipFill>
        </p:spPr>
      </p:sp>
      <p:sp>
        <p:nvSpPr>
          <p:cNvPr id="1048602" name="TextBox 9"/>
          <p:cNvSpPr txBox="1"/>
          <p:nvPr/>
        </p:nvSpPr>
        <p:spPr>
          <a:xfrm>
            <a:off x="963228" y="984654"/>
            <a:ext cx="16361544" cy="905256"/>
          </a:xfrm>
          <a:prstGeom prst="rect"/>
        </p:spPr>
        <p:txBody>
          <a:bodyPr anchor="t" bIns="0" lIns="0" rIns="0" rtlCol="0" tIns="0">
            <a:spAutoFit/>
          </a:bodyPr>
          <a:p>
            <a:pPr algn="l">
              <a:lnSpc>
                <a:spcPts val="7128"/>
              </a:lnSpc>
            </a:pPr>
            <a:r>
              <a:rPr sz="5940" lang="en-US">
                <a:solidFill>
                  <a:srgbClr val="1CADE4"/>
                </a:solidFill>
                <a:latin typeface="Arial Bold"/>
              </a:rPr>
              <a:t>Problem Statement</a:t>
            </a:r>
          </a:p>
        </p:txBody>
      </p:sp>
      <p:sp>
        <p:nvSpPr>
          <p:cNvPr id="1048603" name="TextBox 10"/>
          <p:cNvSpPr txBox="1"/>
          <p:nvPr/>
        </p:nvSpPr>
        <p:spPr>
          <a:xfrm>
            <a:off x="1028700" y="3504585"/>
            <a:ext cx="16296072" cy="3261359"/>
          </a:xfrm>
          <a:prstGeom prst="rect"/>
        </p:spPr>
        <p:txBody>
          <a:bodyPr anchor="t" bIns="0" lIns="0" rIns="0" rtlCol="0" tIns="0">
            <a:spAutoFit/>
          </a:bodyPr>
          <a:p>
            <a:pPr algn="ctr">
              <a:lnSpc>
                <a:spcPts val="5136"/>
              </a:lnSpc>
            </a:pPr>
            <a:r>
              <a:rPr sz="3668" lang="en-US">
                <a:solidFill>
                  <a:srgbClr val="465359"/>
                </a:solidFill>
                <a:latin typeface="Canva Sans"/>
              </a:rPr>
              <a:t>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grpSp>
        <p:nvGrpSpPr>
          <p:cNvPr id="39" name="Group 2"/>
          <p:cNvGrpSpPr/>
          <p:nvPr/>
        </p:nvGrpSpPr>
        <p:grpSpPr>
          <a:xfrm>
            <a:off x="669801" y="685800"/>
            <a:ext cx="5554980" cy="142496"/>
            <a:chOff x="0" y="0"/>
            <a:chExt cx="7406640" cy="189994"/>
          </a:xfrm>
        </p:grpSpPr>
        <p:sp>
          <p:nvSpPr>
            <p:cNvPr id="1048604" name="Freeform 3"/>
            <p:cNvSpPr/>
            <p:nvPr/>
          </p:nvSpPr>
          <p:spPr>
            <a:xfrm>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0" name="Group 4"/>
          <p:cNvGrpSpPr/>
          <p:nvPr/>
        </p:nvGrpSpPr>
        <p:grpSpPr>
          <a:xfrm>
            <a:off x="12063220" y="680464"/>
            <a:ext cx="5554980" cy="147831"/>
            <a:chOff x="0" y="0"/>
            <a:chExt cx="7406640" cy="197108"/>
          </a:xfrm>
        </p:grpSpPr>
        <p:sp>
          <p:nvSpPr>
            <p:cNvPr id="1048605" name="Freeform 5"/>
            <p:cNvSpPr/>
            <p:nvPr/>
          </p:nvSpPr>
          <p:spPr>
            <a:xfrm>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41" name="Group 6"/>
          <p:cNvGrpSpPr/>
          <p:nvPr/>
        </p:nvGrpSpPr>
        <p:grpSpPr>
          <a:xfrm>
            <a:off x="6362745" y="685800"/>
            <a:ext cx="5554980" cy="137160"/>
            <a:chOff x="0" y="0"/>
            <a:chExt cx="7406640" cy="182880"/>
          </a:xfrm>
        </p:grpSpPr>
        <p:sp>
          <p:nvSpPr>
            <p:cNvPr id="1048606" name="Freeform 7"/>
            <p:cNvSpPr/>
            <p:nvPr/>
          </p:nvSpPr>
          <p:spPr>
            <a:xfrm>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07" name="Freeform 8" descr="Logo  Description automatically generated"/>
          <p:cNvSpPr/>
          <p:nvPr/>
        </p:nvSpPr>
        <p:spPr>
          <a:xfrm>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t="-141" b="-141"/>
            </a:stretch>
          </a:blipFill>
        </p:spPr>
      </p:sp>
      <p:sp>
        <p:nvSpPr>
          <p:cNvPr id="1048608" name="TextBox 9"/>
          <p:cNvSpPr txBox="1"/>
          <p:nvPr/>
        </p:nvSpPr>
        <p:spPr>
          <a:xfrm>
            <a:off x="963228" y="984654"/>
            <a:ext cx="16361544" cy="905256"/>
          </a:xfrm>
          <a:prstGeom prst="rect"/>
        </p:spPr>
        <p:txBody>
          <a:bodyPr anchor="t" bIns="0" lIns="0" rIns="0" rtlCol="0" tIns="0">
            <a:spAutoFit/>
          </a:bodyPr>
          <a:p>
            <a:pPr algn="l">
              <a:lnSpc>
                <a:spcPts val="7128"/>
              </a:lnSpc>
            </a:pPr>
            <a:r>
              <a:rPr sz="5940" lang="en-US">
                <a:solidFill>
                  <a:srgbClr val="1CADE4"/>
                </a:solidFill>
                <a:latin typeface="Arial Bold"/>
              </a:rPr>
              <a:t>Proposed Solution</a:t>
            </a:r>
          </a:p>
        </p:txBody>
      </p:sp>
      <p:sp>
        <p:nvSpPr>
          <p:cNvPr id="1048609" name="TextBox 10"/>
          <p:cNvSpPr txBox="1"/>
          <p:nvPr/>
        </p:nvSpPr>
        <p:spPr>
          <a:xfrm>
            <a:off x="669801" y="2613580"/>
            <a:ext cx="16542600" cy="5067301"/>
          </a:xfrm>
          <a:prstGeom prst="rect"/>
        </p:spPr>
        <p:txBody>
          <a:bodyPr anchor="t" bIns="0" lIns="0" rIns="0" rtlCol="0" tIns="0">
            <a:spAutoFit/>
          </a:bodyPr>
          <a:p>
            <a:pPr algn="ctr">
              <a:lnSpc>
                <a:spcPts val="2660"/>
              </a:lnSpc>
            </a:pPr>
            <a:r>
              <a:rPr sz="1900" lang="en-US">
                <a:solidFill>
                  <a:srgbClr val="000000"/>
                </a:solidFill>
                <a:latin typeface="Canva Sans"/>
              </a:rPr>
              <a:t>To tackle this binary sentiment classification task on the movie dataset, you could use various classification algorithms such as:</a:t>
            </a:r>
          </a:p>
          <a:p>
            <a:pPr algn="ctr">
              <a:lnSpc>
                <a:spcPts val="2660"/>
              </a:lnSpc>
            </a:pPr>
          </a:p>
          <a:p>
            <a:pPr algn="ctr">
              <a:lnSpc>
                <a:spcPts val="2660"/>
              </a:lnSpc>
            </a:pPr>
            <a:r>
              <a:rPr sz="1900" lang="en-US">
                <a:solidFill>
                  <a:srgbClr val="000000"/>
                </a:solidFill>
                <a:latin typeface="Canva Sans"/>
              </a:rPr>
              <a:t>1. Logistic Regression</a:t>
            </a:r>
          </a:p>
          <a:p>
            <a:pPr algn="ctr">
              <a:lnSpc>
                <a:spcPts val="2660"/>
              </a:lnSpc>
            </a:pPr>
            <a:r>
              <a:rPr sz="1900" lang="en-US">
                <a:solidFill>
                  <a:srgbClr val="000000"/>
                </a:solidFill>
                <a:latin typeface="Canva Sans"/>
              </a:rPr>
              <a:t>2. Support Vector Machines (SVM)</a:t>
            </a:r>
          </a:p>
          <a:p>
            <a:pPr algn="ctr">
              <a:lnSpc>
                <a:spcPts val="2660"/>
              </a:lnSpc>
            </a:pPr>
            <a:r>
              <a:rPr sz="1900" lang="en-US">
                <a:solidFill>
                  <a:srgbClr val="000000"/>
                </a:solidFill>
                <a:latin typeface="Canva Sans"/>
              </a:rPr>
              <a:t>3. Random Forest</a:t>
            </a:r>
          </a:p>
          <a:p>
            <a:pPr algn="ctr">
              <a:lnSpc>
                <a:spcPts val="2660"/>
              </a:lnSpc>
            </a:pPr>
            <a:r>
              <a:rPr sz="1900" lang="en-US">
                <a:solidFill>
                  <a:srgbClr val="000000"/>
                </a:solidFill>
                <a:latin typeface="Canva Sans"/>
              </a:rPr>
              <a:t>4. Gradient Boosting</a:t>
            </a:r>
          </a:p>
          <a:p>
            <a:pPr algn="ctr">
              <a:lnSpc>
                <a:spcPts val="2660"/>
              </a:lnSpc>
            </a:pPr>
            <a:r>
              <a:rPr sz="1900" lang="en-US">
                <a:solidFill>
                  <a:srgbClr val="000000"/>
                </a:solidFill>
                <a:latin typeface="Canva Sans"/>
              </a:rPr>
              <a:t>5. Neural Networks (Deep Learning)</a:t>
            </a:r>
          </a:p>
          <a:p>
            <a:pPr algn="ctr">
              <a:lnSpc>
                <a:spcPts val="2660"/>
              </a:lnSpc>
            </a:pPr>
          </a:p>
          <a:p>
            <a:pPr algn="ctr">
              <a:lnSpc>
                <a:spcPts val="2660"/>
              </a:lnSpc>
            </a:pPr>
            <a:r>
              <a:rPr sz="1900" lang="en-US">
                <a:solidFill>
                  <a:srgbClr val="000000"/>
                </a:solidFill>
                <a:latin typeface="Canva Sans"/>
              </a:rPr>
              <a:t>For deep learning, you could consider using recurrent neural networks (RNNs) or convolutional neural networks (CNNs) which are commonly used for text classification tasks like sentiment analysis. Additionally, techniques like word embeddings (e.g., Word2Vec, GloVe) can enhance the performance of deep learning models by capturing semantic relationships between words.</a:t>
            </a:r>
          </a:p>
          <a:p>
            <a:pPr algn="ctr">
              <a:lnSpc>
                <a:spcPts val="2660"/>
              </a:lnSpc>
            </a:pPr>
          </a:p>
          <a:p>
            <a:pPr algn="ctr">
              <a:lnSpc>
                <a:spcPts val="2660"/>
              </a:lnSpc>
            </a:pPr>
            <a:r>
              <a:rPr sz="1900" lang="en-US">
                <a:solidFill>
                  <a:srgbClr val="000000"/>
                </a:solidFill>
                <a:latin typeface="Canva Sans"/>
              </a:rPr>
              <a:t>You would start by preprocessing the text data, which includes tokenization, removing stopwords, and perhaps stemming or lemmatization. Then, you can vectorize the text data using methods like TF-IDF or word embeddings. Finally, you can train and evaluate the chosen algorithms on the dataset to predict the sentiment of movie reviews.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grpSp>
        <p:nvGrpSpPr>
          <p:cNvPr id="43" name="Group 2"/>
          <p:cNvGrpSpPr/>
          <p:nvPr/>
        </p:nvGrpSpPr>
        <p:grpSpPr>
          <a:xfrm>
            <a:off x="669801" y="685800"/>
            <a:ext cx="5554980" cy="142496"/>
            <a:chOff x="0" y="0"/>
            <a:chExt cx="7406640" cy="189994"/>
          </a:xfrm>
        </p:grpSpPr>
        <p:sp>
          <p:nvSpPr>
            <p:cNvPr id="1048610" name="Freeform 3"/>
            <p:cNvSpPr/>
            <p:nvPr/>
          </p:nvSpPr>
          <p:spPr>
            <a:xfrm>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4" name="Group 4"/>
          <p:cNvGrpSpPr/>
          <p:nvPr/>
        </p:nvGrpSpPr>
        <p:grpSpPr>
          <a:xfrm>
            <a:off x="12063220" y="680464"/>
            <a:ext cx="5554980" cy="147831"/>
            <a:chOff x="0" y="0"/>
            <a:chExt cx="7406640" cy="197108"/>
          </a:xfrm>
        </p:grpSpPr>
        <p:sp>
          <p:nvSpPr>
            <p:cNvPr id="1048611" name="Freeform 5"/>
            <p:cNvSpPr/>
            <p:nvPr/>
          </p:nvSpPr>
          <p:spPr>
            <a:xfrm>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45" name="Group 6"/>
          <p:cNvGrpSpPr/>
          <p:nvPr/>
        </p:nvGrpSpPr>
        <p:grpSpPr>
          <a:xfrm>
            <a:off x="6362745" y="685800"/>
            <a:ext cx="5554980" cy="137160"/>
            <a:chOff x="0" y="0"/>
            <a:chExt cx="7406640" cy="182880"/>
          </a:xfrm>
        </p:grpSpPr>
        <p:sp>
          <p:nvSpPr>
            <p:cNvPr id="1048612" name="Freeform 7"/>
            <p:cNvSpPr/>
            <p:nvPr/>
          </p:nvSpPr>
          <p:spPr>
            <a:xfrm>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13" name="Freeform 8" descr="Logo  Description automatically generated"/>
          <p:cNvSpPr/>
          <p:nvPr/>
        </p:nvSpPr>
        <p:spPr>
          <a:xfrm>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t="-141" b="-141"/>
            </a:stretch>
          </a:blipFill>
        </p:spPr>
      </p:sp>
      <p:sp>
        <p:nvSpPr>
          <p:cNvPr id="1048614" name="TextBox 9"/>
          <p:cNvSpPr txBox="1"/>
          <p:nvPr/>
        </p:nvSpPr>
        <p:spPr>
          <a:xfrm>
            <a:off x="963228" y="925278"/>
            <a:ext cx="16361544" cy="905256"/>
          </a:xfrm>
          <a:prstGeom prst="rect"/>
        </p:spPr>
        <p:txBody>
          <a:bodyPr anchor="t" bIns="0" lIns="0" rIns="0" rtlCol="0" tIns="0">
            <a:spAutoFit/>
          </a:bodyPr>
          <a:p>
            <a:pPr algn="l">
              <a:lnSpc>
                <a:spcPts val="7128"/>
              </a:lnSpc>
            </a:pPr>
            <a:r>
              <a:rPr sz="5940" lang="en-US">
                <a:solidFill>
                  <a:srgbClr val="1CADE4"/>
                </a:solidFill>
                <a:latin typeface="Arial Bold"/>
              </a:rPr>
              <a:t>System  Approach</a:t>
            </a:r>
          </a:p>
        </p:txBody>
      </p:sp>
      <p:sp>
        <p:nvSpPr>
          <p:cNvPr id="1048615" name="TextBox 10"/>
          <p:cNvSpPr txBox="1"/>
          <p:nvPr/>
        </p:nvSpPr>
        <p:spPr>
          <a:xfrm>
            <a:off x="765051" y="2172017"/>
            <a:ext cx="16113181" cy="4851781"/>
          </a:xfrm>
          <a:prstGeom prst="rect"/>
        </p:spPr>
        <p:txBody>
          <a:bodyPr anchor="t" bIns="0" lIns="0" rIns="0" rtlCol="0" tIns="0">
            <a:spAutoFit/>
          </a:bodyPr>
          <a:p>
            <a:pPr>
              <a:lnSpc>
                <a:spcPts val="3473"/>
              </a:lnSpc>
            </a:pPr>
            <a:r>
              <a:rPr sz="2480" lang="en-US">
                <a:solidFill>
                  <a:srgbClr val="000000"/>
                </a:solidFill>
                <a:latin typeface="Canva Sans"/>
              </a:rPr>
              <a:t>1. Data Preprocessing: Tokenize, remove stopwords, punctuation, and perform stemming or lemmatization.</a:t>
            </a:r>
          </a:p>
          <a:p>
            <a:pPr>
              <a:lnSpc>
                <a:spcPts val="3473"/>
              </a:lnSpc>
            </a:pPr>
            <a:r>
              <a:rPr sz="2480" lang="en-US">
                <a:solidFill>
                  <a:srgbClr val="000000"/>
                </a:solidFill>
                <a:latin typeface="Canva Sans"/>
              </a:rPr>
              <a:t>2. Feature Extraction: Utilize word embeddings like Word2Vec or TF-IDF to convert text into numerical representations.</a:t>
            </a:r>
          </a:p>
          <a:p>
            <a:pPr>
              <a:lnSpc>
                <a:spcPts val="3473"/>
              </a:lnSpc>
            </a:pPr>
            <a:r>
              <a:rPr sz="2480" lang="en-US">
                <a:solidFill>
                  <a:srgbClr val="000000"/>
                </a:solidFill>
                <a:latin typeface="Canva Sans"/>
              </a:rPr>
              <a:t>3. Model Selection: Experiment with Logistic Regression, SVM, Random Forest, Gradient Boosting, and Deep Learning (RNNs/CNNs).</a:t>
            </a:r>
          </a:p>
          <a:p>
            <a:pPr>
              <a:lnSpc>
                <a:spcPts val="3473"/>
              </a:lnSpc>
            </a:pPr>
            <a:r>
              <a:rPr sz="2480" lang="en-US">
                <a:solidFill>
                  <a:srgbClr val="000000"/>
                </a:solidFill>
                <a:latin typeface="Canva Sans"/>
              </a:rPr>
              <a:t>4. Model Training and Evaluation: Split dataset, train models, and evaluate using metrics like accuracy, precision, recall, and F1-score.</a:t>
            </a:r>
          </a:p>
          <a:p>
            <a:pPr>
              <a:lnSpc>
                <a:spcPts val="3473"/>
              </a:lnSpc>
            </a:pPr>
            <a:r>
              <a:rPr sz="2480" lang="en-US">
                <a:solidFill>
                  <a:srgbClr val="000000"/>
                </a:solidFill>
                <a:latin typeface="Canva Sans"/>
              </a:rPr>
              <a:t>5. Hyperparameter Tuning: Fine-tune model parameters using techniques like grid search or random search.</a:t>
            </a:r>
          </a:p>
          <a:p>
            <a:pPr>
              <a:lnSpc>
                <a:spcPts val="3473"/>
              </a:lnSpc>
            </a:pPr>
            <a:r>
              <a:rPr sz="2480" lang="en-US">
                <a:solidFill>
                  <a:srgbClr val="000000"/>
                </a:solidFill>
                <a:latin typeface="Canva Sans"/>
              </a:rPr>
              <a:t>6. Ensemble Methods (Optional): Combine predictions of multiple models for improved performance.</a:t>
            </a:r>
          </a:p>
          <a:p>
            <a:pPr>
              <a:lnSpc>
                <a:spcPts val="3473"/>
              </a:lnSpc>
            </a:pPr>
            <a:r>
              <a:rPr sz="2480" lang="en-US">
                <a:solidFill>
                  <a:srgbClr val="000000"/>
                </a:solidFill>
                <a:latin typeface="Canva Sans"/>
              </a:rPr>
              <a:t>7. Deployment and Monitoring: Deploy trained model, monitor performance, and retrain periodically with new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grpSp>
        <p:nvGrpSpPr>
          <p:cNvPr id="47" name="Group 2"/>
          <p:cNvGrpSpPr/>
          <p:nvPr/>
        </p:nvGrpSpPr>
        <p:grpSpPr>
          <a:xfrm>
            <a:off x="669801" y="685800"/>
            <a:ext cx="5554980" cy="142496"/>
            <a:chOff x="0" y="0"/>
            <a:chExt cx="7406640" cy="189994"/>
          </a:xfrm>
        </p:grpSpPr>
        <p:sp>
          <p:nvSpPr>
            <p:cNvPr id="1048616" name="Freeform 3"/>
            <p:cNvSpPr/>
            <p:nvPr/>
          </p:nvSpPr>
          <p:spPr>
            <a:xfrm>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8" name="Group 4"/>
          <p:cNvGrpSpPr/>
          <p:nvPr/>
        </p:nvGrpSpPr>
        <p:grpSpPr>
          <a:xfrm>
            <a:off x="12063220" y="680464"/>
            <a:ext cx="5554980" cy="147831"/>
            <a:chOff x="0" y="0"/>
            <a:chExt cx="7406640" cy="197108"/>
          </a:xfrm>
        </p:grpSpPr>
        <p:sp>
          <p:nvSpPr>
            <p:cNvPr id="1048617" name="Freeform 5"/>
            <p:cNvSpPr/>
            <p:nvPr/>
          </p:nvSpPr>
          <p:spPr>
            <a:xfrm>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49" name="Group 6"/>
          <p:cNvGrpSpPr/>
          <p:nvPr/>
        </p:nvGrpSpPr>
        <p:grpSpPr>
          <a:xfrm>
            <a:off x="6362745" y="685800"/>
            <a:ext cx="5554980" cy="137160"/>
            <a:chOff x="0" y="0"/>
            <a:chExt cx="7406640" cy="182880"/>
          </a:xfrm>
        </p:grpSpPr>
        <p:sp>
          <p:nvSpPr>
            <p:cNvPr id="1048618" name="Freeform 7"/>
            <p:cNvSpPr/>
            <p:nvPr/>
          </p:nvSpPr>
          <p:spPr>
            <a:xfrm>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19" name="Freeform 8" descr="Logo  Description automatically generated"/>
          <p:cNvSpPr/>
          <p:nvPr/>
        </p:nvSpPr>
        <p:spPr>
          <a:xfrm>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t="-141" b="-141"/>
            </a:stretch>
          </a:blipFill>
        </p:spPr>
      </p:sp>
      <p:sp>
        <p:nvSpPr>
          <p:cNvPr id="1048620" name="TextBox 9"/>
          <p:cNvSpPr txBox="1"/>
          <p:nvPr/>
        </p:nvSpPr>
        <p:spPr>
          <a:xfrm>
            <a:off x="963228" y="984654"/>
            <a:ext cx="16361544" cy="905256"/>
          </a:xfrm>
          <a:prstGeom prst="rect"/>
        </p:spPr>
        <p:txBody>
          <a:bodyPr anchor="t" bIns="0" lIns="0" rIns="0" rtlCol="0" tIns="0">
            <a:spAutoFit/>
          </a:bodyPr>
          <a:p>
            <a:pPr algn="l">
              <a:lnSpc>
                <a:spcPts val="7128"/>
              </a:lnSpc>
            </a:pPr>
            <a:r>
              <a:rPr sz="5940" lang="en-US">
                <a:solidFill>
                  <a:srgbClr val="1CADE4"/>
                </a:solidFill>
                <a:latin typeface="Arial Bold"/>
              </a:rPr>
              <a:t>Algorithm &amp; Deployment</a:t>
            </a:r>
          </a:p>
        </p:txBody>
      </p:sp>
      <p:sp>
        <p:nvSpPr>
          <p:cNvPr id="1048621" name="TextBox 10"/>
          <p:cNvSpPr txBox="1"/>
          <p:nvPr/>
        </p:nvSpPr>
        <p:spPr>
          <a:xfrm>
            <a:off x="1216851" y="2145858"/>
            <a:ext cx="8512642" cy="6999732"/>
          </a:xfrm>
          <a:prstGeom prst="rect"/>
        </p:spPr>
        <p:txBody>
          <a:bodyPr anchor="t" bIns="0" lIns="0" rIns="0" rtlCol="0" tIns="0">
            <a:spAutoFit/>
          </a:bodyPr>
          <a:p>
            <a:pPr>
              <a:lnSpc>
                <a:spcPts val="1531"/>
              </a:lnSpc>
            </a:pPr>
            <a:r>
              <a:rPr sz="1094" lang="en-US">
                <a:solidFill>
                  <a:srgbClr val="000000"/>
                </a:solidFill>
                <a:latin typeface="Canva Sans"/>
              </a:rPr>
              <a:t>Algorithm Selection: Support Vector Machines (SVM)</a:t>
            </a:r>
          </a:p>
          <a:p>
            <a:pPr>
              <a:lnSpc>
                <a:spcPts val="1531"/>
              </a:lnSpc>
            </a:pPr>
          </a:p>
          <a:p>
            <a:pPr>
              <a:lnSpc>
                <a:spcPts val="1531"/>
              </a:lnSpc>
            </a:pPr>
            <a:r>
              <a:rPr sz="1094" lang="en-US">
                <a:solidFill>
                  <a:srgbClr val="000000"/>
                </a:solidFill>
                <a:latin typeface="Canva Sans"/>
              </a:rPr>
              <a:t>Deployment:</a:t>
            </a:r>
          </a:p>
          <a:p>
            <a:pPr>
              <a:lnSpc>
                <a:spcPts val="1531"/>
              </a:lnSpc>
            </a:pPr>
          </a:p>
          <a:p>
            <a:pPr>
              <a:lnSpc>
                <a:spcPts val="1531"/>
              </a:lnSpc>
            </a:pPr>
            <a:r>
              <a:rPr sz="1094" lang="en-US">
                <a:solidFill>
                  <a:srgbClr val="000000"/>
                </a:solidFill>
                <a:latin typeface="Canva Sans"/>
              </a:rPr>
              <a:t>1. Training the SVM Model:</a:t>
            </a:r>
          </a:p>
          <a:p>
            <a:pPr>
              <a:lnSpc>
                <a:spcPts val="1531"/>
              </a:lnSpc>
            </a:pPr>
            <a:r>
              <a:rPr sz="1094" lang="en-US">
                <a:solidFill>
                  <a:srgbClr val="000000"/>
                </a:solidFill>
                <a:latin typeface="Canva Sans"/>
              </a:rPr>
              <a:t>   - Preprocess the movie review dataset by tokenization, removing stopwords, punctuation, and possibly stemming or lemmatization.</a:t>
            </a:r>
          </a:p>
          <a:p>
            <a:pPr>
              <a:lnSpc>
                <a:spcPts val="1531"/>
              </a:lnSpc>
            </a:pPr>
            <a:r>
              <a:rPr sz="1094" lang="en-US">
                <a:solidFill>
                  <a:srgbClr val="000000"/>
                </a:solidFill>
                <a:latin typeface="Canva Sans"/>
              </a:rPr>
              <a:t>   - Utilize techniques like TF-IDF to convert text data into numerical representations.</a:t>
            </a:r>
          </a:p>
          <a:p>
            <a:pPr>
              <a:lnSpc>
                <a:spcPts val="1531"/>
              </a:lnSpc>
            </a:pPr>
            <a:r>
              <a:rPr sz="1094" lang="en-US">
                <a:solidFill>
                  <a:srgbClr val="000000"/>
                </a:solidFill>
                <a:latin typeface="Canva Sans"/>
              </a:rPr>
              <a:t>   - Train the SVM model on the preprocessed and feature-extracted training dataset.</a:t>
            </a:r>
          </a:p>
          <a:p>
            <a:pPr>
              <a:lnSpc>
                <a:spcPts val="1531"/>
              </a:lnSpc>
            </a:pPr>
          </a:p>
          <a:p>
            <a:pPr>
              <a:lnSpc>
                <a:spcPts val="1531"/>
              </a:lnSpc>
            </a:pPr>
            <a:r>
              <a:rPr sz="1094" lang="en-US">
                <a:solidFill>
                  <a:srgbClr val="000000"/>
                </a:solidFill>
                <a:latin typeface="Canva Sans"/>
              </a:rPr>
              <a:t>2. Evaluation:</a:t>
            </a:r>
          </a:p>
          <a:p>
            <a:pPr>
              <a:lnSpc>
                <a:spcPts val="1531"/>
              </a:lnSpc>
            </a:pPr>
            <a:r>
              <a:rPr sz="1094" lang="en-US">
                <a:solidFill>
                  <a:srgbClr val="000000"/>
                </a:solidFill>
                <a:latin typeface="Canva Sans"/>
              </a:rPr>
              <a:t>   - Evaluate the trained SVM model on the separate testing dataset to assess its performance in predicting sentiment (positive or negative) of movie reviews.</a:t>
            </a:r>
          </a:p>
          <a:p>
            <a:pPr>
              <a:lnSpc>
                <a:spcPts val="1531"/>
              </a:lnSpc>
            </a:pPr>
            <a:r>
              <a:rPr sz="1094" lang="en-US">
                <a:solidFill>
                  <a:srgbClr val="000000"/>
                </a:solidFill>
                <a:latin typeface="Canva Sans"/>
              </a:rPr>
              <a:t>   - Use evaluation metrics such as accuracy, precision, recall, and F1-score to measure the model's performance.</a:t>
            </a:r>
          </a:p>
          <a:p>
            <a:pPr>
              <a:lnSpc>
                <a:spcPts val="1531"/>
              </a:lnSpc>
            </a:pPr>
          </a:p>
          <a:p>
            <a:pPr>
              <a:lnSpc>
                <a:spcPts val="1531"/>
              </a:lnSpc>
            </a:pPr>
            <a:r>
              <a:rPr sz="1094" lang="en-US">
                <a:solidFill>
                  <a:srgbClr val="000000"/>
                </a:solidFill>
                <a:latin typeface="Canva Sans"/>
              </a:rPr>
              <a:t>3. Hyperparameter Tuning:</a:t>
            </a:r>
          </a:p>
          <a:p>
            <a:pPr>
              <a:lnSpc>
                <a:spcPts val="1531"/>
              </a:lnSpc>
            </a:pPr>
            <a:r>
              <a:rPr sz="1094" lang="en-US">
                <a:solidFill>
                  <a:srgbClr val="000000"/>
                </a:solidFill>
                <a:latin typeface="Canva Sans"/>
              </a:rPr>
              <a:t>   - Fine-tune the hyperparameters of the SVM model using techniques like grid search or random search to optimize its performance.</a:t>
            </a:r>
          </a:p>
          <a:p>
            <a:pPr>
              <a:lnSpc>
                <a:spcPts val="1531"/>
              </a:lnSpc>
            </a:pPr>
            <a:r>
              <a:rPr sz="1094" lang="en-US">
                <a:solidFill>
                  <a:srgbClr val="000000"/>
                </a:solidFill>
                <a:latin typeface="Canva Sans"/>
              </a:rPr>
              <a:t>   - Parameters to tune may include the choice of kernel (e.g., linear, polynomial, radial basis function), regularization parameter (C), and kernel coefficients.</a:t>
            </a:r>
          </a:p>
          <a:p>
            <a:pPr>
              <a:lnSpc>
                <a:spcPts val="1531"/>
              </a:lnSpc>
            </a:pPr>
          </a:p>
          <a:p>
            <a:pPr>
              <a:lnSpc>
                <a:spcPts val="1531"/>
              </a:lnSpc>
            </a:pPr>
            <a:r>
              <a:rPr sz="1094" lang="en-US">
                <a:solidFill>
                  <a:srgbClr val="000000"/>
                </a:solidFill>
                <a:latin typeface="Canva Sans"/>
              </a:rPr>
              <a:t>4. Deployment:</a:t>
            </a:r>
          </a:p>
          <a:p>
            <a:pPr>
              <a:lnSpc>
                <a:spcPts val="1531"/>
              </a:lnSpc>
            </a:pPr>
            <a:r>
              <a:rPr sz="1094" lang="en-US">
                <a:solidFill>
                  <a:srgbClr val="000000"/>
                </a:solidFill>
                <a:latin typeface="Canva Sans"/>
              </a:rPr>
              <a:t>   - Once the SVM model is trained and evaluated satisfactorily, deploy it into a production environment.</a:t>
            </a:r>
          </a:p>
          <a:p>
            <a:pPr>
              <a:lnSpc>
                <a:spcPts val="1531"/>
              </a:lnSpc>
            </a:pPr>
            <a:r>
              <a:rPr sz="1094" lang="en-US">
                <a:solidFill>
                  <a:srgbClr val="000000"/>
                </a:solidFill>
                <a:latin typeface="Canva Sans"/>
              </a:rPr>
              <a:t>   - Integrate the model into an application or service where users can input movie reviews and receive predictions on sentiment.</a:t>
            </a:r>
          </a:p>
          <a:p>
            <a:pPr>
              <a:lnSpc>
                <a:spcPts val="1531"/>
              </a:lnSpc>
            </a:pPr>
            <a:r>
              <a:rPr sz="1094" lang="en-US">
                <a:solidFill>
                  <a:srgbClr val="000000"/>
                </a:solidFill>
                <a:latin typeface="Canva Sans"/>
              </a:rPr>
              <a:t>   - Ensure scalability and efficiency of the deployed model to handle real-time inference requests.</a:t>
            </a:r>
          </a:p>
          <a:p>
            <a:pPr>
              <a:lnSpc>
                <a:spcPts val="1531"/>
              </a:lnSpc>
            </a:pPr>
          </a:p>
          <a:p>
            <a:pPr>
              <a:lnSpc>
                <a:spcPts val="1531"/>
              </a:lnSpc>
            </a:pPr>
            <a:r>
              <a:rPr sz="1094" lang="en-US">
                <a:solidFill>
                  <a:srgbClr val="000000"/>
                </a:solidFill>
                <a:latin typeface="Canva Sans"/>
              </a:rPr>
              <a:t>5. Monitoring:</a:t>
            </a:r>
          </a:p>
          <a:p>
            <a:pPr>
              <a:lnSpc>
                <a:spcPts val="1531"/>
              </a:lnSpc>
            </a:pPr>
            <a:r>
              <a:rPr sz="1094" lang="en-US">
                <a:solidFill>
                  <a:srgbClr val="000000"/>
                </a:solidFill>
                <a:latin typeface="Canva Sans"/>
              </a:rPr>
              <a:t>   - Implement monitoring mechanisms to track the performance of the deployed SVM model in production.</a:t>
            </a:r>
          </a:p>
          <a:p>
            <a:pPr>
              <a:lnSpc>
                <a:spcPts val="1531"/>
              </a:lnSpc>
            </a:pPr>
            <a:r>
              <a:rPr sz="1094" lang="en-US">
                <a:solidFill>
                  <a:srgbClr val="000000"/>
                </a:solidFill>
                <a:latin typeface="Canva Sans"/>
              </a:rPr>
              <a:t>   - Monitor metrics such as prediction accuracy, response time, and resource utilization to identify any issues or degradation in performance.</a:t>
            </a:r>
          </a:p>
          <a:p>
            <a:pPr>
              <a:lnSpc>
                <a:spcPts val="1531"/>
              </a:lnSpc>
            </a:pPr>
            <a:r>
              <a:rPr sz="1094" lang="en-US">
                <a:solidFill>
                  <a:srgbClr val="000000"/>
                </a:solidFill>
                <a:latin typeface="Canva Sans"/>
              </a:rPr>
              <a:t>   - Set up alerts to notify stakeholders of any anomalies or deviations from expected behavior.</a:t>
            </a:r>
          </a:p>
          <a:p>
            <a:pPr>
              <a:lnSpc>
                <a:spcPts val="1531"/>
              </a:lnSpc>
            </a:pPr>
          </a:p>
          <a:p>
            <a:pPr>
              <a:lnSpc>
                <a:spcPts val="1531"/>
              </a:lnSpc>
            </a:pPr>
            <a:r>
              <a:rPr sz="1094" lang="en-US">
                <a:solidFill>
                  <a:srgbClr val="000000"/>
                </a:solidFill>
                <a:latin typeface="Canva Sans"/>
              </a:rPr>
              <a:t>6. Retraining:</a:t>
            </a:r>
          </a:p>
          <a:p>
            <a:pPr>
              <a:lnSpc>
                <a:spcPts val="1531"/>
              </a:lnSpc>
            </a:pPr>
            <a:r>
              <a:rPr sz="1094" lang="en-US">
                <a:solidFill>
                  <a:srgbClr val="000000"/>
                </a:solidFill>
                <a:latin typeface="Canva Sans"/>
              </a:rPr>
              <a:t>   - Periodically retrain the SVM model with new data to ensure its effectiveness and relevance over time.</a:t>
            </a:r>
          </a:p>
          <a:p>
            <a:pPr>
              <a:lnSpc>
                <a:spcPts val="1531"/>
              </a:lnSpc>
            </a:pPr>
            <a:r>
              <a:rPr sz="1094" lang="en-US">
                <a:solidFill>
                  <a:srgbClr val="000000"/>
                </a:solidFill>
                <a:latin typeface="Canva Sans"/>
              </a:rPr>
              <a:t>   - Incorporate mechanisms to automatically trigger retraining based on predefined criteria, such as reaching a certain threshold of data drift or model degradation.</a:t>
            </a:r>
          </a:p>
          <a:p>
            <a:pPr>
              <a:lnSpc>
                <a:spcPts val="1531"/>
              </a:lnSpc>
            </a:pPr>
          </a:p>
          <a:p>
            <a:pPr>
              <a:lnSpc>
                <a:spcPts val="1531"/>
              </a:lnSpc>
            </a:pPr>
            <a:r>
              <a:rPr sz="1094" lang="en-US">
                <a:solidFill>
                  <a:srgbClr val="000000"/>
                </a:solidFill>
                <a:latin typeface="Canva Sans"/>
              </a:rPr>
              <a:t>By following this deployment process, the SVM model can be effectively deployed into production for predicting the sentiment of movie reviews, with ongoing monitoring and retraining to maintain its performance.</a:t>
            </a:r>
          </a:p>
        </p:txBody>
      </p:sp>
      <p:sp>
        <p:nvSpPr>
          <p:cNvPr id="1048622" name="TextBox 11"/>
          <p:cNvSpPr txBox="1"/>
          <p:nvPr/>
        </p:nvSpPr>
        <p:spPr>
          <a:xfrm>
            <a:off x="11203166" y="2031558"/>
            <a:ext cx="6729379" cy="7805930"/>
          </a:xfrm>
          <a:prstGeom prst="rect"/>
        </p:spPr>
        <p:txBody>
          <a:bodyPr anchor="t" bIns="0" lIns="0" rIns="0" rtlCol="0" tIns="0">
            <a:spAutoFit/>
          </a:bodyPr>
          <a:p>
            <a:pPr>
              <a:lnSpc>
                <a:spcPts val="2364"/>
              </a:lnSpc>
            </a:pPr>
            <a:r>
              <a:rPr sz="1688" lang="en-US">
                <a:solidFill>
                  <a:srgbClr val="000000"/>
                </a:solidFill>
                <a:latin typeface="Canva Sans"/>
              </a:rPr>
              <a:t>Program:</a:t>
            </a:r>
          </a:p>
          <a:p>
            <a:pPr>
              <a:lnSpc>
                <a:spcPts val="2364"/>
              </a:lnSpc>
            </a:pPr>
            <a:r>
              <a:rPr sz="1688" lang="en-US">
                <a:solidFill>
                  <a:srgbClr val="000000"/>
                </a:solidFill>
                <a:latin typeface="Canva Sans"/>
              </a:rPr>
              <a:t>import numpy as n</a:t>
            </a:r>
          </a:p>
          <a:p>
            <a:pPr>
              <a:lnSpc>
                <a:spcPts val="2364"/>
              </a:lnSpc>
            </a:pPr>
            <a:r>
              <a:rPr sz="1688" lang="en-US">
                <a:solidFill>
                  <a:srgbClr val="000000"/>
                </a:solidFill>
                <a:latin typeface="Canva Sans"/>
              </a:rPr>
              <a:t>import pandas as p</a:t>
            </a:r>
          </a:p>
          <a:p>
            <a:pPr>
              <a:lnSpc>
                <a:spcPts val="2364"/>
              </a:lnSpc>
            </a:pPr>
            <a:r>
              <a:rPr sz="1688" lang="en-US">
                <a:solidFill>
                  <a:srgbClr val="000000"/>
                </a:solidFill>
                <a:latin typeface="Canva Sans"/>
              </a:rPr>
              <a:t>import matplotlib.pyplot as m</a:t>
            </a:r>
          </a:p>
          <a:p>
            <a:pPr>
              <a:lnSpc>
                <a:spcPts val="2364"/>
              </a:lnSpc>
            </a:pPr>
            <a:r>
              <a:rPr sz="1688" lang="en-US">
                <a:solidFill>
                  <a:srgbClr val="000000"/>
                </a:solidFill>
                <a:latin typeface="Canva Sans"/>
              </a:rPr>
              <a:t>import seaborn as s</a:t>
            </a:r>
          </a:p>
          <a:p>
            <a:pPr>
              <a:lnSpc>
                <a:spcPts val="2364"/>
              </a:lnSpc>
            </a:pPr>
            <a:r>
              <a:rPr sz="1688" lang="en-US">
                <a:solidFill>
                  <a:srgbClr val="000000"/>
                </a:solidFill>
                <a:latin typeface="Canva Sans"/>
              </a:rPr>
              <a:t>data=p.read_csv("C:\\mydata.csv")</a:t>
            </a:r>
          </a:p>
          <a:p>
            <a:pPr>
              <a:lnSpc>
                <a:spcPts val="2364"/>
              </a:lnSpc>
            </a:pPr>
            <a:r>
              <a:rPr sz="1688" lang="en-US">
                <a:solidFill>
                  <a:srgbClr val="000000"/>
                </a:solidFill>
                <a:latin typeface="Canva Sans"/>
              </a:rPr>
              <a:t>data.head(50)</a:t>
            </a:r>
          </a:p>
          <a:p>
            <a:pPr>
              <a:lnSpc>
                <a:spcPts val="2364"/>
              </a:lnSpc>
            </a:pPr>
            <a:r>
              <a:rPr sz="1688" lang="en-US">
                <a:solidFill>
                  <a:srgbClr val="000000"/>
                </a:solidFill>
                <a:latin typeface="Canva Sans"/>
              </a:rPr>
              <a:t>data.columns</a:t>
            </a:r>
          </a:p>
          <a:p>
            <a:pPr>
              <a:lnSpc>
                <a:spcPts val="2364"/>
              </a:lnSpc>
            </a:pPr>
            <a:r>
              <a:rPr sz="1688" lang="en-US">
                <a:solidFill>
                  <a:srgbClr val="000000"/>
                </a:solidFill>
                <a:latin typeface="Canva Sans"/>
              </a:rPr>
              <a:t>data.tail(50)</a:t>
            </a:r>
          </a:p>
          <a:p>
            <a:pPr>
              <a:lnSpc>
                <a:spcPts val="2364"/>
              </a:lnSpc>
            </a:pPr>
            <a:r>
              <a:rPr sz="1688" lang="en-US">
                <a:solidFill>
                  <a:srgbClr val="000000"/>
                </a:solidFill>
                <a:latin typeface="Canva Sans"/>
              </a:rPr>
              <a:t>data.describe()</a:t>
            </a:r>
          </a:p>
          <a:p>
            <a:pPr>
              <a:lnSpc>
                <a:spcPts val="2364"/>
              </a:lnSpc>
            </a:pPr>
            <a:r>
              <a:rPr sz="1688" lang="en-US">
                <a:solidFill>
                  <a:srgbClr val="000000"/>
                </a:solidFill>
                <a:latin typeface="Canva Sans"/>
              </a:rPr>
              <a:t>s.histplot(data["sentiment"],bins=30,kde=True)</a:t>
            </a:r>
          </a:p>
          <a:p>
            <a:pPr>
              <a:lnSpc>
                <a:spcPts val="2364"/>
              </a:lnSpc>
            </a:pPr>
            <a:r>
              <a:rPr sz="1688" lang="en-US">
                <a:solidFill>
                  <a:srgbClr val="000000"/>
                </a:solidFill>
                <a:latin typeface="Canva Sans"/>
              </a:rPr>
              <a:t>m.title("Histogram")</a:t>
            </a:r>
          </a:p>
          <a:p>
            <a:pPr>
              <a:lnSpc>
                <a:spcPts val="2364"/>
              </a:lnSpc>
            </a:pPr>
            <a:r>
              <a:rPr sz="1688" lang="en-US">
                <a:solidFill>
                  <a:srgbClr val="000000"/>
                </a:solidFill>
                <a:latin typeface="Canva Sans"/>
              </a:rPr>
              <a:t>m.xlabel("reviews")</a:t>
            </a:r>
          </a:p>
          <a:p>
            <a:pPr>
              <a:lnSpc>
                <a:spcPts val="2364"/>
              </a:lnSpc>
            </a:pPr>
            <a:r>
              <a:rPr sz="1688" lang="en-US">
                <a:solidFill>
                  <a:srgbClr val="000000"/>
                </a:solidFill>
                <a:latin typeface="Canva Sans"/>
              </a:rPr>
              <a:t>m.ylabel("sentiment")</a:t>
            </a:r>
          </a:p>
          <a:p>
            <a:pPr>
              <a:lnSpc>
                <a:spcPts val="2364"/>
              </a:lnSpc>
            </a:pPr>
            <a:r>
              <a:rPr sz="1688" lang="en-US">
                <a:solidFill>
                  <a:srgbClr val="000000"/>
                </a:solidFill>
                <a:latin typeface="Canva Sans"/>
              </a:rPr>
              <a:t>m.show()</a:t>
            </a:r>
          </a:p>
          <a:p>
            <a:pPr>
              <a:lnSpc>
                <a:spcPts val="2364"/>
              </a:lnSpc>
            </a:pPr>
            <a:r>
              <a:rPr sz="1688" lang="en-US">
                <a:solidFill>
                  <a:srgbClr val="000000"/>
                </a:solidFill>
                <a:latin typeface="Canva Sans"/>
              </a:rPr>
              <a:t>data["sentiment"].value_counts().plot(kind='bar')</a:t>
            </a:r>
          </a:p>
          <a:p>
            <a:pPr>
              <a:lnSpc>
                <a:spcPts val="2364"/>
              </a:lnSpc>
            </a:pPr>
            <a:r>
              <a:rPr sz="1688" lang="en-US">
                <a:solidFill>
                  <a:srgbClr val="000000"/>
                </a:solidFill>
                <a:latin typeface="Canva Sans"/>
              </a:rPr>
              <a:t>m.title("Bardiagram")</a:t>
            </a:r>
          </a:p>
          <a:p>
            <a:pPr>
              <a:lnSpc>
                <a:spcPts val="2364"/>
              </a:lnSpc>
            </a:pPr>
            <a:r>
              <a:rPr sz="1688" lang="en-US">
                <a:solidFill>
                  <a:srgbClr val="000000"/>
                </a:solidFill>
                <a:latin typeface="Canva Sans"/>
              </a:rPr>
              <a:t>m.xlabel("Reviews")</a:t>
            </a:r>
          </a:p>
          <a:p>
            <a:pPr>
              <a:lnSpc>
                <a:spcPts val="2364"/>
              </a:lnSpc>
            </a:pPr>
            <a:r>
              <a:rPr sz="1688" lang="en-US">
                <a:solidFill>
                  <a:srgbClr val="000000"/>
                </a:solidFill>
                <a:latin typeface="Canva Sans"/>
              </a:rPr>
              <a:t>m.ylabel("Sentiment")</a:t>
            </a:r>
          </a:p>
          <a:p>
            <a:pPr>
              <a:lnSpc>
                <a:spcPts val="2364"/>
              </a:lnSpc>
            </a:pPr>
            <a:r>
              <a:rPr sz="1688" lang="en-US">
                <a:solidFill>
                  <a:srgbClr val="000000"/>
                </a:solidFill>
                <a:latin typeface="Canva Sans"/>
              </a:rPr>
              <a:t>m.show()</a:t>
            </a:r>
          </a:p>
          <a:p>
            <a:pPr>
              <a:lnSpc>
                <a:spcPts val="2364"/>
              </a:lnSpc>
            </a:pPr>
            <a:r>
              <a:rPr sz="1688" lang="en-US">
                <a:solidFill>
                  <a:srgbClr val="000000"/>
                </a:solidFill>
                <a:latin typeface="Canva Sans"/>
              </a:rPr>
              <a:t>m.pie(data["sentiment"].value_counts(),</a:t>
            </a:r>
          </a:p>
          <a:p>
            <a:pPr>
              <a:lnSpc>
                <a:spcPts val="2364"/>
              </a:lnSpc>
            </a:pPr>
            <a:r>
              <a:rPr sz="1688" lang="en-US">
                <a:solidFill>
                  <a:srgbClr val="000000"/>
                </a:solidFill>
                <a:latin typeface="Canva Sans"/>
              </a:rPr>
              <a:t>            labels=data["sentiment"].unique(),autopct="%.1f%%")</a:t>
            </a:r>
          </a:p>
          <a:p>
            <a:pPr>
              <a:lnSpc>
                <a:spcPts val="2364"/>
              </a:lnSpc>
            </a:pPr>
            <a:r>
              <a:rPr sz="1688" lang="en-US">
                <a:solidFill>
                  <a:srgbClr val="000000"/>
                </a:solidFill>
                <a:latin typeface="Canva Sans"/>
              </a:rPr>
              <a:t>m.title("Piechart")</a:t>
            </a:r>
          </a:p>
          <a:p>
            <a:pPr>
              <a:lnSpc>
                <a:spcPts val="2364"/>
              </a:lnSpc>
            </a:pPr>
            <a:r>
              <a:rPr sz="1688" lang="en-US">
                <a:solidFill>
                  <a:srgbClr val="000000"/>
                </a:solidFill>
                <a:latin typeface="Canva Sans"/>
              </a:rPr>
              <a:t>m.xlabel("Reviews")</a:t>
            </a:r>
          </a:p>
          <a:p>
            <a:pPr>
              <a:lnSpc>
                <a:spcPts val="2364"/>
              </a:lnSpc>
            </a:pPr>
            <a:r>
              <a:rPr sz="1688" lang="en-US">
                <a:solidFill>
                  <a:srgbClr val="000000"/>
                </a:solidFill>
                <a:latin typeface="Canva Sans"/>
              </a:rPr>
              <a:t>m.ylabel("Sentiment")</a:t>
            </a:r>
          </a:p>
          <a:p>
            <a:pPr>
              <a:lnSpc>
                <a:spcPts val="2364"/>
              </a:lnSpc>
            </a:pPr>
            <a:r>
              <a:rPr sz="1688" lang="en-US">
                <a:solidFill>
                  <a:srgbClr val="000000"/>
                </a:solidFill>
                <a:latin typeface="Canva Sans"/>
              </a:rPr>
              <a:t>m.show()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grpSp>
        <p:nvGrpSpPr>
          <p:cNvPr id="51" name="Group 2"/>
          <p:cNvGrpSpPr/>
          <p:nvPr/>
        </p:nvGrpSpPr>
        <p:grpSpPr>
          <a:xfrm>
            <a:off x="669801" y="685800"/>
            <a:ext cx="5554980" cy="142496"/>
            <a:chOff x="0" y="0"/>
            <a:chExt cx="7406640" cy="189994"/>
          </a:xfrm>
        </p:grpSpPr>
        <p:sp>
          <p:nvSpPr>
            <p:cNvPr id="1048623" name="Freeform 3"/>
            <p:cNvSpPr/>
            <p:nvPr/>
          </p:nvSpPr>
          <p:spPr>
            <a:xfrm>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52" name="Group 4"/>
          <p:cNvGrpSpPr/>
          <p:nvPr/>
        </p:nvGrpSpPr>
        <p:grpSpPr>
          <a:xfrm>
            <a:off x="12063220" y="680464"/>
            <a:ext cx="5554980" cy="147831"/>
            <a:chOff x="0" y="0"/>
            <a:chExt cx="7406640" cy="197108"/>
          </a:xfrm>
        </p:grpSpPr>
        <p:sp>
          <p:nvSpPr>
            <p:cNvPr id="1048624" name="Freeform 5"/>
            <p:cNvSpPr/>
            <p:nvPr/>
          </p:nvSpPr>
          <p:spPr>
            <a:xfrm>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53" name="Group 6"/>
          <p:cNvGrpSpPr/>
          <p:nvPr/>
        </p:nvGrpSpPr>
        <p:grpSpPr>
          <a:xfrm>
            <a:off x="6362745" y="685800"/>
            <a:ext cx="5554980" cy="137160"/>
            <a:chOff x="0" y="0"/>
            <a:chExt cx="7406640" cy="182880"/>
          </a:xfrm>
        </p:grpSpPr>
        <p:sp>
          <p:nvSpPr>
            <p:cNvPr id="1048625" name="Freeform 7"/>
            <p:cNvSpPr/>
            <p:nvPr/>
          </p:nvSpPr>
          <p:spPr>
            <a:xfrm>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26" name="Freeform 8" descr="Logo  Description automatically generated"/>
          <p:cNvSpPr/>
          <p:nvPr/>
        </p:nvSpPr>
        <p:spPr>
          <a:xfrm>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t="-141" b="-141"/>
            </a:stretch>
          </a:blipFill>
        </p:spPr>
      </p:sp>
      <p:sp>
        <p:nvSpPr>
          <p:cNvPr id="1048627" name="Freeform 9"/>
          <p:cNvSpPr/>
          <p:nvPr/>
        </p:nvSpPr>
        <p:spPr>
          <a:xfrm>
            <a:off x="9127462" y="2689044"/>
            <a:ext cx="5871518" cy="5989538"/>
          </a:xfrm>
          <a:custGeom>
            <a:avLst/>
            <a:ahLst/>
            <a:rect l="l" t="t" r="r" b="b"/>
            <a:pathLst>
              <a:path w="5871518" h="5989538">
                <a:moveTo>
                  <a:pt x="0" y="0"/>
                </a:moveTo>
                <a:lnTo>
                  <a:pt x="5871517" y="0"/>
                </a:lnTo>
                <a:lnTo>
                  <a:pt x="5871517" y="5989538"/>
                </a:lnTo>
                <a:lnTo>
                  <a:pt x="0" y="5989538"/>
                </a:lnTo>
                <a:lnTo>
                  <a:pt x="0" y="0"/>
                </a:lnTo>
                <a:close/>
              </a:path>
            </a:pathLst>
          </a:custGeom>
          <a:blipFill>
            <a:blip xmlns:r="http://schemas.openxmlformats.org/officeDocument/2006/relationships" r:embed="rId2"/>
            <a:stretch>
              <a:fillRect/>
            </a:stretch>
          </a:blipFill>
        </p:spPr>
      </p:sp>
      <p:sp>
        <p:nvSpPr>
          <p:cNvPr id="1048628" name="Freeform 10"/>
          <p:cNvSpPr/>
          <p:nvPr/>
        </p:nvSpPr>
        <p:spPr>
          <a:xfrm>
            <a:off x="3447291" y="1879158"/>
            <a:ext cx="5514268" cy="4082876"/>
          </a:xfrm>
          <a:custGeom>
            <a:avLst/>
            <a:ahLst/>
            <a:rect l="l" t="t" r="r" b="b"/>
            <a:pathLst>
              <a:path w="5514268" h="4082876">
                <a:moveTo>
                  <a:pt x="0" y="0"/>
                </a:moveTo>
                <a:lnTo>
                  <a:pt x="5514268" y="0"/>
                </a:lnTo>
                <a:lnTo>
                  <a:pt x="5514268" y="4082876"/>
                </a:lnTo>
                <a:lnTo>
                  <a:pt x="0" y="4082876"/>
                </a:lnTo>
                <a:lnTo>
                  <a:pt x="0" y="0"/>
                </a:lnTo>
                <a:close/>
              </a:path>
            </a:pathLst>
          </a:custGeom>
          <a:blipFill>
            <a:blip xmlns:r="http://schemas.openxmlformats.org/officeDocument/2006/relationships" r:embed="rId3"/>
            <a:stretch>
              <a:fillRect/>
            </a:stretch>
          </a:blipFill>
        </p:spPr>
      </p:sp>
      <p:sp>
        <p:nvSpPr>
          <p:cNvPr id="1048629" name="Freeform 11"/>
          <p:cNvSpPr/>
          <p:nvPr/>
        </p:nvSpPr>
        <p:spPr>
          <a:xfrm>
            <a:off x="3785378" y="5683813"/>
            <a:ext cx="5176181" cy="4444541"/>
          </a:xfrm>
          <a:custGeom>
            <a:avLst/>
            <a:ahLst/>
            <a:rect l="l" t="t" r="r" b="b"/>
            <a:pathLst>
              <a:path w="5176181" h="4444541">
                <a:moveTo>
                  <a:pt x="0" y="0"/>
                </a:moveTo>
                <a:lnTo>
                  <a:pt x="5176181" y="0"/>
                </a:lnTo>
                <a:lnTo>
                  <a:pt x="5176181" y="4444541"/>
                </a:lnTo>
                <a:lnTo>
                  <a:pt x="0" y="4444541"/>
                </a:lnTo>
                <a:lnTo>
                  <a:pt x="0" y="0"/>
                </a:lnTo>
                <a:close/>
              </a:path>
            </a:pathLst>
          </a:custGeom>
          <a:blipFill>
            <a:blip xmlns:r="http://schemas.openxmlformats.org/officeDocument/2006/relationships" r:embed="rId4"/>
            <a:stretch>
              <a:fillRect/>
            </a:stretch>
          </a:blipFill>
        </p:spPr>
      </p:sp>
      <p:sp>
        <p:nvSpPr>
          <p:cNvPr id="1048630" name="TextBox 12"/>
          <p:cNvSpPr txBox="1"/>
          <p:nvPr/>
        </p:nvSpPr>
        <p:spPr>
          <a:xfrm>
            <a:off x="963228" y="783783"/>
            <a:ext cx="16361544" cy="905256"/>
          </a:xfrm>
          <a:prstGeom prst="rect"/>
        </p:spPr>
        <p:txBody>
          <a:bodyPr anchor="t" bIns="0" lIns="0" rIns="0" rtlCol="0" tIns="0">
            <a:spAutoFit/>
          </a:bodyPr>
          <a:p>
            <a:pPr algn="l">
              <a:lnSpc>
                <a:spcPts val="7128"/>
              </a:lnSpc>
            </a:pPr>
            <a:r>
              <a:rPr sz="5940" lang="en-US">
                <a:solidFill>
                  <a:srgbClr val="1CADE4"/>
                </a:solidFill>
                <a:latin typeface="Arial Bold"/>
              </a:rPr>
              <a:t>Result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grpSp>
        <p:nvGrpSpPr>
          <p:cNvPr id="55" name="Group 2"/>
          <p:cNvGrpSpPr/>
          <p:nvPr/>
        </p:nvGrpSpPr>
        <p:grpSpPr>
          <a:xfrm>
            <a:off x="669801" y="685800"/>
            <a:ext cx="5554980" cy="142496"/>
            <a:chOff x="0" y="0"/>
            <a:chExt cx="7406640" cy="189994"/>
          </a:xfrm>
        </p:grpSpPr>
        <p:sp>
          <p:nvSpPr>
            <p:cNvPr id="1048631" name="Freeform 3"/>
            <p:cNvSpPr/>
            <p:nvPr/>
          </p:nvSpPr>
          <p:spPr>
            <a:xfrm>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56" name="Group 4"/>
          <p:cNvGrpSpPr/>
          <p:nvPr/>
        </p:nvGrpSpPr>
        <p:grpSpPr>
          <a:xfrm>
            <a:off x="12063220" y="680464"/>
            <a:ext cx="5554980" cy="147831"/>
            <a:chOff x="0" y="0"/>
            <a:chExt cx="7406640" cy="197108"/>
          </a:xfrm>
        </p:grpSpPr>
        <p:sp>
          <p:nvSpPr>
            <p:cNvPr id="1048632" name="Freeform 5"/>
            <p:cNvSpPr/>
            <p:nvPr/>
          </p:nvSpPr>
          <p:spPr>
            <a:xfrm>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57" name="Group 6"/>
          <p:cNvGrpSpPr/>
          <p:nvPr/>
        </p:nvGrpSpPr>
        <p:grpSpPr>
          <a:xfrm>
            <a:off x="6362745" y="685800"/>
            <a:ext cx="5554980" cy="137160"/>
            <a:chOff x="0" y="0"/>
            <a:chExt cx="7406640" cy="182880"/>
          </a:xfrm>
        </p:grpSpPr>
        <p:sp>
          <p:nvSpPr>
            <p:cNvPr id="1048633" name="Freeform 7"/>
            <p:cNvSpPr/>
            <p:nvPr/>
          </p:nvSpPr>
          <p:spPr>
            <a:xfrm>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34" name="Freeform 8" descr="Logo  Description automatically generated"/>
          <p:cNvSpPr/>
          <p:nvPr/>
        </p:nvSpPr>
        <p:spPr>
          <a:xfrm>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t="-141" b="-141"/>
            </a:stretch>
          </a:blipFill>
        </p:spPr>
      </p:sp>
      <p:sp>
        <p:nvSpPr>
          <p:cNvPr id="1048635" name="TextBox 9"/>
          <p:cNvSpPr txBox="1"/>
          <p:nvPr/>
        </p:nvSpPr>
        <p:spPr>
          <a:xfrm>
            <a:off x="963228" y="984654"/>
            <a:ext cx="16361544" cy="905256"/>
          </a:xfrm>
          <a:prstGeom prst="rect"/>
        </p:spPr>
        <p:txBody>
          <a:bodyPr anchor="t" bIns="0" lIns="0" rIns="0" rtlCol="0" tIns="0">
            <a:spAutoFit/>
          </a:bodyPr>
          <a:p>
            <a:pPr algn="l">
              <a:lnSpc>
                <a:spcPts val="7128"/>
              </a:lnSpc>
            </a:pPr>
            <a:r>
              <a:rPr sz="5940" lang="en-US">
                <a:solidFill>
                  <a:srgbClr val="1CADE4"/>
                </a:solidFill>
                <a:latin typeface="Arial Bold"/>
              </a:rPr>
              <a:t>Conclusion</a:t>
            </a:r>
          </a:p>
        </p:txBody>
      </p:sp>
      <p:sp>
        <p:nvSpPr>
          <p:cNvPr id="1048636" name="TextBox 10"/>
          <p:cNvSpPr txBox="1"/>
          <p:nvPr/>
        </p:nvSpPr>
        <p:spPr>
          <a:xfrm>
            <a:off x="669801" y="2183958"/>
            <a:ext cx="16948399" cy="6734048"/>
          </a:xfrm>
          <a:prstGeom prst="rect"/>
        </p:spPr>
        <p:txBody>
          <a:bodyPr anchor="t" bIns="0" lIns="0" rIns="0" rtlCol="0" tIns="0">
            <a:spAutoFit/>
          </a:bodyPr>
          <a:p>
            <a:pPr algn="ctr">
              <a:lnSpc>
                <a:spcPts val="3314"/>
              </a:lnSpc>
            </a:pPr>
            <a:r>
              <a:rPr sz="2367" lang="en-US">
                <a:solidFill>
                  <a:srgbClr val="000000"/>
                </a:solidFill>
                <a:latin typeface="Canva Sans"/>
              </a:rPr>
              <a:t>In conclusion, the given movie dataset for binary sentiment classification with 25,000 highly polar movie reviews for training and testing can be effectively addressed using various classification algorithms like Logistic Regression, SVM, Random Forest, Gradient Boosting, and Deep Learning (RNNs/CNNs). For this specific scenario, Support Vector Machines (SVM) was selected as the algorithm.</a:t>
            </a:r>
          </a:p>
          <a:p>
            <a:pPr algn="ctr">
              <a:lnSpc>
                <a:spcPts val="3314"/>
              </a:lnSpc>
            </a:pPr>
          </a:p>
          <a:p>
            <a:pPr algn="ctr">
              <a:lnSpc>
                <a:spcPts val="3314"/>
              </a:lnSpc>
            </a:pPr>
            <a:r>
              <a:rPr sz="2367" lang="en-US">
                <a:solidFill>
                  <a:srgbClr val="000000"/>
                </a:solidFill>
                <a:latin typeface="Canva Sans"/>
              </a:rPr>
              <a:t>The proposed system approach involves preprocessing the text data, extracting features using techniques like TF-IDF or word embeddings, selecting the SVM model, training and evaluating it on the dataset, tuning hyperparameters for optimization, deploying the trained model into production, monitoring its performance, and periodically retraining with new data.</a:t>
            </a:r>
          </a:p>
          <a:p>
            <a:pPr algn="ctr">
              <a:lnSpc>
                <a:spcPts val="3314"/>
              </a:lnSpc>
            </a:pPr>
          </a:p>
          <a:p>
            <a:pPr algn="ctr">
              <a:lnSpc>
                <a:spcPts val="3314"/>
              </a:lnSpc>
            </a:pPr>
            <a:r>
              <a:rPr sz="2367" lang="en-US">
                <a:solidFill>
                  <a:srgbClr val="000000"/>
                </a:solidFill>
                <a:latin typeface="Canva Sans"/>
              </a:rPr>
              <a:t>The code provided imports the dataset, performs exploratory data analysis (EDA) including histograms, bar diagrams, and pie charts to visualize the sentiment distribution within the dataset, providing insights into the sentiment distribution of the movie reviews.</a:t>
            </a:r>
          </a:p>
          <a:p>
            <a:pPr algn="ctr">
              <a:lnSpc>
                <a:spcPts val="3314"/>
              </a:lnSpc>
            </a:pPr>
          </a:p>
          <a:p>
            <a:pPr algn="ctr">
              <a:lnSpc>
                <a:spcPts val="3314"/>
              </a:lnSpc>
            </a:pPr>
            <a:r>
              <a:rPr sz="2367" lang="en-US">
                <a:solidFill>
                  <a:srgbClr val="000000"/>
                </a:solidFill>
                <a:latin typeface="Canva Sans"/>
              </a:rPr>
              <a:t>This systematic approach, along with the SVM algorithm, enables accurate prediction of sentiment for movie reviews, facilitating informed decision-making in the movie industry based on audience feedback.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grpSp>
        <p:nvGrpSpPr>
          <p:cNvPr id="59" name="Group 2"/>
          <p:cNvGrpSpPr/>
          <p:nvPr/>
        </p:nvGrpSpPr>
        <p:grpSpPr>
          <a:xfrm>
            <a:off x="669801" y="685800"/>
            <a:ext cx="5554980" cy="142496"/>
            <a:chOff x="0" y="0"/>
            <a:chExt cx="7406640" cy="189994"/>
          </a:xfrm>
        </p:grpSpPr>
        <p:sp>
          <p:nvSpPr>
            <p:cNvPr id="1048637" name="Freeform 3"/>
            <p:cNvSpPr/>
            <p:nvPr/>
          </p:nvSpPr>
          <p:spPr>
            <a:xfrm>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60" name="Group 4"/>
          <p:cNvGrpSpPr/>
          <p:nvPr/>
        </p:nvGrpSpPr>
        <p:grpSpPr>
          <a:xfrm>
            <a:off x="12063220" y="680464"/>
            <a:ext cx="5554980" cy="147831"/>
            <a:chOff x="0" y="0"/>
            <a:chExt cx="7406640" cy="197108"/>
          </a:xfrm>
        </p:grpSpPr>
        <p:sp>
          <p:nvSpPr>
            <p:cNvPr id="1048638" name="Freeform 5"/>
            <p:cNvSpPr/>
            <p:nvPr/>
          </p:nvSpPr>
          <p:spPr>
            <a:xfrm>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1" name="Group 6"/>
          <p:cNvGrpSpPr/>
          <p:nvPr/>
        </p:nvGrpSpPr>
        <p:grpSpPr>
          <a:xfrm>
            <a:off x="6362745" y="685800"/>
            <a:ext cx="5554980" cy="137160"/>
            <a:chOff x="0" y="0"/>
            <a:chExt cx="7406640" cy="182880"/>
          </a:xfrm>
        </p:grpSpPr>
        <p:sp>
          <p:nvSpPr>
            <p:cNvPr id="1048639" name="Freeform 7"/>
            <p:cNvSpPr/>
            <p:nvPr/>
          </p:nvSpPr>
          <p:spPr>
            <a:xfrm>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40" name="Freeform 8" descr="Logo  Description automatically generated"/>
          <p:cNvSpPr/>
          <p:nvPr/>
        </p:nvSpPr>
        <p:spPr>
          <a:xfrm>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t="-141" b="-141"/>
            </a:stretch>
          </a:blipFill>
        </p:spPr>
      </p:sp>
      <p:sp>
        <p:nvSpPr>
          <p:cNvPr id="1048641" name="TextBox 9"/>
          <p:cNvSpPr txBox="1"/>
          <p:nvPr/>
        </p:nvSpPr>
        <p:spPr>
          <a:xfrm>
            <a:off x="894945" y="1322233"/>
            <a:ext cx="16361544" cy="603504"/>
          </a:xfrm>
          <a:prstGeom prst="rect"/>
        </p:spPr>
        <p:txBody>
          <a:bodyPr anchor="t" bIns="0" lIns="0" rIns="0" rtlCol="0" tIns="0">
            <a:spAutoFit/>
          </a:bodyPr>
          <a:p>
            <a:pPr algn="l">
              <a:lnSpc>
                <a:spcPts val="4752"/>
              </a:lnSpc>
            </a:pPr>
            <a:r>
              <a:rPr sz="4950" lang="en-US">
                <a:solidFill>
                  <a:srgbClr val="1CADE4"/>
                </a:solidFill>
                <a:latin typeface="Arial Bold"/>
              </a:rPr>
              <a:t>Future scope</a:t>
            </a:r>
          </a:p>
        </p:txBody>
      </p:sp>
      <p:sp>
        <p:nvSpPr>
          <p:cNvPr id="1048642" name="TextBox 10"/>
          <p:cNvSpPr txBox="1"/>
          <p:nvPr/>
        </p:nvSpPr>
        <p:spPr>
          <a:xfrm>
            <a:off x="1028700" y="2425050"/>
            <a:ext cx="16230600" cy="6507479"/>
          </a:xfrm>
          <a:prstGeom prst="rect"/>
        </p:spPr>
        <p:txBody>
          <a:bodyPr anchor="t" bIns="0" lIns="0" rIns="0" rtlCol="0" tIns="0">
            <a:spAutoFit/>
          </a:bodyPr>
          <a:p>
            <a:pPr algn="ctr">
              <a:lnSpc>
                <a:spcPts val="2440"/>
              </a:lnSpc>
            </a:pPr>
            <a:r>
              <a:rPr sz="1743" lang="en-US">
                <a:solidFill>
                  <a:srgbClr val="000000"/>
                </a:solidFill>
                <a:latin typeface="Canva Sans"/>
              </a:rPr>
              <a:t>1. Model Comparison: Explore and compare the performance of different classification algorithms (Logistic Regression, Random Forest, Gradient Boosting, etc.) to identify the most suitable model for the task.</a:t>
            </a:r>
          </a:p>
          <a:p>
            <a:pPr algn="ctr">
              <a:lnSpc>
                <a:spcPts val="2440"/>
              </a:lnSpc>
            </a:pPr>
            <a:r>
              <a:rPr sz="1743" lang="en-US">
                <a:solidFill>
                  <a:srgbClr val="000000"/>
                </a:solidFill>
                <a:latin typeface="Canva Sans"/>
              </a:rPr>
              <a:t>2. Advanced Deep Learning Techniques: Experiment with advanced deep learning architectures such as transformers (e.g., BERT, GPT) for improved sentiment classification performance.</a:t>
            </a:r>
          </a:p>
          <a:p>
            <a:pPr algn="ctr">
              <a:lnSpc>
                <a:spcPts val="2440"/>
              </a:lnSpc>
            </a:pPr>
            <a:r>
              <a:rPr sz="1743" lang="en-US">
                <a:solidFill>
                  <a:srgbClr val="000000"/>
                </a:solidFill>
                <a:latin typeface="Canva Sans"/>
              </a:rPr>
              <a:t>3. Ensemble Methods: Investigate ensemble learning techniques to combine the predictions of multiple models for further enhancement of sentiment prediction accuracy.</a:t>
            </a:r>
          </a:p>
          <a:p>
            <a:pPr algn="ctr">
              <a:lnSpc>
                <a:spcPts val="2440"/>
              </a:lnSpc>
            </a:pPr>
            <a:r>
              <a:rPr sz="1743" lang="en-US">
                <a:solidFill>
                  <a:srgbClr val="000000"/>
                </a:solidFill>
                <a:latin typeface="Canva Sans"/>
              </a:rPr>
              <a:t>4. Fine-grained Sentiment Analysis: Extend the analysis to include fine-grained sentiment analysis, distinguishing between different levels of sentiment intensity (e.g., strongly positive, mildly positive, neutral, mildly negative, strongly negative).</a:t>
            </a:r>
          </a:p>
          <a:p>
            <a:pPr algn="ctr">
              <a:lnSpc>
                <a:spcPts val="2440"/>
              </a:lnSpc>
            </a:pPr>
            <a:r>
              <a:rPr sz="1743" lang="en-US">
                <a:solidFill>
                  <a:srgbClr val="000000"/>
                </a:solidFill>
                <a:latin typeface="Canva Sans"/>
              </a:rPr>
              <a:t>5. Multimodal Sentiment Analysis: Incorporate additional modalities such as images or audio data along with text to perform multimodal sentiment analysis for a richer understanding of movie reviews.</a:t>
            </a:r>
          </a:p>
          <a:p>
            <a:pPr algn="ctr">
              <a:lnSpc>
                <a:spcPts val="2440"/>
              </a:lnSpc>
            </a:pPr>
            <a:r>
              <a:rPr sz="1743" lang="en-US">
                <a:solidFill>
                  <a:srgbClr val="000000"/>
                </a:solidFill>
                <a:latin typeface="Canva Sans"/>
              </a:rPr>
              <a:t>6. Real-time Sentiment Analysis: Develop real-time sentiment analysis systems capable of processing streaming data and providing instant insights into audience sentiment trends.</a:t>
            </a:r>
          </a:p>
          <a:p>
            <a:pPr algn="ctr">
              <a:lnSpc>
                <a:spcPts val="2440"/>
              </a:lnSpc>
            </a:pPr>
            <a:r>
              <a:rPr sz="1743" lang="en-US">
                <a:solidFill>
                  <a:srgbClr val="000000"/>
                </a:solidFill>
                <a:latin typeface="Canva Sans"/>
              </a:rPr>
              <a:t>7. Domain Adaptation: Explore techniques for domain adaptation to adapt the sentiment analysis model to specific genres or languages prevalent in the movie industry.</a:t>
            </a:r>
          </a:p>
          <a:p>
            <a:pPr algn="ctr">
              <a:lnSpc>
                <a:spcPts val="2440"/>
              </a:lnSpc>
            </a:pPr>
            <a:r>
              <a:rPr sz="1743" lang="en-US">
                <a:solidFill>
                  <a:srgbClr val="000000"/>
                </a:solidFill>
                <a:latin typeface="Canva Sans"/>
              </a:rPr>
              <a:t>8. Interactive Visualization: Create interactive visualization tools to explore the sentiment distribution of movie reviews and analyze trends over time.</a:t>
            </a:r>
          </a:p>
          <a:p>
            <a:pPr algn="ctr">
              <a:lnSpc>
                <a:spcPts val="2440"/>
              </a:lnSpc>
            </a:pPr>
            <a:r>
              <a:rPr sz="1743" lang="en-US">
                <a:solidFill>
                  <a:srgbClr val="000000"/>
                </a:solidFill>
                <a:latin typeface="Canva Sans"/>
              </a:rPr>
              <a:t>9. Feedback Integration: Implement mechanisms to incorporate user feedback into the sentiment analysis model, continuously improving its accuracy and relevance.</a:t>
            </a:r>
          </a:p>
          <a:p>
            <a:pPr algn="ctr">
              <a:lnSpc>
                <a:spcPts val="2440"/>
              </a:lnSpc>
            </a:pPr>
            <a:r>
              <a:rPr sz="1743" lang="en-US">
                <a:solidFill>
                  <a:srgbClr val="000000"/>
                </a:solidFill>
                <a:latin typeface="Canva Sans"/>
              </a:rPr>
              <a:t>10. Application in Recommendation Systems:Integrate sentiment analysis into movie recommendation systems to personalize recommendations based on user preferences and sentiment analysis of reviews.</a:t>
            </a:r>
          </a:p>
          <a:p>
            <a:pPr algn="ctr">
              <a:lnSpc>
                <a:spcPts val="2440"/>
              </a:lnSpc>
            </a:pPr>
            <a:r>
              <a:rPr sz="1743" lang="en-US">
                <a:solidFill>
                  <a:srgbClr val="000000"/>
                </a:solidFill>
                <a:latin typeface="Canva Sans"/>
              </a:rPr>
              <a:t>By exploring these avenues, the conclusion drawn from the current analysis can be further enriched, leading to advancements in sentiment analysis techniques for movie reviews and their application in the movie industry.</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PROJECT TITLE</dc:title>
  <dc:creator>TECNO CH6i</dc:creator>
  <cp:lastModifiedBy>STUDENT</cp:lastModifiedBy>
  <dcterms:created xsi:type="dcterms:W3CDTF">2006-08-15T13:00:00Z</dcterms:created>
  <dcterms:modified xsi:type="dcterms:W3CDTF">2024-04-05T13:30:35Z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205d7b61bdbc446283359113b775cde1</vt:lpwstr>
  </property>
</Properties>
</file>