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6" r:id="rId3"/>
    <p:sldId id="258" r:id="rId4"/>
    <p:sldId id="259" r:id="rId5"/>
    <p:sldId id="260" r:id="rId6"/>
    <p:sldId id="267" r:id="rId7"/>
    <p:sldId id="268" r:id="rId8"/>
    <p:sldId id="261" r:id="rId9"/>
    <p:sldId id="269" r:id="rId10"/>
    <p:sldId id="262" r:id="rId11"/>
    <p:sldId id="270" r:id="rId12"/>
    <p:sldId id="263" r:id="rId13"/>
    <p:sldId id="271" r:id="rId14"/>
    <p:sldId id="264" r:id="rId15"/>
    <p:sldId id="265" r:id="rId16"/>
    <p:sldId id="272"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flipV="1">
            <a:off x="5861538" y="4013916"/>
            <a:ext cx="5737795" cy="523220"/>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6487002" y="4013916"/>
            <a:ext cx="3865377" cy="2554545"/>
          </a:xfrm>
          <a:prstGeom prst="rect">
            <a:avLst/>
          </a:prstGeom>
          <a:solidFill>
            <a:schemeClr val="accent2"/>
          </a:solidFill>
        </p:spPr>
        <p:txBody>
          <a:bodyPr wrap="square" rtlCol="0">
            <a:spAutoFit/>
          </a:bodyPr>
          <a:lstStyle/>
          <a:p>
            <a:r>
              <a:rPr lang="en-US" sz="3200" b="1" dirty="0">
                <a:solidFill>
                  <a:srgbClr val="00B0F0"/>
                </a:solidFill>
                <a:latin typeface="Algerian" panose="04020705040A02060702" pitchFamily="82" charset="0"/>
              </a:rPr>
              <a:t>PRESENTED BY</a:t>
            </a:r>
          </a:p>
          <a:p>
            <a:r>
              <a:rPr lang="en-GB" sz="3200" b="1" dirty="0">
                <a:solidFill>
                  <a:srgbClr val="00B0F0"/>
                </a:solidFill>
                <a:latin typeface="Algerian" panose="04020705040A02060702" pitchFamily="82" charset="0"/>
              </a:rPr>
              <a:t>NITHYA.P</a:t>
            </a:r>
            <a:endParaRPr lang="en-US" sz="3200" b="1" dirty="0">
              <a:solidFill>
                <a:srgbClr val="00B0F0"/>
              </a:solidFill>
              <a:latin typeface="Algerian" panose="04020705040A02060702" pitchFamily="82" charset="0"/>
            </a:endParaRPr>
          </a:p>
          <a:p>
            <a:r>
              <a:rPr lang="en-US" sz="3200" b="1" dirty="0">
                <a:solidFill>
                  <a:srgbClr val="00B0F0"/>
                </a:solidFill>
                <a:latin typeface="Algerian" panose="04020705040A02060702" pitchFamily="82" charset="0"/>
              </a:rPr>
              <a:t>Arunai engineering college</a:t>
            </a:r>
            <a:endParaRPr lang="en-GB" sz="3200" b="1" dirty="0">
              <a:solidFill>
                <a:srgbClr val="00B0F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12" name="TextBox 11">
            <a:extLst>
              <a:ext uri="{FF2B5EF4-FFF2-40B4-BE49-F238E27FC236}">
                <a16:creationId xmlns:a16="http://schemas.microsoft.com/office/drawing/2014/main" id="{AA859DB6-6D47-3037-BAB6-24E4CBDE4F35}"/>
              </a:ext>
            </a:extLst>
          </p:cNvPr>
          <p:cNvSpPr txBox="1"/>
          <p:nvPr/>
        </p:nvSpPr>
        <p:spPr>
          <a:xfrm>
            <a:off x="2875433" y="1698812"/>
            <a:ext cx="711391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11111"/>
                </a:solidFill>
                <a:latin typeface="-apple-system"/>
              </a:rPr>
              <a:t>"Based on the problem statement and end-user considerations, here's a refined solution proposition for the college </a:t>
            </a:r>
            <a:r>
              <a:rPr lang="en-US" dirty="0" err="1">
                <a:solidFill>
                  <a:srgbClr val="111111"/>
                </a:solidFill>
                <a:latin typeface="-apple-system"/>
              </a:rPr>
              <a:t>chatbot</a:t>
            </a:r>
            <a:r>
              <a:rPr lang="en-US" dirty="0">
                <a:solidFill>
                  <a:srgbClr val="111111"/>
                </a:solidFill>
                <a:latin typeface="-apple-system"/>
              </a:rPr>
              <a:t> project:</a:t>
            </a:r>
            <a:endParaRPr lang="en-GB" dirty="0">
              <a:solidFill>
                <a:srgbClr val="111111"/>
              </a:solidFill>
              <a:latin typeface="-apple-system"/>
            </a:endParaRPr>
          </a:p>
          <a:p>
            <a:endParaRPr lang="en-GB" dirty="0">
              <a:solidFill>
                <a:srgbClr val="111111"/>
              </a:solidFill>
              <a:latin typeface="-apple-system"/>
            </a:endParaRPr>
          </a:p>
          <a:p>
            <a:r>
              <a:rPr lang="en-US" dirty="0">
                <a:solidFill>
                  <a:srgbClr val="111111"/>
                </a:solidFill>
                <a:latin typeface="-apple-system"/>
              </a:rPr>
              <a:t>Solution Proposition: College </a:t>
            </a:r>
            <a:r>
              <a:rPr lang="en-US" dirty="0" err="1">
                <a:solidFill>
                  <a:srgbClr val="111111"/>
                </a:solidFill>
                <a:latin typeface="-apple-system"/>
              </a:rPr>
              <a:t>Chatbot</a:t>
            </a:r>
            <a:r>
              <a:rPr lang="en-US" dirty="0">
                <a:solidFill>
                  <a:srgbClr val="111111"/>
                </a:solidFill>
                <a:latin typeface="-apple-system"/>
              </a:rPr>
              <a:t> for Enhanced Campus Experience</a:t>
            </a:r>
            <a:endParaRPr lang="en-GB" dirty="0">
              <a:solidFill>
                <a:srgbClr val="111111"/>
              </a:solidFill>
              <a:latin typeface="-apple-system"/>
            </a:endParaRPr>
          </a:p>
          <a:p>
            <a:r>
              <a:rPr lang="en-GB" dirty="0">
                <a:solidFill>
                  <a:srgbClr val="111111"/>
                </a:solidFill>
                <a:latin typeface="-apple-system"/>
              </a:rPr>
              <a:t> </a:t>
            </a:r>
          </a:p>
          <a:p>
            <a:r>
              <a:rPr lang="en-US" dirty="0" err="1">
                <a:solidFill>
                  <a:srgbClr val="111111"/>
                </a:solidFill>
                <a:latin typeface="-apple-system"/>
              </a:rPr>
              <a:t>Overview:The</a:t>
            </a:r>
            <a:r>
              <a:rPr lang="en-US" dirty="0">
                <a:solidFill>
                  <a:srgbClr val="111111"/>
                </a:solidFill>
                <a:latin typeface="-apple-system"/>
              </a:rPr>
              <a:t> College </a:t>
            </a:r>
            <a:r>
              <a:rPr lang="en-US" dirty="0" err="1">
                <a:solidFill>
                  <a:srgbClr val="111111"/>
                </a:solidFill>
                <a:latin typeface="-apple-system"/>
              </a:rPr>
              <a:t>Chatbot</a:t>
            </a:r>
            <a:r>
              <a:rPr lang="en-US" dirty="0">
                <a:solidFill>
                  <a:srgbClr val="111111"/>
                </a:solidFill>
                <a:latin typeface="-apple-system"/>
              </a:rPr>
              <a:t> is an intelligent virtual assistant designed to streamline communication, provide quick access to information, and enhance the overall campus experience for students, faculty, staff, and visitors. Leveraging cutting-edge natural language processing (NLP) technology, the </a:t>
            </a:r>
            <a:r>
              <a:rPr lang="en-US" dirty="0" err="1">
                <a:solidFill>
                  <a:srgbClr val="111111"/>
                </a:solidFill>
                <a:latin typeface="-apple-system"/>
              </a:rPr>
              <a:t>chatbot</a:t>
            </a:r>
            <a:r>
              <a:rPr lang="en-US" dirty="0">
                <a:solidFill>
                  <a:srgbClr val="111111"/>
                </a:solidFill>
                <a:latin typeface="-apple-system"/>
              </a:rPr>
              <a:t> offers personalized assistance and access to a wide range of campus-related services and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E5D3B-2D2B-C0A7-A8D7-74EFA4348282}"/>
              </a:ext>
            </a:extLst>
          </p:cNvPr>
          <p:cNvSpPr txBox="1"/>
          <p:nvPr/>
        </p:nvSpPr>
        <p:spPr>
          <a:xfrm>
            <a:off x="403383" y="400824"/>
            <a:ext cx="8594764" cy="2862322"/>
          </a:xfrm>
          <a:prstGeom prst="rect">
            <a:avLst/>
          </a:prstGeom>
          <a:noFill/>
        </p:spPr>
        <p:txBody>
          <a:bodyPr wrap="square">
            <a:spAutoFit/>
          </a:bodyPr>
          <a:lstStyle/>
          <a:p>
            <a:r>
              <a:rPr lang="en-US" dirty="0"/>
              <a:t>"Key Features:</a:t>
            </a:r>
            <a:endParaRPr lang="en-GB" dirty="0"/>
          </a:p>
          <a:p>
            <a:r>
              <a:rPr lang="en-US" dirty="0"/>
              <a:t>Personalized Assistance: The </a:t>
            </a:r>
            <a:r>
              <a:rPr lang="en-US" dirty="0" err="1"/>
              <a:t>chatbot</a:t>
            </a:r>
            <a:r>
              <a:rPr lang="en-US" dirty="0"/>
              <a:t> utilizes machine learning algorithms to understand user preferences, history, and context, delivering tailored responses and recommendations.</a:t>
            </a:r>
            <a:endParaRPr lang="en-GB" dirty="0"/>
          </a:p>
          <a:p>
            <a:r>
              <a:rPr lang="en-US" dirty="0"/>
              <a:t>Comprehensive Knowledge Base: A robust knowledge base covers topics such as course offerings, academic calendars, campus facilities, administrative procedures, student services, events, and more.</a:t>
            </a:r>
            <a:endParaRPr lang="en-GB" dirty="0"/>
          </a:p>
          <a:p>
            <a:r>
              <a:rPr lang="en-US" dirty="0"/>
              <a:t>Multi-Platform Accessibility: The </a:t>
            </a:r>
            <a:r>
              <a:rPr lang="en-US" dirty="0" err="1"/>
              <a:t>chatbot</a:t>
            </a:r>
            <a:r>
              <a:rPr lang="en-US" dirty="0"/>
              <a:t> is accessible via web browsers, mobile apps, and popular messaging platforms, ensuring seamless interaction for users across different devices and channels."</a:t>
            </a:r>
          </a:p>
        </p:txBody>
      </p:sp>
      <p:sp>
        <p:nvSpPr>
          <p:cNvPr id="6" name="TextBox 5">
            <a:extLst>
              <a:ext uri="{FF2B5EF4-FFF2-40B4-BE49-F238E27FC236}">
                <a16:creationId xmlns:a16="http://schemas.microsoft.com/office/drawing/2014/main" id="{38493BD7-B889-9B49-9106-D6F5A7F656A0}"/>
              </a:ext>
            </a:extLst>
          </p:cNvPr>
          <p:cNvSpPr txBox="1"/>
          <p:nvPr/>
        </p:nvSpPr>
        <p:spPr>
          <a:xfrm>
            <a:off x="403383" y="3167895"/>
            <a:ext cx="9621680" cy="2308324"/>
          </a:xfrm>
          <a:prstGeom prst="rect">
            <a:avLst/>
          </a:prstGeom>
          <a:noFill/>
        </p:spPr>
        <p:txBody>
          <a:bodyPr wrap="square">
            <a:spAutoFit/>
          </a:bodyPr>
          <a:lstStyle/>
          <a:p>
            <a:r>
              <a:rPr lang="en-US" dirty="0"/>
              <a:t>"Real-Time Information Retrieval: Integration with backend systems enables the </a:t>
            </a:r>
            <a:r>
              <a:rPr lang="en-US" dirty="0" err="1"/>
              <a:t>chatbot</a:t>
            </a:r>
            <a:r>
              <a:rPr lang="en-US" dirty="0"/>
              <a:t> to fetch real-time data from student databases, course management systems, event calendars, and other relevant sources, ensuring accuracy and timeliness of information.</a:t>
            </a:r>
            <a:endParaRPr lang="en-GB" dirty="0"/>
          </a:p>
          <a:p>
            <a:r>
              <a:rPr lang="en-US" dirty="0"/>
              <a:t>24/7 Availability: The </a:t>
            </a:r>
            <a:r>
              <a:rPr lang="en-US" dirty="0" err="1"/>
              <a:t>chatbot</a:t>
            </a:r>
            <a:r>
              <a:rPr lang="en-US" dirty="0"/>
              <a:t> operates round the clock, providing instant assistance and support to users regardless of time or location, improving accessibility and user satisfaction.</a:t>
            </a:r>
            <a:endParaRPr lang="en-GB" dirty="0"/>
          </a:p>
          <a:p>
            <a:r>
              <a:rPr lang="en-US" dirty="0"/>
              <a:t>Natural Language Understanding: Advanced natural language understanding (NLU) capabilities allow the </a:t>
            </a:r>
            <a:r>
              <a:rPr lang="en-US" dirty="0" err="1"/>
              <a:t>chatbot</a:t>
            </a:r>
            <a:r>
              <a:rPr lang="en-US" dirty="0"/>
              <a:t> to comprehend and interpret user queries accurately, even handling complex or ambiguous inputs</a:t>
            </a:r>
            <a:r>
              <a:rPr lang="en-GB" dirty="0"/>
              <a:t> effectively</a:t>
            </a:r>
            <a:endParaRPr lang="en-US" dirty="0"/>
          </a:p>
        </p:txBody>
      </p:sp>
      <p:sp>
        <p:nvSpPr>
          <p:cNvPr id="8" name="TextBox 7">
            <a:extLst>
              <a:ext uri="{FF2B5EF4-FFF2-40B4-BE49-F238E27FC236}">
                <a16:creationId xmlns:a16="http://schemas.microsoft.com/office/drawing/2014/main" id="{9858B4CF-EF67-D175-7323-21F0A672067D}"/>
              </a:ext>
            </a:extLst>
          </p:cNvPr>
          <p:cNvSpPr txBox="1"/>
          <p:nvPr/>
        </p:nvSpPr>
        <p:spPr>
          <a:xfrm>
            <a:off x="1226345" y="5476219"/>
            <a:ext cx="7414616" cy="1200329"/>
          </a:xfrm>
          <a:prstGeom prst="rect">
            <a:avLst/>
          </a:prstGeom>
          <a:noFill/>
        </p:spPr>
        <p:txBody>
          <a:bodyPr wrap="square">
            <a:spAutoFit/>
          </a:bodyPr>
          <a:lstStyle/>
          <a:p>
            <a:r>
              <a:rPr lang="en-US" dirty="0"/>
              <a:t>"By implementing this solution, the college or university can effectively leverage AI-driven technology to transform communication, streamline operations, and create a more connected and empowered campus community."</a:t>
            </a:r>
          </a:p>
        </p:txBody>
      </p:sp>
    </p:spTree>
    <p:extLst>
      <p:ext uri="{BB962C8B-B14F-4D97-AF65-F5344CB8AC3E}">
        <p14:creationId xmlns:p14="http://schemas.microsoft.com/office/powerpoint/2010/main" val="372779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a:p>
        </p:txBody>
      </p:sp>
      <p:sp>
        <p:nvSpPr>
          <p:cNvPr id="13" name="TextBox 12">
            <a:extLst>
              <a:ext uri="{FF2B5EF4-FFF2-40B4-BE49-F238E27FC236}">
                <a16:creationId xmlns:a16="http://schemas.microsoft.com/office/drawing/2014/main" id="{4BA13F89-82CB-5AAB-BF82-16C734CE694B}"/>
              </a:ext>
            </a:extLst>
          </p:cNvPr>
          <p:cNvSpPr txBox="1"/>
          <p:nvPr/>
        </p:nvSpPr>
        <p:spPr>
          <a:xfrm>
            <a:off x="2538412" y="1507806"/>
            <a:ext cx="6905625" cy="2862322"/>
          </a:xfrm>
          <a:prstGeom prst="rect">
            <a:avLst/>
          </a:prstGeom>
          <a:noFill/>
        </p:spPr>
        <p:txBody>
          <a:bodyPr wrap="square">
            <a:spAutoFit/>
          </a:bodyPr>
          <a:lstStyle/>
          <a:p>
            <a:r>
              <a:rPr lang="en-US" dirty="0"/>
              <a:t>"Here are the "wow" factors in the proposed solution for the college </a:t>
            </a:r>
            <a:r>
              <a:rPr lang="en-US" dirty="0" err="1"/>
              <a:t>chatbot</a:t>
            </a:r>
            <a:r>
              <a:rPr lang="en-US" dirty="0"/>
              <a:t>:</a:t>
            </a:r>
            <a:endParaRPr lang="en-GB" dirty="0"/>
          </a:p>
          <a:p>
            <a:r>
              <a:rPr lang="en-US" dirty="0"/>
              <a:t>Personalized Assistance: The </a:t>
            </a:r>
            <a:r>
              <a:rPr lang="en-US" dirty="0" err="1"/>
              <a:t>chatbot's</a:t>
            </a:r>
            <a:r>
              <a:rPr lang="en-US" dirty="0"/>
              <a:t> ability to provide tailored responses based on user preferences, history, and context adds a personalized touch, making interactions more engaging and relevant for each user.</a:t>
            </a:r>
            <a:endParaRPr lang="en-GB" dirty="0"/>
          </a:p>
          <a:p>
            <a:r>
              <a:rPr lang="en-US" dirty="0"/>
              <a:t>Real-Time Information Retrieval: Integration with backend systems enables the </a:t>
            </a:r>
            <a:r>
              <a:rPr lang="en-US" dirty="0" err="1"/>
              <a:t>chatbot</a:t>
            </a:r>
            <a:r>
              <a:rPr lang="en-US" dirty="0"/>
              <a:t> to fetch real-time data, ensuring that users always receive accurate and up-to-date information, which enhances trust and reliability."</a:t>
            </a:r>
          </a:p>
        </p:txBody>
      </p:sp>
      <p:sp>
        <p:nvSpPr>
          <p:cNvPr id="15" name="TextBox 14">
            <a:extLst>
              <a:ext uri="{FF2B5EF4-FFF2-40B4-BE49-F238E27FC236}">
                <a16:creationId xmlns:a16="http://schemas.microsoft.com/office/drawing/2014/main" id="{CC1C657D-E123-E3E0-F7B7-4ED7CD6E9E75}"/>
              </a:ext>
            </a:extLst>
          </p:cNvPr>
          <p:cNvSpPr txBox="1"/>
          <p:nvPr/>
        </p:nvSpPr>
        <p:spPr>
          <a:xfrm>
            <a:off x="2538411" y="4298513"/>
            <a:ext cx="6996113" cy="2585323"/>
          </a:xfrm>
          <a:prstGeom prst="rect">
            <a:avLst/>
          </a:prstGeom>
          <a:noFill/>
        </p:spPr>
        <p:txBody>
          <a:bodyPr wrap="square">
            <a:spAutoFit/>
          </a:bodyPr>
          <a:lstStyle/>
          <a:p>
            <a:r>
              <a:rPr lang="en-US" dirty="0"/>
              <a:t>"24/7 Availability: The </a:t>
            </a:r>
            <a:r>
              <a:rPr lang="en-US" dirty="0" err="1"/>
              <a:t>chatbot's</a:t>
            </a:r>
            <a:r>
              <a:rPr lang="en-US" dirty="0"/>
              <a:t> round-the-clock availability ensures that users can access assistance and support at any time, offering unprecedented convenience and accessibility for students, faculty, staff, and visitors.</a:t>
            </a:r>
            <a:endParaRPr lang="en-GB" dirty="0"/>
          </a:p>
          <a:p>
            <a:r>
              <a:rPr lang="en-US" dirty="0"/>
              <a:t>Natural Language Understanding: Advanced natural language understanding capabilities empower the </a:t>
            </a:r>
            <a:r>
              <a:rPr lang="en-US" dirty="0" err="1"/>
              <a:t>chatbot</a:t>
            </a:r>
            <a:r>
              <a:rPr lang="en-US" dirty="0"/>
              <a:t> to interpret user queries accurately, even handling complex or ambiguous inputs gracefully, which enhances the user experience and reduces frustration."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606E6-523D-35B8-A9CA-D72481E42661}"/>
              </a:ext>
            </a:extLst>
          </p:cNvPr>
          <p:cNvSpPr txBox="1"/>
          <p:nvPr/>
        </p:nvSpPr>
        <p:spPr>
          <a:xfrm>
            <a:off x="404812" y="336917"/>
            <a:ext cx="9001125" cy="2031325"/>
          </a:xfrm>
          <a:prstGeom prst="rect">
            <a:avLst/>
          </a:prstGeom>
          <a:noFill/>
        </p:spPr>
        <p:txBody>
          <a:bodyPr wrap="square">
            <a:spAutoFit/>
          </a:bodyPr>
          <a:lstStyle/>
          <a:p>
            <a:r>
              <a:rPr lang="en-US" dirty="0"/>
              <a:t>"Multi-Platform Accessibility: The </a:t>
            </a:r>
            <a:r>
              <a:rPr lang="en-US" dirty="0" err="1"/>
              <a:t>chatbot's</a:t>
            </a:r>
            <a:r>
              <a:rPr lang="en-US" dirty="0"/>
              <a:t> availability across various platforms, including web browsers, mobile apps, and messaging platforms, offers seamless interaction for users across different devices and channels, demonstrating a commitment to accessibility and user convenience.</a:t>
            </a:r>
            <a:endParaRPr lang="en-GB" dirty="0"/>
          </a:p>
          <a:p>
            <a:r>
              <a:rPr lang="en-US" dirty="0"/>
              <a:t>Efficiency and Productivity: By automating routine inquiries and tasks, the </a:t>
            </a:r>
            <a:r>
              <a:rPr lang="en-US" dirty="0" err="1"/>
              <a:t>chatbot</a:t>
            </a:r>
            <a:r>
              <a:rPr lang="en-US" dirty="0"/>
              <a:t> frees up valuable time for users, enabling them to focus on more meaningful activities and responsibilities, thereby increasing overall efficiency and productivity."</a:t>
            </a:r>
          </a:p>
        </p:txBody>
      </p:sp>
      <p:sp>
        <p:nvSpPr>
          <p:cNvPr id="6" name="TextBox 5">
            <a:extLst>
              <a:ext uri="{FF2B5EF4-FFF2-40B4-BE49-F238E27FC236}">
                <a16:creationId xmlns:a16="http://schemas.microsoft.com/office/drawing/2014/main" id="{0884085C-AF82-9836-85EF-225DDAB1776D}"/>
              </a:ext>
            </a:extLst>
          </p:cNvPr>
          <p:cNvSpPr txBox="1"/>
          <p:nvPr/>
        </p:nvSpPr>
        <p:spPr>
          <a:xfrm>
            <a:off x="404812" y="2368242"/>
            <a:ext cx="8084344" cy="2862322"/>
          </a:xfrm>
          <a:prstGeom prst="rect">
            <a:avLst/>
          </a:prstGeom>
          <a:noFill/>
        </p:spPr>
        <p:txBody>
          <a:bodyPr wrap="square">
            <a:spAutoFit/>
          </a:bodyPr>
          <a:lstStyle/>
          <a:p>
            <a:r>
              <a:rPr lang="en-US" dirty="0"/>
              <a:t>"Scalability and Adaptability: Built on scalable and adaptable architecture, the </a:t>
            </a:r>
            <a:r>
              <a:rPr lang="en-US" dirty="0" err="1"/>
              <a:t>chatbot</a:t>
            </a:r>
            <a:r>
              <a:rPr lang="en-US" dirty="0"/>
              <a:t> can evolve and expand its capabilities over time to meet changing user demands and technological advancements, ensuring long-term relevance and value for the institution.</a:t>
            </a:r>
            <a:endParaRPr lang="en-GB" dirty="0"/>
          </a:p>
          <a:p>
            <a:r>
              <a:rPr lang="en-GB" dirty="0"/>
              <a:t>                                     </a:t>
            </a:r>
          </a:p>
          <a:p>
            <a:r>
              <a:rPr lang="en-GB" dirty="0"/>
              <a:t>                                     </a:t>
            </a:r>
            <a:r>
              <a:rPr lang="en-US" dirty="0"/>
              <a:t>These "wow" factors collectively contribute to a transformative solution that revolutionizes communication, streamlines operations, and creates a more connected and empowered campus community, ultimately positioning the college or university as a leader in leveraging AI-driven technology to enhance the student experience."</a:t>
            </a:r>
          </a:p>
        </p:txBody>
      </p:sp>
    </p:spTree>
    <p:extLst>
      <p:ext uri="{BB962C8B-B14F-4D97-AF65-F5344CB8AC3E}">
        <p14:creationId xmlns:p14="http://schemas.microsoft.com/office/powerpoint/2010/main" val="197279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0" name="Picture 9">
            <a:extLst>
              <a:ext uri="{FF2B5EF4-FFF2-40B4-BE49-F238E27FC236}">
                <a16:creationId xmlns:a16="http://schemas.microsoft.com/office/drawing/2014/main" id="{6CFA972F-41EA-6B9B-64DE-9B9B60922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281" y="1297781"/>
            <a:ext cx="7798594" cy="52690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a:p>
        </p:txBody>
      </p:sp>
      <p:sp>
        <p:nvSpPr>
          <p:cNvPr id="10" name="TextBox 9">
            <a:extLst>
              <a:ext uri="{FF2B5EF4-FFF2-40B4-BE49-F238E27FC236}">
                <a16:creationId xmlns:a16="http://schemas.microsoft.com/office/drawing/2014/main" id="{EE0B783B-D225-6715-E186-08E76AE974C8}"/>
              </a:ext>
            </a:extLst>
          </p:cNvPr>
          <p:cNvSpPr txBox="1"/>
          <p:nvPr/>
        </p:nvSpPr>
        <p:spPr>
          <a:xfrm>
            <a:off x="1381125" y="1369219"/>
            <a:ext cx="7771804" cy="2585323"/>
          </a:xfrm>
          <a:prstGeom prst="rect">
            <a:avLst/>
          </a:prstGeom>
          <a:noFill/>
        </p:spPr>
        <p:txBody>
          <a:bodyPr wrap="square">
            <a:spAutoFit/>
          </a:bodyPr>
          <a:lstStyle/>
          <a:p>
            <a:r>
              <a:rPr lang="en-US" dirty="0"/>
              <a:t>"The specific results of a college </a:t>
            </a:r>
            <a:r>
              <a:rPr lang="en-US" dirty="0" err="1"/>
              <a:t>chatbot</a:t>
            </a:r>
            <a:r>
              <a:rPr lang="en-US" dirty="0"/>
              <a:t> would vary based on its implementation and objectives. Some common results might include:</a:t>
            </a:r>
            <a:endParaRPr lang="en-GB" dirty="0"/>
          </a:p>
          <a:p>
            <a:endParaRPr lang="en-GB" dirty="0"/>
          </a:p>
          <a:p>
            <a:r>
              <a:rPr lang="en-US" dirty="0"/>
              <a:t>Improved efficiency: Reduction in response time to student inquiries, enabling faster access to information.</a:t>
            </a:r>
            <a:endParaRPr lang="en-GB" dirty="0"/>
          </a:p>
          <a:p>
            <a:r>
              <a:rPr lang="en-US" dirty="0"/>
              <a:t>Increased engagement: Higher interaction rates with students seeking information or assistance.</a:t>
            </a:r>
            <a:endParaRPr lang="en-GB" dirty="0"/>
          </a:p>
          <a:p>
            <a:r>
              <a:rPr lang="en-US" dirty="0"/>
              <a:t>Enhanced user satisfaction: Positive feedback from students regarding the effectiveness and usefulness of the </a:t>
            </a:r>
            <a:r>
              <a:rPr lang="en-US" dirty="0" err="1"/>
              <a:t>chatbot</a:t>
            </a:r>
            <a:r>
              <a:rPr lang="en-US" dirty="0"/>
              <a:t>."</a:t>
            </a:r>
          </a:p>
        </p:txBody>
      </p:sp>
      <p:sp>
        <p:nvSpPr>
          <p:cNvPr id="12" name="TextBox 11">
            <a:extLst>
              <a:ext uri="{FF2B5EF4-FFF2-40B4-BE49-F238E27FC236}">
                <a16:creationId xmlns:a16="http://schemas.microsoft.com/office/drawing/2014/main" id="{F5D98194-9D67-EB27-22BB-3501E462A1DD}"/>
              </a:ext>
            </a:extLst>
          </p:cNvPr>
          <p:cNvSpPr txBox="1"/>
          <p:nvPr/>
        </p:nvSpPr>
        <p:spPr>
          <a:xfrm>
            <a:off x="1381124" y="3954542"/>
            <a:ext cx="8334375" cy="2031325"/>
          </a:xfrm>
          <a:prstGeom prst="rect">
            <a:avLst/>
          </a:prstGeom>
          <a:noFill/>
        </p:spPr>
        <p:txBody>
          <a:bodyPr wrap="square">
            <a:spAutoFit/>
          </a:bodyPr>
          <a:lstStyle/>
          <a:p>
            <a:r>
              <a:rPr lang="en-US" dirty="0"/>
              <a:t>"Reduction in administrative workload: </a:t>
            </a:r>
            <a:r>
              <a:rPr lang="en-US" dirty="0" err="1"/>
              <a:t>Chatbot</a:t>
            </a:r>
            <a:r>
              <a:rPr lang="en-US" dirty="0"/>
              <a:t> handling routine queries, freeing up staff time for more complex tasks.</a:t>
            </a:r>
            <a:endParaRPr lang="en-GB" dirty="0"/>
          </a:p>
          <a:p>
            <a:r>
              <a:rPr lang="en-US" dirty="0"/>
              <a:t>Data insights: Gathering analytics on student inquiries to identify trends and areas for improvement in services or resources.</a:t>
            </a:r>
            <a:endParaRPr lang="en-GB" dirty="0"/>
          </a:p>
          <a:p>
            <a:r>
              <a:rPr lang="en-US" dirty="0"/>
              <a:t>Cost savings: Potentially reducing the need for additional staff or resources to handle inquiries </a:t>
            </a:r>
            <a:r>
              <a:rPr lang="en-US" dirty="0" err="1"/>
              <a:t>manually.Improved</a:t>
            </a:r>
            <a:r>
              <a:rPr lang="en-US" dirty="0"/>
              <a:t> accessibility: Providing a 24/7 resource for students to access information regardless of time or location."</a:t>
            </a:r>
          </a:p>
        </p:txBody>
      </p:sp>
      <p:sp>
        <p:nvSpPr>
          <p:cNvPr id="14" name="TextBox 13">
            <a:extLst>
              <a:ext uri="{FF2B5EF4-FFF2-40B4-BE49-F238E27FC236}">
                <a16:creationId xmlns:a16="http://schemas.microsoft.com/office/drawing/2014/main" id="{1EEEC85E-9D8E-6B05-5A7A-5483D080ADB6}"/>
              </a:ext>
            </a:extLst>
          </p:cNvPr>
          <p:cNvSpPr txBox="1"/>
          <p:nvPr/>
        </p:nvSpPr>
        <p:spPr>
          <a:xfrm>
            <a:off x="2059861" y="5922891"/>
            <a:ext cx="8072278" cy="646331"/>
          </a:xfrm>
          <a:prstGeom prst="rect">
            <a:avLst/>
          </a:prstGeom>
          <a:noFill/>
        </p:spPr>
        <p:txBody>
          <a:bodyPr wrap="square">
            <a:spAutoFit/>
          </a:bodyPr>
          <a:lstStyle/>
          <a:p>
            <a:r>
              <a:rPr lang="en-US" dirty="0"/>
              <a:t>"These results can help the college or university improve its services, streamline operations, and enhance the overall student experience."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4A7487-E091-D8AD-9B32-97B1EED3E708}"/>
              </a:ext>
            </a:extLst>
          </p:cNvPr>
          <p:cNvSpPr>
            <a:spLocks noGrp="1"/>
          </p:cNvSpPr>
          <p:nvPr>
            <p:ph type="title"/>
          </p:nvPr>
        </p:nvSpPr>
        <p:spPr>
          <a:xfrm>
            <a:off x="3452813" y="3279934"/>
            <a:ext cx="4191000" cy="738664"/>
          </a:xfrm>
        </p:spPr>
        <p:txBody>
          <a:bodyPr anchor="ctr"/>
          <a:lstStyle/>
          <a:p>
            <a:r>
              <a:rPr lang="en-GB">
                <a:solidFill>
                  <a:schemeClr val="accent2"/>
                </a:solidFill>
              </a:rPr>
              <a:t>THANk  </a:t>
            </a:r>
            <a:r>
              <a:rPr lang="en-GB" dirty="0">
                <a:solidFill>
                  <a:schemeClr val="accent2"/>
                </a:solidFill>
              </a:rPr>
              <a:t>YOU</a:t>
            </a:r>
            <a:endParaRPr lang="en-US" dirty="0">
              <a:solidFill>
                <a:schemeClr val="accent2"/>
              </a:solidFill>
            </a:endParaRPr>
          </a:p>
        </p:txBody>
      </p:sp>
      <p:sp>
        <p:nvSpPr>
          <p:cNvPr id="7" name="TextBox 6">
            <a:extLst>
              <a:ext uri="{FF2B5EF4-FFF2-40B4-BE49-F238E27FC236}">
                <a16:creationId xmlns:a16="http://schemas.microsoft.com/office/drawing/2014/main" id="{0CC8239C-0487-D4FE-A2CA-66C9BC88A1FF}"/>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4824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9" name="Subtitle 8">
            <a:extLst>
              <a:ext uri="{FF2B5EF4-FFF2-40B4-BE49-F238E27FC236}">
                <a16:creationId xmlns:a16="http://schemas.microsoft.com/office/drawing/2014/main" id="{8DEF769D-FA64-A344-458D-B773F7EA2AB9}"/>
              </a:ext>
            </a:extLst>
          </p:cNvPr>
          <p:cNvSpPr>
            <a:spLocks noGrp="1"/>
          </p:cNvSpPr>
          <p:nvPr>
            <p:ph type="subTitle" idx="4"/>
          </p:nvPr>
        </p:nvSpPr>
        <p:spPr>
          <a:xfrm>
            <a:off x="1828800" y="3840480"/>
            <a:ext cx="8534400" cy="830997"/>
          </a:xfrm>
        </p:spPr>
        <p:txBody>
          <a:bodyPr/>
          <a:lstStyle/>
          <a:p>
            <a:pPr algn="ctr"/>
            <a:r>
              <a:rPr lang="en-GB" sz="5400" dirty="0">
                <a:solidFill>
                  <a:schemeClr val="accent1"/>
                </a:solidFill>
                <a:latin typeface="Abadi Extra Light" panose="020B0204020104020204" pitchFamily="34" charset="0"/>
              </a:rPr>
              <a:t>COLLEGE CHATBOT</a:t>
            </a:r>
            <a:endParaRPr lang="en-US" sz="5400" dirty="0">
              <a:solidFill>
                <a:schemeClr val="accent1"/>
              </a:solidFill>
              <a:latin typeface="Abadi Extra Light" panose="020B020402010402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1438274" y="5323471"/>
            <a:ext cx="6972301" cy="1149866"/>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22" name="TextBox 21">
            <a:extLst>
              <a:ext uri="{FF2B5EF4-FFF2-40B4-BE49-F238E27FC236}">
                <a16:creationId xmlns:a16="http://schemas.microsoft.com/office/drawing/2014/main" id="{4EE56014-617E-7F76-7D00-4A5E7C0C77BB}"/>
              </a:ext>
            </a:extLst>
          </p:cNvPr>
          <p:cNvSpPr txBox="1"/>
          <p:nvPr/>
        </p:nvSpPr>
        <p:spPr>
          <a:xfrm>
            <a:off x="1273969" y="1911675"/>
            <a:ext cx="6334125" cy="3416320"/>
          </a:xfrm>
          <a:prstGeom prst="rect">
            <a:avLst/>
          </a:prstGeom>
          <a:noFill/>
        </p:spPr>
        <p:txBody>
          <a:bodyPr wrap="square">
            <a:spAutoFit/>
          </a:bodyPr>
          <a:lstStyle/>
          <a:p>
            <a:r>
              <a:rPr lang="en-US"/>
              <a:t>""Develop a conversational AI chatbot for a college or university to assist students, faculty, and staff with various tasks and inquiries. The chatbot should be capable of providing information about courses, campus facilities, events, admission procedures, academic deadlines, campus resources, and other relevant topics. Additionally, the chatbot should be able to handle frequently asked questions, offer personalized assistance, and potentially integrate with existing systems such as student databases and scheduling platforms. The goal is to improve accessibility, efficiency, and user experience for individuals interacting with the college or university.""</a:t>
            </a:r>
            <a:endParaRPr lang="en-US" dirty="0"/>
          </a:p>
        </p:txBody>
      </p:sp>
      <p:sp>
        <p:nvSpPr>
          <p:cNvPr id="28" name="TextBox 27">
            <a:extLst>
              <a:ext uri="{FF2B5EF4-FFF2-40B4-BE49-F238E27FC236}">
                <a16:creationId xmlns:a16="http://schemas.microsoft.com/office/drawing/2014/main" id="{EE4F10C6-4C70-7F21-DEAC-0260C587ABB9}"/>
              </a:ext>
            </a:extLst>
          </p:cNvPr>
          <p:cNvSpPr txBox="1"/>
          <p:nvPr/>
        </p:nvSpPr>
        <p:spPr>
          <a:xfrm>
            <a:off x="750094" y="1233495"/>
            <a:ext cx="8396882" cy="369332"/>
          </a:xfrm>
          <a:prstGeom prst="rect">
            <a:avLst/>
          </a:prstGeom>
          <a:noFill/>
        </p:spPr>
        <p:txBody>
          <a:bodyPr wrap="square" anchor="t">
            <a:spAutoFit/>
          </a:bodyPr>
          <a:lstStyle/>
          <a:p>
            <a:pPr marL="342900" indent="-342900" algn="l">
              <a:buFont typeface="Arial" panose="020B0604020202020204" pitchFamily="34" charset="0"/>
              <a:buChar char="•"/>
            </a:pPr>
            <a:r>
              <a:rPr lang="en-US"/>
              <a:t>"The problem statement for a college chatbot could be framed as follows:"</a:t>
            </a:r>
            <a:endParaRPr lang="en-US" dirty="0"/>
          </a:p>
        </p:txBody>
      </p:sp>
      <p:sp>
        <p:nvSpPr>
          <p:cNvPr id="30" name="TextBox 29">
            <a:extLst>
              <a:ext uri="{FF2B5EF4-FFF2-40B4-BE49-F238E27FC236}">
                <a16:creationId xmlns:a16="http://schemas.microsoft.com/office/drawing/2014/main" id="{F77E8659-8376-8D46-E7AC-ADA1C21D1FD1}"/>
              </a:ext>
            </a:extLst>
          </p:cNvPr>
          <p:cNvSpPr txBox="1"/>
          <p:nvPr/>
        </p:nvSpPr>
        <p:spPr>
          <a:xfrm>
            <a:off x="1663899" y="5431096"/>
            <a:ext cx="6101952" cy="646331"/>
          </a:xfrm>
          <a:prstGeom prst="rect">
            <a:avLst/>
          </a:prstGeom>
          <a:noFill/>
        </p:spPr>
        <p:txBody>
          <a:bodyPr wrap="square">
            <a:spAutoFit/>
          </a:bodyPr>
          <a:lstStyle/>
          <a:p>
            <a:r>
              <a:rPr lang="en-US" dirty="0"/>
              <a:t>"Does this align with what you had in mind, or would you like to refine the problem statement further?"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9" name="TextBox 8">
            <a:extLst>
              <a:ext uri="{FF2B5EF4-FFF2-40B4-BE49-F238E27FC236}">
                <a16:creationId xmlns:a16="http://schemas.microsoft.com/office/drawing/2014/main" id="{BF48FF59-6F5F-BC1A-D79F-57F3E9BE84C3}"/>
              </a:ext>
            </a:extLst>
          </p:cNvPr>
          <p:cNvSpPr txBox="1"/>
          <p:nvPr/>
        </p:nvSpPr>
        <p:spPr>
          <a:xfrm>
            <a:off x="739775" y="1507808"/>
            <a:ext cx="8416131" cy="2585323"/>
          </a:xfrm>
          <a:prstGeom prst="rect">
            <a:avLst/>
          </a:prstGeom>
          <a:noFill/>
        </p:spPr>
        <p:txBody>
          <a:bodyPr wrap="square" rtlCol="0">
            <a:spAutoFit/>
          </a:bodyPr>
          <a:lstStyle/>
          <a:p>
            <a:r>
              <a:rPr lang="en-GB" dirty="0"/>
              <a:t>“Project Title: College </a:t>
            </a:r>
            <a:r>
              <a:rPr lang="en-GB" dirty="0" err="1"/>
              <a:t>Chatbot</a:t>
            </a:r>
            <a:r>
              <a:rPr lang="en-GB" dirty="0"/>
              <a:t> Development
Project Overview:
The project aims to develop a conversational AI </a:t>
            </a:r>
            <a:r>
              <a:rPr lang="en-GB" dirty="0" err="1"/>
              <a:t>chatbot</a:t>
            </a:r>
            <a:r>
              <a:rPr lang="en-GB" dirty="0"/>
              <a:t> tailored for a college or university environment. The </a:t>
            </a:r>
            <a:r>
              <a:rPr lang="en-GB" dirty="0" err="1"/>
              <a:t>chatbot</a:t>
            </a:r>
            <a:r>
              <a:rPr lang="en-GB" dirty="0"/>
              <a:t> will serve as a virtual assistant to help students, faculty, and staff with various tasks and inquiries related to academic, administrative, and campus life matters.
Key Objectives:”</a:t>
            </a:r>
            <a:endParaRPr lang="en-IN" dirty="0"/>
          </a:p>
        </p:txBody>
      </p:sp>
      <p:sp>
        <p:nvSpPr>
          <p:cNvPr id="13" name="TextBox 12">
            <a:extLst>
              <a:ext uri="{FF2B5EF4-FFF2-40B4-BE49-F238E27FC236}">
                <a16:creationId xmlns:a16="http://schemas.microsoft.com/office/drawing/2014/main" id="{CE4A4FEF-7095-473D-A8F9-1F9EAA6653ED}"/>
              </a:ext>
            </a:extLst>
          </p:cNvPr>
          <p:cNvSpPr txBox="1"/>
          <p:nvPr/>
        </p:nvSpPr>
        <p:spPr>
          <a:xfrm>
            <a:off x="741760" y="4064307"/>
            <a:ext cx="7916465" cy="2585324"/>
          </a:xfrm>
          <a:prstGeom prst="rect">
            <a:avLst/>
          </a:prstGeom>
          <a:noFill/>
        </p:spPr>
        <p:txBody>
          <a:bodyPr wrap="square">
            <a:spAutoFit/>
          </a:bodyPr>
          <a:lstStyle/>
          <a:p>
            <a:r>
              <a:rPr lang="en-US" dirty="0"/>
              <a:t>"Design and Develop Conversational Interface: Design an intuitive and user-friendly conversational interface for the </a:t>
            </a:r>
            <a:r>
              <a:rPr lang="en-US" dirty="0" err="1"/>
              <a:t>chatbot</a:t>
            </a:r>
            <a:r>
              <a:rPr lang="en-US" dirty="0"/>
              <a:t>, allowing users to interact naturally using text or voice commands.</a:t>
            </a:r>
            <a:endParaRPr lang="en-GB" dirty="0"/>
          </a:p>
          <a:p>
            <a:r>
              <a:rPr lang="en-US" dirty="0"/>
              <a:t>Knowledge Base Creation: Create a comprehensive knowledge base covering various topics such as courses, programs, campus facilities, admission procedures, academic calendars, events, and student services.</a:t>
            </a:r>
            <a:endParaRPr lang="en-GB" dirty="0"/>
          </a:p>
          <a:p>
            <a:r>
              <a:rPr lang="en-US" dirty="0"/>
              <a:t>Natural Language Understanding (NLU): Implement natural language processing (NLP) techniques to enable the </a:t>
            </a:r>
            <a:r>
              <a:rPr lang="en-US" dirty="0" err="1"/>
              <a:t>chatbot</a:t>
            </a:r>
            <a:r>
              <a:rPr lang="en-US" dirty="0"/>
              <a:t> to understand user queries accurately and extract relevant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91DCAC-48D3-62DF-3CC9-F053CFEC6455}"/>
              </a:ext>
            </a:extLst>
          </p:cNvPr>
          <p:cNvSpPr txBox="1"/>
          <p:nvPr/>
        </p:nvSpPr>
        <p:spPr>
          <a:xfrm>
            <a:off x="809625" y="321469"/>
            <a:ext cx="8343304" cy="2308324"/>
          </a:xfrm>
          <a:prstGeom prst="rect">
            <a:avLst/>
          </a:prstGeom>
          <a:noFill/>
        </p:spPr>
        <p:txBody>
          <a:bodyPr wrap="square">
            <a:spAutoFit/>
          </a:bodyPr>
          <a:lstStyle/>
          <a:p>
            <a:r>
              <a:rPr lang="en-US" dirty="0"/>
              <a:t>"Personalization and Context Awareness: Incorporate algorithms to personalize responses based on user preferences, history, and context of the conversation to enhance user experience.</a:t>
            </a:r>
            <a:endParaRPr lang="en-GB" dirty="0"/>
          </a:p>
          <a:p>
            <a:r>
              <a:rPr lang="en-US" dirty="0"/>
              <a:t>Integration with Backend Systems: Integrate the </a:t>
            </a:r>
            <a:r>
              <a:rPr lang="en-US" dirty="0" err="1"/>
              <a:t>chatbot</a:t>
            </a:r>
            <a:r>
              <a:rPr lang="en-US" dirty="0"/>
              <a:t> with backend systems such as student databases, course management systems, event calendars, and other relevant databases to fetch real-time information.</a:t>
            </a:r>
            <a:endParaRPr lang="en-GB" dirty="0"/>
          </a:p>
          <a:p>
            <a:r>
              <a:rPr lang="en-US" dirty="0"/>
              <a:t>Multi-Platform Deployment: Deploy the </a:t>
            </a:r>
            <a:r>
              <a:rPr lang="en-US" dirty="0" err="1"/>
              <a:t>chatbot</a:t>
            </a:r>
            <a:r>
              <a:rPr lang="en-US" dirty="0"/>
              <a:t> across multiple platforms including web, mobile, and messaging apps to maximize accessibility for users."</a:t>
            </a:r>
          </a:p>
        </p:txBody>
      </p:sp>
      <p:sp>
        <p:nvSpPr>
          <p:cNvPr id="6" name="TextBox 5">
            <a:extLst>
              <a:ext uri="{FF2B5EF4-FFF2-40B4-BE49-F238E27FC236}">
                <a16:creationId xmlns:a16="http://schemas.microsoft.com/office/drawing/2014/main" id="{7179A074-A9EB-0858-BA85-E446C617851E}"/>
              </a:ext>
            </a:extLst>
          </p:cNvPr>
          <p:cNvSpPr txBox="1"/>
          <p:nvPr/>
        </p:nvSpPr>
        <p:spPr>
          <a:xfrm>
            <a:off x="809625" y="2523293"/>
            <a:ext cx="7962304" cy="2308324"/>
          </a:xfrm>
          <a:prstGeom prst="rect">
            <a:avLst/>
          </a:prstGeom>
          <a:noFill/>
        </p:spPr>
        <p:txBody>
          <a:bodyPr wrap="square">
            <a:spAutoFit/>
          </a:bodyPr>
          <a:lstStyle/>
          <a:p>
            <a:r>
              <a:rPr lang="en-US" dirty="0"/>
              <a:t>"Testing and Evaluation: Conduct thorough testing to ensure the </a:t>
            </a:r>
            <a:r>
              <a:rPr lang="en-US" dirty="0" err="1"/>
              <a:t>chatbot</a:t>
            </a:r>
            <a:r>
              <a:rPr lang="en-US" dirty="0"/>
              <a:t> functions reliably, handles various user inputs gracefully, and provides accurate responses. Evaluate user feedback to iteratively improve the </a:t>
            </a:r>
            <a:r>
              <a:rPr lang="en-US" dirty="0" err="1"/>
              <a:t>chatbot's</a:t>
            </a:r>
            <a:r>
              <a:rPr lang="en-US" dirty="0"/>
              <a:t> performance.</a:t>
            </a:r>
            <a:endParaRPr lang="en-GB" dirty="0"/>
          </a:p>
          <a:p>
            <a:r>
              <a:rPr lang="en-US" dirty="0"/>
              <a:t>Documentation and Training: Provide comprehensive documentation for developers and end-users on how to interact with the </a:t>
            </a:r>
            <a:r>
              <a:rPr lang="en-US" dirty="0" err="1"/>
              <a:t>chatbot</a:t>
            </a:r>
            <a:r>
              <a:rPr lang="en-US" dirty="0"/>
              <a:t> effectively. Offer training sessions for administrators responsible for maintaining and updating the </a:t>
            </a:r>
            <a:r>
              <a:rPr lang="en-US" dirty="0" err="1"/>
              <a:t>chatbot</a:t>
            </a:r>
            <a:r>
              <a:rPr lang="en-US" dirty="0"/>
              <a:t>."</a:t>
            </a:r>
          </a:p>
        </p:txBody>
      </p:sp>
      <p:sp>
        <p:nvSpPr>
          <p:cNvPr id="16" name="TextBox 15">
            <a:extLst>
              <a:ext uri="{FF2B5EF4-FFF2-40B4-BE49-F238E27FC236}">
                <a16:creationId xmlns:a16="http://schemas.microsoft.com/office/drawing/2014/main" id="{0BEE28EB-F5D1-BAAD-E309-76263C155107}"/>
              </a:ext>
            </a:extLst>
          </p:cNvPr>
          <p:cNvSpPr txBox="1"/>
          <p:nvPr/>
        </p:nvSpPr>
        <p:spPr>
          <a:xfrm>
            <a:off x="809625" y="4831617"/>
            <a:ext cx="9477374" cy="1754326"/>
          </a:xfrm>
          <a:prstGeom prst="rect">
            <a:avLst/>
          </a:prstGeom>
          <a:noFill/>
        </p:spPr>
        <p:txBody>
          <a:bodyPr wrap="square">
            <a:spAutoFit/>
          </a:bodyPr>
          <a:lstStyle/>
          <a:p>
            <a:r>
              <a:rPr lang="en-US" dirty="0"/>
              <a:t>"Deliverables:</a:t>
            </a:r>
            <a:endParaRPr lang="en-GB" dirty="0"/>
          </a:p>
          <a:p>
            <a:r>
              <a:rPr lang="en-US" dirty="0"/>
              <a:t>Functional College </a:t>
            </a:r>
            <a:r>
              <a:rPr lang="en-US" dirty="0" err="1"/>
              <a:t>Chatbot</a:t>
            </a:r>
            <a:r>
              <a:rPr lang="en-US" dirty="0"/>
              <a:t>: A fully functional </a:t>
            </a:r>
            <a:r>
              <a:rPr lang="en-US" dirty="0" err="1"/>
              <a:t>chatbot</a:t>
            </a:r>
            <a:r>
              <a:rPr lang="en-US" dirty="0"/>
              <a:t> capable of assisting users with a wide range of inquiries related to college or university life.</a:t>
            </a:r>
            <a:endParaRPr lang="en-GB" dirty="0"/>
          </a:p>
          <a:p>
            <a:r>
              <a:rPr lang="en-US" dirty="0"/>
              <a:t>Documentation: Technical documentation detailing the architecture, design decisions, and implementation details of the </a:t>
            </a:r>
            <a:r>
              <a:rPr lang="en-US" dirty="0" err="1"/>
              <a:t>chatbot</a:t>
            </a:r>
            <a:r>
              <a:rPr lang="en-US" dirty="0"/>
              <a:t>. User documentation providing guidelines on interacting with the </a:t>
            </a:r>
            <a:r>
              <a:rPr lang="en-US" dirty="0" err="1"/>
              <a:t>chatbot</a:t>
            </a:r>
            <a:r>
              <a:rPr lang="en-US" dirty="0"/>
              <a:t>.</a:t>
            </a:r>
          </a:p>
        </p:txBody>
      </p:sp>
    </p:spTree>
    <p:extLst>
      <p:ext uri="{BB962C8B-B14F-4D97-AF65-F5344CB8AC3E}">
        <p14:creationId xmlns:p14="http://schemas.microsoft.com/office/powerpoint/2010/main" val="291054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CA3D39-8ECA-738D-B53E-B600676626F5}"/>
              </a:ext>
            </a:extLst>
          </p:cNvPr>
          <p:cNvSpPr txBox="1"/>
          <p:nvPr/>
        </p:nvSpPr>
        <p:spPr>
          <a:xfrm>
            <a:off x="464343" y="523874"/>
            <a:ext cx="8712398" cy="1200329"/>
          </a:xfrm>
          <a:prstGeom prst="rect">
            <a:avLst/>
          </a:prstGeom>
          <a:noFill/>
        </p:spPr>
        <p:txBody>
          <a:bodyPr wrap="square">
            <a:spAutoFit/>
          </a:bodyPr>
          <a:lstStyle/>
          <a:p>
            <a:r>
              <a:rPr lang="en-US" dirty="0"/>
              <a:t>Training Materials: Training materials for administrators and end-users to facilitate the adoption and usage of the </a:t>
            </a:r>
            <a:r>
              <a:rPr lang="en-US" dirty="0" err="1"/>
              <a:t>chatbot</a:t>
            </a:r>
            <a:r>
              <a:rPr lang="en-US" dirty="0"/>
              <a:t>.</a:t>
            </a:r>
            <a:endParaRPr lang="en-GB" dirty="0"/>
          </a:p>
          <a:p>
            <a:r>
              <a:rPr lang="en-US" dirty="0"/>
              <a:t>Evaluation Report: A report summarizing the testing process, user feedback, and recommendations for further enhancements.</a:t>
            </a:r>
          </a:p>
        </p:txBody>
      </p:sp>
      <p:sp>
        <p:nvSpPr>
          <p:cNvPr id="8" name="TextBox 7">
            <a:extLst>
              <a:ext uri="{FF2B5EF4-FFF2-40B4-BE49-F238E27FC236}">
                <a16:creationId xmlns:a16="http://schemas.microsoft.com/office/drawing/2014/main" id="{51D4283A-0B14-13B0-4BE5-7AE01EA4D459}"/>
              </a:ext>
            </a:extLst>
          </p:cNvPr>
          <p:cNvSpPr txBox="1"/>
          <p:nvPr/>
        </p:nvSpPr>
        <p:spPr>
          <a:xfrm>
            <a:off x="559595" y="1865293"/>
            <a:ext cx="5965030" cy="3416320"/>
          </a:xfrm>
          <a:prstGeom prst="rect">
            <a:avLst/>
          </a:prstGeom>
          <a:noFill/>
        </p:spPr>
        <p:txBody>
          <a:bodyPr wrap="square">
            <a:spAutoFit/>
          </a:bodyPr>
          <a:lstStyle/>
          <a:p>
            <a:r>
              <a:rPr lang="en-US" dirty="0"/>
              <a:t>"Timeline:</a:t>
            </a:r>
            <a:endParaRPr lang="en-GB" dirty="0"/>
          </a:p>
          <a:p>
            <a:r>
              <a:rPr lang="en-GB" dirty="0"/>
              <a:t>                </a:t>
            </a:r>
            <a:r>
              <a:rPr lang="en-US" dirty="0"/>
              <a:t>The project will be divided into distinct phases with specific milestones and deadlines. The timeline will depend on factors such as the complexity of the </a:t>
            </a:r>
            <a:r>
              <a:rPr lang="en-US" dirty="0" err="1"/>
              <a:t>chatbot</a:t>
            </a:r>
            <a:r>
              <a:rPr lang="en-US" dirty="0"/>
              <a:t>, availability of resources, and development methodology.</a:t>
            </a:r>
            <a:endParaRPr lang="en-GB" dirty="0"/>
          </a:p>
          <a:p>
            <a:r>
              <a:rPr lang="en-US" dirty="0"/>
              <a:t>Budget:</a:t>
            </a:r>
            <a:endParaRPr lang="en-GB" dirty="0"/>
          </a:p>
          <a:p>
            <a:r>
              <a:rPr lang="en-GB" dirty="0"/>
              <a:t>            </a:t>
            </a:r>
            <a:r>
              <a:rPr lang="en-US" dirty="0"/>
              <a:t>Allocate resources for software development tools, cloud services (if applicable), personnel, and any other expenses associated with the </a:t>
            </a:r>
            <a:r>
              <a:rPr lang="en-US" dirty="0" err="1"/>
              <a:t>project.By</a:t>
            </a:r>
            <a:r>
              <a:rPr lang="en-US" dirty="0"/>
              <a:t> following this project overview, you can effectively plan and execute the development of a college </a:t>
            </a:r>
            <a:r>
              <a:rPr lang="en-US" dirty="0" err="1"/>
              <a:t>chatbot</a:t>
            </a:r>
            <a:r>
              <a:rPr lang="en-US" dirty="0"/>
              <a:t> to meet the needs of your institution and its stakeholders."</a:t>
            </a:r>
          </a:p>
        </p:txBody>
      </p:sp>
    </p:spTree>
    <p:extLst>
      <p:ext uri="{BB962C8B-B14F-4D97-AF65-F5344CB8AC3E}">
        <p14:creationId xmlns:p14="http://schemas.microsoft.com/office/powerpoint/2010/main" val="184946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a:p>
        </p:txBody>
      </p:sp>
      <p:sp>
        <p:nvSpPr>
          <p:cNvPr id="11" name="TextBox 10">
            <a:extLst>
              <a:ext uri="{FF2B5EF4-FFF2-40B4-BE49-F238E27FC236}">
                <a16:creationId xmlns:a16="http://schemas.microsoft.com/office/drawing/2014/main" id="{4256E01D-91B7-7FEC-F2DC-6736523ECDE3}"/>
              </a:ext>
            </a:extLst>
          </p:cNvPr>
          <p:cNvSpPr txBox="1"/>
          <p:nvPr/>
        </p:nvSpPr>
        <p:spPr>
          <a:xfrm>
            <a:off x="723900" y="1403865"/>
            <a:ext cx="8594764" cy="2308324"/>
          </a:xfrm>
          <a:prstGeom prst="rect">
            <a:avLst/>
          </a:prstGeom>
          <a:noFill/>
        </p:spPr>
        <p:txBody>
          <a:bodyPr wrap="square">
            <a:spAutoFit/>
          </a:bodyPr>
          <a:lstStyle/>
          <a:p>
            <a:r>
              <a:rPr lang="en-US" dirty="0"/>
              <a:t>"The end users of the college </a:t>
            </a:r>
            <a:r>
              <a:rPr lang="en-US" dirty="0" err="1"/>
              <a:t>chatbot</a:t>
            </a:r>
            <a:r>
              <a:rPr lang="en-US" dirty="0"/>
              <a:t> could include:</a:t>
            </a:r>
            <a:endParaRPr lang="en-GB" dirty="0"/>
          </a:p>
          <a:p>
            <a:r>
              <a:rPr lang="en-US" dirty="0"/>
              <a:t>Students: They may use the </a:t>
            </a:r>
            <a:r>
              <a:rPr lang="en-US" dirty="0" err="1"/>
              <a:t>chatbot</a:t>
            </a:r>
            <a:r>
              <a:rPr lang="en-US" dirty="0"/>
              <a:t> to inquire about course offerings, academic deadlines, campus events, student services, housing options, extracurricular activities, and general information about the college or university.</a:t>
            </a:r>
            <a:endParaRPr lang="en-GB" dirty="0"/>
          </a:p>
          <a:p>
            <a:r>
              <a:rPr lang="en-US" dirty="0"/>
              <a:t>Faculty and Staff: Faculty members and administrative staff might utilize the </a:t>
            </a:r>
            <a:r>
              <a:rPr lang="en-US" dirty="0" err="1"/>
              <a:t>chatbot</a:t>
            </a:r>
            <a:r>
              <a:rPr lang="en-US" dirty="0"/>
              <a:t> to access information about class schedules, campus facilities, administrative procedures, faculty resources, and professional development opportunities."</a:t>
            </a:r>
          </a:p>
        </p:txBody>
      </p:sp>
      <p:sp>
        <p:nvSpPr>
          <p:cNvPr id="14" name="TextBox 13">
            <a:extLst>
              <a:ext uri="{FF2B5EF4-FFF2-40B4-BE49-F238E27FC236}">
                <a16:creationId xmlns:a16="http://schemas.microsoft.com/office/drawing/2014/main" id="{331454EC-3F7D-297D-66AD-9DD135A43D84}"/>
              </a:ext>
            </a:extLst>
          </p:cNvPr>
          <p:cNvSpPr txBox="1"/>
          <p:nvPr/>
        </p:nvSpPr>
        <p:spPr>
          <a:xfrm>
            <a:off x="723900" y="3649533"/>
            <a:ext cx="8429029" cy="2862322"/>
          </a:xfrm>
          <a:prstGeom prst="rect">
            <a:avLst/>
          </a:prstGeom>
          <a:noFill/>
        </p:spPr>
        <p:txBody>
          <a:bodyPr wrap="square">
            <a:spAutoFit/>
          </a:bodyPr>
          <a:lstStyle/>
          <a:p>
            <a:r>
              <a:rPr lang="en-US" dirty="0"/>
              <a:t>"Prospective Students: Prospective students may interact with the </a:t>
            </a:r>
            <a:r>
              <a:rPr lang="en-US" dirty="0" err="1"/>
              <a:t>chatbot</a:t>
            </a:r>
            <a:r>
              <a:rPr lang="en-US" dirty="0"/>
              <a:t> to gather information about admission requirements, application procedures, academic programs, campus tours, financial aid, and other aspects of the college or university.</a:t>
            </a:r>
            <a:endParaRPr lang="en-GB" dirty="0"/>
          </a:p>
          <a:p>
            <a:r>
              <a:rPr lang="en-US" dirty="0"/>
              <a:t>Parents and Guardians: Parents or guardians of students may use the </a:t>
            </a:r>
            <a:r>
              <a:rPr lang="en-US" dirty="0" err="1"/>
              <a:t>chatbot</a:t>
            </a:r>
            <a:r>
              <a:rPr lang="en-US" dirty="0"/>
              <a:t> to obtain information about tuition fees, campus safety measures, academic support services, and other relevant topics to support their children's education.</a:t>
            </a:r>
            <a:endParaRPr lang="en-GB" dirty="0"/>
          </a:p>
          <a:p>
            <a:r>
              <a:rPr lang="en-US" dirty="0"/>
              <a:t>Alumni: Alumni might engage with the </a:t>
            </a:r>
            <a:r>
              <a:rPr lang="en-US" dirty="0" err="1"/>
              <a:t>chatbot</a:t>
            </a:r>
            <a:r>
              <a:rPr lang="en-US" dirty="0"/>
              <a:t> to stay informed about alumni events, fundraising initiatives, career services, and opportunities to stay connected with the college or university 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7D6BD4-7606-E795-9040-A6757B2F87EE}"/>
              </a:ext>
            </a:extLst>
          </p:cNvPr>
          <p:cNvSpPr txBox="1"/>
          <p:nvPr/>
        </p:nvSpPr>
        <p:spPr>
          <a:xfrm>
            <a:off x="884040" y="780602"/>
            <a:ext cx="8831460" cy="2308324"/>
          </a:xfrm>
          <a:prstGeom prst="rect">
            <a:avLst/>
          </a:prstGeom>
          <a:noFill/>
        </p:spPr>
        <p:txBody>
          <a:bodyPr wrap="square">
            <a:spAutoFit/>
          </a:bodyPr>
          <a:lstStyle/>
          <a:p>
            <a:r>
              <a:rPr lang="en-US" dirty="0"/>
              <a:t>"Visitors and Guests: Visitors to the campus, including prospective donors, community members, and guests attending events, may use the </a:t>
            </a:r>
            <a:r>
              <a:rPr lang="en-US" dirty="0" err="1"/>
              <a:t>chatbot</a:t>
            </a:r>
            <a:r>
              <a:rPr lang="en-US" dirty="0"/>
              <a:t> to access directions, parking information, event schedules, and other relevant details.</a:t>
            </a:r>
            <a:endParaRPr lang="en-GB" dirty="0"/>
          </a:p>
          <a:p>
            <a:endParaRPr lang="en-GB" dirty="0"/>
          </a:p>
          <a:p>
            <a:endParaRPr lang="en-GB" dirty="0"/>
          </a:p>
          <a:p>
            <a:r>
              <a:rPr lang="en-GB" dirty="0"/>
              <a:t>                      </a:t>
            </a:r>
            <a:r>
              <a:rPr lang="en-US" dirty="0"/>
              <a:t>By catering to the needs of these diverse user groups, the college </a:t>
            </a:r>
            <a:r>
              <a:rPr lang="en-US" dirty="0" err="1"/>
              <a:t>chatbot</a:t>
            </a:r>
            <a:r>
              <a:rPr lang="en-US" dirty="0"/>
              <a:t> can serve as a valuable resource to enhance communication, accessibility, and efficiency within the college or university ecosystem."</a:t>
            </a:r>
          </a:p>
        </p:txBody>
      </p:sp>
    </p:spTree>
    <p:extLst>
      <p:ext uri="{BB962C8B-B14F-4D97-AF65-F5344CB8AC3E}">
        <p14:creationId xmlns:p14="http://schemas.microsoft.com/office/powerpoint/2010/main" val="1490862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NM_PROJECT_TEMPLATE[1]</Template>
  <TotalTime>0</TotalTime>
  <Words>486</Words>
  <Application>Microsoft Office PowerPoint</Application>
  <PresentationFormat>Widescreen</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PROJECT TITLE</vt:lpstr>
      <vt:lpstr>AGENDA</vt:lpstr>
      <vt:lpstr>PROBLEM STATEMENT</vt:lpstr>
      <vt:lpstr>PROJECT OVERVIEW</vt:lpstr>
      <vt:lpstr>PowerPoint Presentation</vt:lpstr>
      <vt:lpstr>PowerPoint Presentation</vt:lpstr>
      <vt:lpstr>WHO ARE THE END USERS?</vt:lpstr>
      <vt:lpstr>PowerPoint Presentation</vt:lpstr>
      <vt:lpstr>YOUR SOLUTION AND ITS VALUE PROPOSITION</vt:lpstr>
      <vt:lpstr>PowerPoint Presentation</vt:lpstr>
      <vt:lpstr>THE WOW IN YOUR SOLUTION</vt:lpstr>
      <vt:lpstr>PowerPoint Presentation</vt:lpstr>
      <vt:lpstr>MODELLING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Nithya p 26</cp:lastModifiedBy>
  <cp:revision>5</cp:revision>
  <dcterms:created xsi:type="dcterms:W3CDTF">2024-04-03T06:53:59Z</dcterms:created>
  <dcterms:modified xsi:type="dcterms:W3CDTF">2024-04-05T08:34:09Z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