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82" r:id="rId2"/>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474638-3486-4DAB-95DA-7D3F05F8C2F0}" v="41" dt="2024-04-02T05:21:07.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13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9AEE8FE-D78B-4195-99A1-0B9ED5C587D9}" type="datetimeFigureOut">
              <a:rPr lang="en-IN" smtClean="0"/>
              <a:t>04-04-2024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45332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43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53919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299895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93980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519129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04-04-2024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832836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9AEE8FE-D78B-4195-99A1-0B9ED5C587D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447388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9AEE8FE-D78B-4195-99A1-0B9ED5C587D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62300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EE8FE-D78B-4195-99A1-0B9ED5C587D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28969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97806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AEE8FE-D78B-4195-99A1-0B9ED5C587D9}"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114148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AEE8FE-D78B-4195-99A1-0B9ED5C587D9}"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77162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AEE8FE-D78B-4195-99A1-0B9ED5C587D9}"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39574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EE8FE-D78B-4195-99A1-0B9ED5C587D9}"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85519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9488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30717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9AEE8FE-D78B-4195-99A1-0B9ED5C587D9}" type="datetimeFigureOut">
              <a:rPr lang="en-IN" smtClean="0"/>
              <a:t>04-04-2024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54125B7-69B0-431F-AEDF-54701ACE5D71}" type="slidenum">
              <a:rPr lang="en-IN" smtClean="0"/>
              <a:t>‹#›</a:t>
            </a:fld>
            <a:endParaRPr lang="en-IN"/>
          </a:p>
        </p:txBody>
      </p:sp>
    </p:spTree>
    <p:extLst>
      <p:ext uri="{BB962C8B-B14F-4D97-AF65-F5344CB8AC3E}">
        <p14:creationId xmlns:p14="http://schemas.microsoft.com/office/powerpoint/2010/main" val="175340920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54A2A-12D2-CE7D-B0F2-D283BA5640B2}"/>
              </a:ext>
            </a:extLst>
          </p:cNvPr>
          <p:cNvSpPr>
            <a:spLocks noGrp="1"/>
          </p:cNvSpPr>
          <p:nvPr>
            <p:ph idx="1"/>
          </p:nvPr>
        </p:nvSpPr>
        <p:spPr>
          <a:xfrm>
            <a:off x="1154954" y="2309446"/>
            <a:ext cx="8825659" cy="3710354"/>
          </a:xfrm>
        </p:spPr>
        <p:txBody>
          <a:bodyPr>
            <a:noAutofit/>
          </a:bodyPr>
          <a:lstStyle/>
          <a:p>
            <a:r>
              <a:rPr lang="en-IN" sz="2500" dirty="0">
                <a:latin typeface="Arial Rounded MT Bold" panose="020F0704030504030204" pitchFamily="34" charset="0"/>
                <a:cs typeface="Arial" panose="020B0604020202020204" pitchFamily="34" charset="0"/>
              </a:rPr>
              <a:t>COURSE NAME :   Data Science</a:t>
            </a:r>
          </a:p>
          <a:p>
            <a:r>
              <a:rPr lang="en-IN" sz="2500" dirty="0">
                <a:latin typeface="Arial Rounded MT Bold" panose="020F0704030504030204" pitchFamily="34" charset="0"/>
                <a:cs typeface="Arial" panose="020B0604020202020204" pitchFamily="34" charset="0"/>
              </a:rPr>
              <a:t> PROJECT TITLE : Credit card default prediction</a:t>
            </a:r>
          </a:p>
          <a:p>
            <a:r>
              <a:rPr lang="en-IN" sz="2500" dirty="0">
                <a:latin typeface="Arial Rounded MT Bold" panose="020F0704030504030204" pitchFamily="34" charset="0"/>
                <a:cs typeface="Arial" panose="020B0604020202020204" pitchFamily="34" charset="0"/>
              </a:rPr>
              <a:t>PROJECT SUBMITTED TO: Anna University \ Naan </a:t>
            </a:r>
            <a:r>
              <a:rPr lang="en-IN" sz="2500" dirty="0" err="1">
                <a:latin typeface="Arial Rounded MT Bold" panose="020F0704030504030204" pitchFamily="34" charset="0"/>
                <a:cs typeface="Arial" panose="020B0604020202020204" pitchFamily="34" charset="0"/>
              </a:rPr>
              <a:t>mudhalvan</a:t>
            </a:r>
            <a:r>
              <a:rPr lang="en-IN" sz="2500" dirty="0">
                <a:latin typeface="Arial Rounded MT Bold" panose="020F0704030504030204" pitchFamily="34" charset="0"/>
                <a:cs typeface="Arial" panose="020B0604020202020204" pitchFamily="34" charset="0"/>
              </a:rPr>
              <a:t> \IBM</a:t>
            </a:r>
          </a:p>
          <a:p>
            <a:r>
              <a:rPr lang="en-IN" sz="2500" dirty="0">
                <a:latin typeface="Arial Rounded MT Bold" panose="020F0704030504030204" pitchFamily="34" charset="0"/>
                <a:cs typeface="Arial" panose="020B0604020202020204" pitchFamily="34" charset="0"/>
              </a:rPr>
              <a:t>YEAR : 3rd year </a:t>
            </a:r>
          </a:p>
          <a:p>
            <a:r>
              <a:rPr lang="en-IN" sz="2500" dirty="0">
                <a:latin typeface="Arial Rounded MT Bold" panose="020F0704030504030204" pitchFamily="34" charset="0"/>
                <a:cs typeface="Arial" panose="020B0604020202020204" pitchFamily="34" charset="0"/>
              </a:rPr>
              <a:t>DEPARTMENT : BE.EEE </a:t>
            </a:r>
          </a:p>
          <a:p>
            <a:r>
              <a:rPr lang="en-IN" sz="2500" dirty="0">
                <a:latin typeface="Arial Rounded MT Bold" panose="020F0704030504030204" pitchFamily="34" charset="0"/>
                <a:cs typeface="Arial" panose="020B0604020202020204" pitchFamily="34" charset="0"/>
              </a:rPr>
              <a:t> SEMESTER : 6th SEM </a:t>
            </a:r>
          </a:p>
          <a:p>
            <a:r>
              <a:rPr lang="en-IN" sz="2500" dirty="0">
                <a:latin typeface="Arial Rounded MT Bold" panose="020F0704030504030204" pitchFamily="34" charset="0"/>
                <a:cs typeface="Arial" panose="020B0604020202020204" pitchFamily="34" charset="0"/>
              </a:rPr>
              <a:t>PROJECT SUBMITTED BY:  </a:t>
            </a:r>
            <a:r>
              <a:rPr lang="en-IN" sz="2500" dirty="0" err="1">
                <a:latin typeface="Arial Rounded MT Bold" panose="020F0704030504030204" pitchFamily="34" charset="0"/>
                <a:cs typeface="Arial" panose="020B0604020202020204" pitchFamily="34" charset="0"/>
              </a:rPr>
              <a:t>Poovarasan.V</a:t>
            </a:r>
            <a:endParaRPr lang="en-IN" sz="2500" dirty="0">
              <a:latin typeface="Arial Rounded MT Bold" panose="020F07040305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A6DCDDCF-6B23-5246-70FA-4FC295FCE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17" y="14501"/>
            <a:ext cx="1997645" cy="164739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ABF2394E-3833-C185-612F-D19DFC061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955" y="55829"/>
            <a:ext cx="2217228" cy="160927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3" name="Picture 12">
            <a:extLst>
              <a:ext uri="{FF2B5EF4-FFF2-40B4-BE49-F238E27FC236}">
                <a16:creationId xmlns:a16="http://schemas.microsoft.com/office/drawing/2014/main" id="{BFDA13D4-5C64-7087-BD87-40DBDD8A6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3938" y="51145"/>
            <a:ext cx="1744540" cy="161864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3421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B3970-DEAA-8DFD-3887-FAF0092D0792}"/>
              </a:ext>
            </a:extLst>
          </p:cNvPr>
          <p:cNvSpPr>
            <a:spLocks noGrp="1"/>
          </p:cNvSpPr>
          <p:nvPr>
            <p:ph idx="1"/>
          </p:nvPr>
        </p:nvSpPr>
        <p:spPr>
          <a:xfrm>
            <a:off x="1490234" y="2166620"/>
            <a:ext cx="8825659" cy="3416300"/>
          </a:xfrm>
        </p:spPr>
        <p:txBody>
          <a:bodyPr>
            <a:noAutofit/>
          </a:bodyPr>
          <a:lstStyle/>
          <a:p>
            <a:r>
              <a:rPr lang="en-US" sz="2200" dirty="0">
                <a:latin typeface="HelveticaNeue Regular"/>
              </a:rPr>
              <a:t> Among the total 30,000 </a:t>
            </a:r>
            <a:r>
              <a:rPr lang="en-US" sz="2200" dirty="0" err="1">
                <a:latin typeface="HelveticaNeue Regular"/>
              </a:rPr>
              <a:t>observations,To</a:t>
            </a:r>
            <a:r>
              <a:rPr lang="en-US" sz="2200" dirty="0">
                <a:latin typeface="HelveticaNeue Regular"/>
              </a:rPr>
              <a:t> determine the binary variable – default payment in April 2016 (Yes = 1, No = 0), as the response variable. Some of the key attributes consisting those variables which are used for this project are listed below: </a:t>
            </a:r>
          </a:p>
          <a:p>
            <a:r>
              <a:rPr lang="en-US" sz="2200" dirty="0">
                <a:latin typeface="HelveticaNeue Regular"/>
              </a:rPr>
              <a:t>Attributes and their Description This research employed a binary variable, default payment (Yes = 1, No = 0), as the response variable. This study reviewed the literature and used the following 23 variables as explanatory variables: </a:t>
            </a:r>
          </a:p>
          <a:p>
            <a:r>
              <a:rPr lang="en-US" sz="2200" dirty="0">
                <a:latin typeface="HelveticaNeue Regular"/>
              </a:rPr>
              <a:t>● X1: Amount of the given credit (NT dollar): it includes both the individual consumer credit and his/her family (supplementary) credit.</a:t>
            </a:r>
          </a:p>
          <a:p>
            <a:r>
              <a:rPr lang="en-US" sz="2200" dirty="0">
                <a:latin typeface="HelveticaNeue Regular"/>
              </a:rPr>
              <a:t> ● X2: Gender (1 = male; 2 = female).</a:t>
            </a:r>
            <a:endParaRPr lang="en-IN" sz="2200" dirty="0">
              <a:latin typeface="HelveticaNeue Regular"/>
            </a:endParaRPr>
          </a:p>
        </p:txBody>
      </p:sp>
    </p:spTree>
    <p:extLst>
      <p:ext uri="{BB962C8B-B14F-4D97-AF65-F5344CB8AC3E}">
        <p14:creationId xmlns:p14="http://schemas.microsoft.com/office/powerpoint/2010/main" val="227296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D3842-AE10-CDAD-53E1-FBB2667DD570}"/>
              </a:ext>
            </a:extLst>
          </p:cNvPr>
          <p:cNvSpPr>
            <a:spLocks noGrp="1"/>
          </p:cNvSpPr>
          <p:nvPr>
            <p:ph idx="1"/>
          </p:nvPr>
        </p:nvSpPr>
        <p:spPr>
          <a:xfrm>
            <a:off x="1090708" y="2247900"/>
            <a:ext cx="8825659" cy="3416300"/>
          </a:xfrm>
        </p:spPr>
        <p:txBody>
          <a:bodyPr>
            <a:noAutofit/>
          </a:bodyPr>
          <a:lstStyle/>
          <a:p>
            <a:r>
              <a:rPr lang="en-US" sz="2000" dirty="0">
                <a:latin typeface="HelveticaNeue Regular"/>
              </a:rPr>
              <a:t> X3: Education (1 = graduate school; 2 = university; 3 = high school; 4 = others). </a:t>
            </a:r>
          </a:p>
          <a:p>
            <a:r>
              <a:rPr lang="en-US" sz="2000" dirty="0">
                <a:latin typeface="HelveticaNeue Regular"/>
              </a:rPr>
              <a:t> X4: Marital status (1 = married; 2 = single; 3 = others). </a:t>
            </a:r>
          </a:p>
          <a:p>
            <a:r>
              <a:rPr lang="en-US" sz="2000" dirty="0">
                <a:latin typeface="HelveticaNeue Regular"/>
              </a:rPr>
              <a:t> X5: Age (year). </a:t>
            </a:r>
          </a:p>
          <a:p>
            <a:r>
              <a:rPr lang="en-US" sz="2000" dirty="0">
                <a:latin typeface="HelveticaNeue Regular"/>
              </a:rPr>
              <a:t> X6 - X11: History of past payment. We tracked the past monthly payment records (from April to September, 2005) as follows: X6 = the repayment status in September, 2005; X7 = the repayment status in August, 2005; . . .; X11 = the repayment status in April, 2005. The measurement scale for the repayment status is: -1 = pay duly; 1 = payment delay for one month; 2 = payment delay for two months; . . .; 8 = payment delay for eight months; 9 = payment delay for nine months and above. </a:t>
            </a:r>
          </a:p>
        </p:txBody>
      </p:sp>
    </p:spTree>
    <p:extLst>
      <p:ext uri="{BB962C8B-B14F-4D97-AF65-F5344CB8AC3E}">
        <p14:creationId xmlns:p14="http://schemas.microsoft.com/office/powerpoint/2010/main" val="187589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216589-3841-F6AE-C104-7E541FDAD77F}"/>
              </a:ext>
            </a:extLst>
          </p:cNvPr>
          <p:cNvSpPr>
            <a:spLocks noGrp="1"/>
          </p:cNvSpPr>
          <p:nvPr>
            <p:ph idx="1"/>
          </p:nvPr>
        </p:nvSpPr>
        <p:spPr/>
        <p:txBody>
          <a:bodyPr/>
          <a:lstStyle/>
          <a:p>
            <a:r>
              <a:rPr lang="en-US" sz="1800" dirty="0">
                <a:latin typeface="HelveticaNeue Regular"/>
              </a:rPr>
              <a:t> X12-X17: Amount of bill statement (NT dollar). X12 = amount of bill statement in September, 2005; X13 = amount of bill statement in August, 2005; . . .; X17 = amount of bill statement in April, 2005. </a:t>
            </a:r>
          </a:p>
          <a:p>
            <a:r>
              <a:rPr lang="en-US" sz="1800" dirty="0">
                <a:latin typeface="HelveticaNeue Regular"/>
              </a:rPr>
              <a:t> X18-X23: Amount of previous payment (NT dollar). X18 = amount paid in September, 2005; X19 = amount paid in August, 2005; . . .;X23 = amount paid in April,2005.</a:t>
            </a:r>
            <a:endParaRPr lang="en-IN" sz="1800" dirty="0">
              <a:latin typeface="HelveticaNeue Regular"/>
            </a:endParaRPr>
          </a:p>
          <a:p>
            <a:pPr marL="0" indent="0">
              <a:buNone/>
            </a:pPr>
            <a:endParaRPr lang="en-IN" dirty="0"/>
          </a:p>
        </p:txBody>
      </p:sp>
    </p:spTree>
    <p:extLst>
      <p:ext uri="{BB962C8B-B14F-4D97-AF65-F5344CB8AC3E}">
        <p14:creationId xmlns:p14="http://schemas.microsoft.com/office/powerpoint/2010/main" val="163614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29BD-E723-238D-AC60-510BE1B88121}"/>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Data Pre-processing</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37D8788-BD2A-D30A-4EBF-2FB70FF62F84}"/>
              </a:ext>
            </a:extLst>
          </p:cNvPr>
          <p:cNvSpPr>
            <a:spLocks noGrp="1"/>
          </p:cNvSpPr>
          <p:nvPr>
            <p:ph idx="1"/>
          </p:nvPr>
        </p:nvSpPr>
        <p:spPr/>
        <p:txBody>
          <a:bodyPr>
            <a:normAutofit fontScale="92500" lnSpcReduction="10000"/>
          </a:bodyPr>
          <a:lstStyle/>
          <a:p>
            <a:r>
              <a:rPr lang="en-US" sz="2200" dirty="0">
                <a:latin typeface="HelveticaNeue Regular"/>
              </a:rPr>
              <a:t>Before jumping to the exploration stage, we need to perform basic data pre-processing steps like null value imputation and removal of unwanted data.</a:t>
            </a:r>
          </a:p>
          <a:p>
            <a:r>
              <a:rPr lang="en-IN" sz="2300" u="sng" dirty="0">
                <a:latin typeface="HelveticaNeue Regular"/>
              </a:rPr>
              <a:t>Handling Null Values:</a:t>
            </a:r>
          </a:p>
          <a:p>
            <a:pPr marL="0" indent="0" algn="just">
              <a:buNone/>
            </a:pPr>
            <a:r>
              <a:rPr lang="en-US" sz="2300" dirty="0">
                <a:latin typeface="HelveticaNeue Regular"/>
              </a:rPr>
              <a:t>    There are a few null values in the dataset. The major part of the dataset is null values which triggers many stumbling blockages in processing the necessary columns, therefore it is required to identify the columns containing lump sum null values and get dropped. So, let’s drop these null values columns which contain more than 80 percent of null values.</a:t>
            </a:r>
            <a:endParaRPr lang="en-IN" sz="2300" dirty="0">
              <a:latin typeface="HelveticaNeue Regular"/>
            </a:endParaRPr>
          </a:p>
        </p:txBody>
      </p:sp>
    </p:spTree>
    <p:extLst>
      <p:ext uri="{BB962C8B-B14F-4D97-AF65-F5344CB8AC3E}">
        <p14:creationId xmlns:p14="http://schemas.microsoft.com/office/powerpoint/2010/main" val="51166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6F74-7921-E68B-7635-503DB3D23932}"/>
              </a:ext>
            </a:extLst>
          </p:cNvPr>
          <p:cNvSpPr>
            <a:spLocks noGrp="1"/>
          </p:cNvSpPr>
          <p:nvPr>
            <p:ph type="title"/>
          </p:nvPr>
        </p:nvSpPr>
        <p:spPr>
          <a:xfrm>
            <a:off x="1154953" y="2179805"/>
            <a:ext cx="4351025" cy="2283824"/>
          </a:xfrm>
        </p:spPr>
        <p:txBody>
          <a:bodyPr/>
          <a:lstStyle/>
          <a:p>
            <a:pPr marL="342900" indent="-342900">
              <a:buFont typeface="Wingdings" panose="05000000000000000000" pitchFamily="2" charset="2"/>
              <a:buChar char="q"/>
            </a:pPr>
            <a:r>
              <a:rPr lang="en-US" sz="3000" b="1" u="sng" dirty="0">
                <a:latin typeface="HelveticaNeue Regular"/>
              </a:rPr>
              <a:t>Libraries Used </a:t>
            </a:r>
            <a:r>
              <a:rPr lang="en-US" sz="2200" dirty="0">
                <a:latin typeface="HelveticaNeue Regular"/>
              </a:rPr>
              <a:t>: </a:t>
            </a:r>
            <a:r>
              <a:rPr lang="en-US" sz="2500" dirty="0">
                <a:latin typeface="HelveticaNeue Regular"/>
              </a:rPr>
              <a:t>The dataset contains 30000 rows and 25 columns. But we only need information about important </a:t>
            </a:r>
            <a:r>
              <a:rPr lang="en-US" sz="2500" dirty="0" err="1">
                <a:latin typeface="HelveticaNeue Regular"/>
              </a:rPr>
              <a:t>columns.and</a:t>
            </a:r>
            <a:r>
              <a:rPr lang="en-US" sz="2500" dirty="0">
                <a:latin typeface="HelveticaNeue Regular"/>
              </a:rPr>
              <a:t> dropping other unwanted columns</a:t>
            </a:r>
            <a:r>
              <a:rPr lang="en-US" sz="2200" dirty="0">
                <a:latin typeface="HelveticaNeue Regular"/>
              </a:rPr>
              <a:t>.</a:t>
            </a:r>
            <a:endParaRPr lang="en-IN" sz="2200" dirty="0">
              <a:latin typeface="HelveticaNeue Regular"/>
            </a:endParaRPr>
          </a:p>
        </p:txBody>
      </p:sp>
      <p:sp>
        <p:nvSpPr>
          <p:cNvPr id="3" name="Text Placeholder 2">
            <a:extLst>
              <a:ext uri="{FF2B5EF4-FFF2-40B4-BE49-F238E27FC236}">
                <a16:creationId xmlns:a16="http://schemas.microsoft.com/office/drawing/2014/main" id="{AA608775-3A07-A6EF-BB5E-F743C26C129A}"/>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73F1A609-E53E-65FC-4A38-B6D39C8F2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023" y="1798320"/>
            <a:ext cx="5028457" cy="4747672"/>
          </a:xfrm>
          <a:prstGeom prst="rect">
            <a:avLst/>
          </a:prstGeom>
        </p:spPr>
      </p:pic>
      <p:sp>
        <p:nvSpPr>
          <p:cNvPr id="9" name="TextBox 8">
            <a:extLst>
              <a:ext uri="{FF2B5EF4-FFF2-40B4-BE49-F238E27FC236}">
                <a16:creationId xmlns:a16="http://schemas.microsoft.com/office/drawing/2014/main" id="{57237162-E5E1-DD60-7905-53B3F2328778}"/>
              </a:ext>
            </a:extLst>
          </p:cNvPr>
          <p:cNvSpPr txBox="1"/>
          <p:nvPr/>
        </p:nvSpPr>
        <p:spPr>
          <a:xfrm>
            <a:off x="6686023" y="1311152"/>
            <a:ext cx="6096000" cy="646331"/>
          </a:xfrm>
          <a:prstGeom prst="rect">
            <a:avLst/>
          </a:prstGeom>
          <a:noFill/>
        </p:spPr>
        <p:txBody>
          <a:bodyPr wrap="square">
            <a:spAutoFit/>
          </a:bodyPr>
          <a:lstStyle/>
          <a:p>
            <a:r>
              <a:rPr lang="en-US" sz="1800" b="1" u="sng" dirty="0">
                <a:latin typeface="HelveticaNeue Regular"/>
              </a:rPr>
              <a:t>Libraries Used :</a:t>
            </a:r>
            <a:r>
              <a:rPr lang="en-US" sz="1800" dirty="0">
                <a:latin typeface="HelveticaNeue Regular"/>
              </a:rPr>
              <a:t>Pandas ,</a:t>
            </a:r>
            <a:r>
              <a:rPr lang="en-US" sz="1800" dirty="0" err="1">
                <a:latin typeface="HelveticaNeue Regular"/>
              </a:rPr>
              <a:t>Numpy</a:t>
            </a:r>
            <a:r>
              <a:rPr lang="en-US" sz="1800" dirty="0">
                <a:latin typeface="HelveticaNeue Regular"/>
              </a:rPr>
              <a:t> , </a:t>
            </a:r>
            <a:r>
              <a:rPr lang="en-US" sz="1800" dirty="0" err="1">
                <a:latin typeface="HelveticaNeue Regular"/>
              </a:rPr>
              <a:t>Matplolib</a:t>
            </a:r>
            <a:r>
              <a:rPr lang="en-US" sz="1800" dirty="0">
                <a:latin typeface="HelveticaNeue Regular"/>
              </a:rPr>
              <a:t>, </a:t>
            </a:r>
            <a:r>
              <a:rPr lang="en-US" sz="1800" dirty="0" err="1">
                <a:latin typeface="HelveticaNeue Regular"/>
              </a:rPr>
              <a:t>Seaborn,Sklearn</a:t>
            </a:r>
            <a:r>
              <a:rPr lang="en-US" sz="1800" dirty="0">
                <a:latin typeface="HelveticaNeue Regular"/>
              </a:rPr>
              <a:t> </a:t>
            </a:r>
            <a:endParaRPr lang="en-IN" dirty="0"/>
          </a:p>
        </p:txBody>
      </p:sp>
    </p:spTree>
    <p:extLst>
      <p:ext uri="{BB962C8B-B14F-4D97-AF65-F5344CB8AC3E}">
        <p14:creationId xmlns:p14="http://schemas.microsoft.com/office/powerpoint/2010/main" val="119732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ACA9-826A-6D08-BAAE-FF4C9A9AC5E1}"/>
              </a:ext>
            </a:extLst>
          </p:cNvPr>
          <p:cNvSpPr>
            <a:spLocks noGrp="1"/>
          </p:cNvSpPr>
          <p:nvPr>
            <p:ph type="title"/>
          </p:nvPr>
        </p:nvSpPr>
        <p:spPr>
          <a:xfrm>
            <a:off x="1154954" y="1115908"/>
            <a:ext cx="8761413" cy="706964"/>
          </a:xfrm>
        </p:spPr>
        <p:txBody>
          <a:bodyPr/>
          <a:lstStyle/>
          <a:p>
            <a:r>
              <a:rPr lang="en-US" sz="3600" b="0" i="0" u="sng" dirty="0">
                <a:solidFill>
                  <a:schemeClr val="bg1"/>
                </a:solidFill>
                <a:effectLst/>
                <a:latin typeface="Elephant" panose="02020904090505020303" pitchFamily="18" charset="0"/>
              </a:rPr>
              <a:t>Preparing Data for Exploratory Data Analysis (EDA) :</a:t>
            </a:r>
            <a:br>
              <a:rPr lang="en-US" sz="3600" b="0" i="0" u="sng" dirty="0">
                <a:solidFill>
                  <a:schemeClr val="bg1"/>
                </a:solidFill>
                <a:effectLst/>
                <a:latin typeface="Elephant" panose="02020904090505020303" pitchFamily="18" charset="0"/>
              </a:rPr>
            </a:b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58C0C323-6FDD-E6C3-0EE6-FC0ABBC5AC00}"/>
              </a:ext>
            </a:extLst>
          </p:cNvPr>
          <p:cNvSpPr>
            <a:spLocks noGrp="1"/>
          </p:cNvSpPr>
          <p:nvPr>
            <p:ph idx="1"/>
          </p:nvPr>
        </p:nvSpPr>
        <p:spPr>
          <a:xfrm>
            <a:off x="1154954" y="2428240"/>
            <a:ext cx="8825659" cy="3591560"/>
          </a:xfrm>
        </p:spPr>
        <p:txBody>
          <a:bodyPr>
            <a:normAutofit fontScale="62500" lnSpcReduction="20000"/>
          </a:bodyPr>
          <a:lstStyle/>
          <a:p>
            <a:r>
              <a:rPr lang="en-US" sz="3100" b="1" u="sng" dirty="0"/>
              <a:t>Data loading</a:t>
            </a:r>
            <a:r>
              <a:rPr lang="en-US" sz="2400" b="1" u="sng" dirty="0"/>
              <a:t>:  </a:t>
            </a:r>
          </a:p>
          <a:p>
            <a:pPr marL="0" indent="0">
              <a:buNone/>
            </a:pPr>
            <a:r>
              <a:rPr lang="en-US" sz="2900" dirty="0">
                <a:latin typeface="HelveticaNeue Regular"/>
              </a:rPr>
              <a:t>       We have loaded the data into our drive and then finally loaded it to google </a:t>
            </a:r>
            <a:r>
              <a:rPr lang="en-US" sz="2900" dirty="0" err="1">
                <a:latin typeface="HelveticaNeue Regular"/>
              </a:rPr>
              <a:t>colab</a:t>
            </a:r>
            <a:r>
              <a:rPr lang="en-US" sz="2900" dirty="0">
                <a:latin typeface="HelveticaNeue Regular"/>
              </a:rPr>
              <a:t> notebook using pandas library</a:t>
            </a:r>
            <a:r>
              <a:rPr lang="en-US" sz="2900" dirty="0"/>
              <a:t>.  </a:t>
            </a:r>
          </a:p>
          <a:p>
            <a:r>
              <a:rPr lang="en-US" sz="3100" b="1" u="sng" dirty="0"/>
              <a:t>Renaming the columns:</a:t>
            </a:r>
          </a:p>
          <a:p>
            <a:pPr marL="0" indent="0">
              <a:buNone/>
            </a:pPr>
            <a:r>
              <a:rPr lang="en-US" sz="2600" dirty="0">
                <a:latin typeface="HelveticaNeue Regular"/>
              </a:rPr>
              <a:t>      </a:t>
            </a:r>
            <a:r>
              <a:rPr lang="en-US" sz="2900" dirty="0">
                <a:latin typeface="HelveticaNeue Regular"/>
              </a:rPr>
              <a:t>This method is useful because it lets you modify a column heading without having to create a new column</a:t>
            </a:r>
            <a:r>
              <a:rPr lang="en-US" sz="2900" dirty="0"/>
              <a:t>.  </a:t>
            </a:r>
          </a:p>
          <a:p>
            <a:r>
              <a:rPr lang="en-US" sz="2900" b="1" dirty="0"/>
              <a:t>Removing unwanted column</a:t>
            </a:r>
            <a:r>
              <a:rPr lang="en-US" sz="3100" b="1" dirty="0"/>
              <a:t>s from dataset  </a:t>
            </a:r>
          </a:p>
          <a:p>
            <a:r>
              <a:rPr lang="en-US" sz="3100" b="1" u="sng" dirty="0"/>
              <a:t>Renaming the columns </a:t>
            </a:r>
          </a:p>
          <a:p>
            <a:pPr marL="0" indent="0">
              <a:buNone/>
            </a:pPr>
            <a:r>
              <a:rPr lang="en-US" dirty="0"/>
              <a:t>         </a:t>
            </a:r>
            <a:r>
              <a:rPr lang="en-US" sz="2900" dirty="0">
                <a:latin typeface="HelveticaNeue Regular"/>
              </a:rPr>
              <a:t>One way of renaming the columns in a Pandas data frame is by using the rename() function. This method is quite useful when we need to rename some selected columns because we need to specify information only for the columns which are to </a:t>
            </a:r>
            <a:r>
              <a:rPr lang="en-US" sz="2900">
                <a:latin typeface="HelveticaNeue Regular"/>
              </a:rPr>
              <a:t>be renamed.</a:t>
            </a:r>
            <a:endParaRPr lang="en-IN" sz="2900" dirty="0">
              <a:latin typeface="HelveticaNeue Regular"/>
            </a:endParaRPr>
          </a:p>
        </p:txBody>
      </p:sp>
    </p:spTree>
    <p:extLst>
      <p:ext uri="{BB962C8B-B14F-4D97-AF65-F5344CB8AC3E}">
        <p14:creationId xmlns:p14="http://schemas.microsoft.com/office/powerpoint/2010/main" val="19944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99C5-41A1-85D6-86D5-B8DDD9D2098C}"/>
              </a:ext>
            </a:extLst>
          </p:cNvPr>
          <p:cNvSpPr>
            <a:spLocks noGrp="1"/>
          </p:cNvSpPr>
          <p:nvPr>
            <p:ph type="title"/>
          </p:nvPr>
        </p:nvSpPr>
        <p:spPr>
          <a:xfrm>
            <a:off x="691128" y="682120"/>
            <a:ext cx="8761413" cy="706964"/>
          </a:xfrm>
        </p:spPr>
        <p:txBody>
          <a:bodyPr/>
          <a:lstStyle/>
          <a:p>
            <a:r>
              <a:rPr lang="en-US" sz="4000" i="0" u="sng" dirty="0">
                <a:solidFill>
                  <a:schemeClr val="bg1"/>
                </a:solidFill>
                <a:effectLst/>
                <a:latin typeface="Elephant" panose="02020904090505020303" pitchFamily="18" charset="0"/>
              </a:rPr>
              <a:t>Exploratory Data Analysis:</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0FBBE2C-18A4-92AE-6047-5F91DB306BAD}"/>
              </a:ext>
            </a:extLst>
          </p:cNvPr>
          <p:cNvSpPr>
            <a:spLocks noGrp="1"/>
          </p:cNvSpPr>
          <p:nvPr>
            <p:ph idx="1"/>
          </p:nvPr>
        </p:nvSpPr>
        <p:spPr>
          <a:xfrm>
            <a:off x="1154953" y="2637182"/>
            <a:ext cx="10255169" cy="3949148"/>
          </a:xfrm>
        </p:spPr>
        <p:txBody>
          <a:bodyPr/>
          <a:lstStyle/>
          <a:p>
            <a:r>
              <a:rPr lang="en-US" sz="2400" b="1" u="sng" dirty="0"/>
              <a:t>Shape :  </a:t>
            </a:r>
          </a:p>
          <a:p>
            <a:pPr marL="0" indent="0">
              <a:buNone/>
            </a:pPr>
            <a:r>
              <a:rPr lang="en-US" sz="2400" b="1" u="sng" dirty="0">
                <a:latin typeface="HelveticaNeue Regular"/>
              </a:rPr>
              <a:t> </a:t>
            </a:r>
            <a:r>
              <a:rPr lang="en-US" sz="2200" dirty="0">
                <a:latin typeface="HelveticaNeue Regular"/>
              </a:rPr>
              <a:t>The shape attribute tells us a number of observations and variables we have in the data set. It is used to check the dimension of data. The given data set has more than 30000 observations and 23 variables in the data set. </a:t>
            </a:r>
          </a:p>
          <a:p>
            <a:r>
              <a:rPr lang="en-US" sz="2400" b="1" u="sng" dirty="0"/>
              <a:t>Describe</a:t>
            </a:r>
            <a:r>
              <a:rPr lang="en-US" sz="2200" b="1" u="sng" dirty="0"/>
              <a:t> : </a:t>
            </a:r>
          </a:p>
          <a:p>
            <a:pPr marL="0" indent="0">
              <a:buNone/>
            </a:pPr>
            <a:r>
              <a:rPr lang="en-US" sz="2000"/>
              <a:t>   If computes </a:t>
            </a:r>
            <a:r>
              <a:rPr lang="en-US" sz="2000" dirty="0"/>
              <a:t>a summary of statistics pertaining to the </a:t>
            </a:r>
            <a:r>
              <a:rPr lang="en-US" sz="2000" dirty="0" err="1"/>
              <a:t>DataFrame</a:t>
            </a:r>
            <a:r>
              <a:rPr lang="en-US" sz="2000" dirty="0"/>
              <a:t> columns. This function gives the mean, std and IQR values. And, function excludes the character columns and gives a summary about numeric columns.</a:t>
            </a:r>
          </a:p>
          <a:p>
            <a:endParaRPr lang="en-IN" sz="2000" dirty="0"/>
          </a:p>
        </p:txBody>
      </p:sp>
    </p:spTree>
    <p:extLst>
      <p:ext uri="{BB962C8B-B14F-4D97-AF65-F5344CB8AC3E}">
        <p14:creationId xmlns:p14="http://schemas.microsoft.com/office/powerpoint/2010/main" val="199410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BF7E-EF04-43E2-2830-DBF3CD405635}"/>
              </a:ext>
            </a:extLst>
          </p:cNvPr>
          <p:cNvSpPr>
            <a:spLocks noGrp="1"/>
          </p:cNvSpPr>
          <p:nvPr>
            <p:ph type="title"/>
          </p:nvPr>
        </p:nvSpPr>
        <p:spPr>
          <a:xfrm>
            <a:off x="808383" y="838200"/>
            <a:ext cx="9278248" cy="1598203"/>
          </a:xfrm>
        </p:spPr>
        <p:txBody>
          <a:bodyPr/>
          <a:lstStyle/>
          <a:p>
            <a:r>
              <a:rPr lang="en-US" sz="2400" b="1" u="sng" dirty="0"/>
              <a:t>Analysis of different variables  </a:t>
            </a:r>
            <a:r>
              <a:rPr lang="en-US" sz="2200" b="1" u="sng" dirty="0"/>
              <a:t>:</a:t>
            </a:r>
            <a:br>
              <a:rPr lang="en-US" sz="2200" b="1" u="sng" dirty="0"/>
            </a:br>
            <a:br>
              <a:rPr lang="en-US" sz="2200" b="1" u="sng" dirty="0"/>
            </a:br>
            <a:r>
              <a:rPr lang="en-US" sz="2200" b="1" u="sng" dirty="0" err="1"/>
              <a:t>Analysing</a:t>
            </a:r>
            <a:r>
              <a:rPr lang="en-US" sz="2200" b="1" u="sng" dirty="0"/>
              <a:t> the default pay  :  </a:t>
            </a:r>
            <a:br>
              <a:rPr lang="en-US" sz="2200" b="1" u="sng" dirty="0"/>
            </a:br>
            <a:r>
              <a:rPr lang="en-US" sz="2200" b="1" dirty="0">
                <a:latin typeface="HelveticaNeue Regular"/>
              </a:rPr>
              <a:t>   </a:t>
            </a:r>
            <a:r>
              <a:rPr lang="en-US" sz="2200" dirty="0">
                <a:latin typeface="HelveticaNeue Regular"/>
              </a:rPr>
              <a:t>From</a:t>
            </a:r>
            <a:r>
              <a:rPr lang="en-US" sz="2200" b="1" dirty="0">
                <a:latin typeface="HelveticaNeue Regular"/>
              </a:rPr>
              <a:t> </a:t>
            </a:r>
            <a:r>
              <a:rPr lang="en-US" sz="2200" dirty="0">
                <a:latin typeface="HelveticaNeue Regular"/>
              </a:rPr>
              <a:t>the above graph on x-axis 0 indicates as not a default payment and 1 indicates the default </a:t>
            </a:r>
            <a:r>
              <a:rPr lang="en-US" sz="2200" dirty="0" err="1">
                <a:latin typeface="HelveticaNeue Regular"/>
              </a:rPr>
              <a:t>payment.From</a:t>
            </a:r>
            <a:r>
              <a:rPr lang="en-US" sz="2200" dirty="0">
                <a:latin typeface="HelveticaNeue Regular"/>
              </a:rPr>
              <a:t> this we can say that for more customers there are no default payments for next month</a:t>
            </a:r>
            <a:r>
              <a:rPr lang="en-US" sz="2100" dirty="0">
                <a:latin typeface="HelveticaNeue Regular"/>
              </a:rPr>
              <a:t>.  </a:t>
            </a:r>
            <a:endParaRPr lang="en-IN" sz="2100" dirty="0">
              <a:latin typeface="HelveticaNeue Regular"/>
            </a:endParaRPr>
          </a:p>
        </p:txBody>
      </p:sp>
      <p:pic>
        <p:nvPicPr>
          <p:cNvPr id="5" name="Picture 4">
            <a:extLst>
              <a:ext uri="{FF2B5EF4-FFF2-40B4-BE49-F238E27FC236}">
                <a16:creationId xmlns:a16="http://schemas.microsoft.com/office/drawing/2014/main" id="{5C783276-F5A6-987E-83D6-3C3493E8A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387" y="3429000"/>
            <a:ext cx="7505493" cy="30612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26824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40CDE-5A96-1C0E-90A0-DB109BF698A5}"/>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FF5F54AC-EB17-57C0-C657-F33BC1A4A497}"/>
              </a:ext>
            </a:extLst>
          </p:cNvPr>
          <p:cNvSpPr>
            <a:spLocks noGrp="1"/>
          </p:cNvSpPr>
          <p:nvPr>
            <p:ph sz="half" idx="2"/>
          </p:nvPr>
        </p:nvSpPr>
        <p:spPr>
          <a:xfrm>
            <a:off x="710502" y="2151062"/>
            <a:ext cx="4825158" cy="2840039"/>
          </a:xfrm>
        </p:spPr>
        <p:txBody>
          <a:bodyPr>
            <a:noAutofit/>
          </a:bodyPr>
          <a:lstStyle/>
          <a:p>
            <a:r>
              <a:rPr lang="en-US" sz="2200" b="1" u="sng" dirty="0" err="1"/>
              <a:t>Analysing</a:t>
            </a:r>
            <a:r>
              <a:rPr lang="en-US" sz="2200" b="1" u="sng" dirty="0"/>
              <a:t> the customers based on their Education  </a:t>
            </a:r>
            <a:r>
              <a:rPr lang="en-US" sz="1900" dirty="0"/>
              <a:t> :</a:t>
            </a:r>
          </a:p>
          <a:p>
            <a:r>
              <a:rPr lang="en-US" sz="1900" dirty="0"/>
              <a:t> </a:t>
            </a:r>
            <a:r>
              <a:rPr lang="en-US" sz="2000" dirty="0">
                <a:latin typeface="HelveticaNeue Regular"/>
              </a:rPr>
              <a:t>Education (1 = graduate school; 2 = university; 3 = high school; 4 = others) It might be useful to see whether the education level of the customer is in any way related to his/her probability of default.</a:t>
            </a:r>
          </a:p>
          <a:p>
            <a:r>
              <a:rPr lang="en-US" sz="2000" dirty="0">
                <a:latin typeface="HelveticaNeue Regular"/>
              </a:rPr>
              <a:t> The distribution of defaults based on education level will be an interesting chart to look at. More number of credit holders are university students followed by Graduates and then High school students.</a:t>
            </a:r>
            <a:endParaRPr lang="en-IN" sz="2000" dirty="0">
              <a:latin typeface="HelveticaNeue Regular"/>
            </a:endParaRPr>
          </a:p>
        </p:txBody>
      </p:sp>
      <p:sp>
        <p:nvSpPr>
          <p:cNvPr id="5" name="Text Placeholder 4">
            <a:extLst>
              <a:ext uri="{FF2B5EF4-FFF2-40B4-BE49-F238E27FC236}">
                <a16:creationId xmlns:a16="http://schemas.microsoft.com/office/drawing/2014/main" id="{17D31241-D45A-2962-D72E-230506DD6EBB}"/>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EBAC33E9-FDE8-8223-DCF9-D48DDAAFA259}"/>
              </a:ext>
            </a:extLst>
          </p:cNvPr>
          <p:cNvSpPr>
            <a:spLocks noGrp="1"/>
          </p:cNvSpPr>
          <p:nvPr>
            <p:ph sz="quarter" idx="4"/>
          </p:nvPr>
        </p:nvSpPr>
        <p:spPr/>
        <p:txBody>
          <a:bodyPr>
            <a:normAutofit/>
          </a:bodyPr>
          <a:lstStyle/>
          <a:p>
            <a:endParaRPr lang="en-IN" dirty="0"/>
          </a:p>
        </p:txBody>
      </p:sp>
    </p:spTree>
    <p:extLst>
      <p:ext uri="{BB962C8B-B14F-4D97-AF65-F5344CB8AC3E}">
        <p14:creationId xmlns:p14="http://schemas.microsoft.com/office/powerpoint/2010/main" val="424787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F1E3-9AE2-D019-46F8-671A3C0DC8CB}"/>
              </a:ext>
            </a:extLst>
          </p:cNvPr>
          <p:cNvSpPr>
            <a:spLocks noGrp="1"/>
          </p:cNvSpPr>
          <p:nvPr>
            <p:ph type="title"/>
          </p:nvPr>
        </p:nvSpPr>
        <p:spPr/>
        <p:txBody>
          <a:bodyPr/>
          <a:lstStyle/>
          <a:p>
            <a:r>
              <a:rPr lang="en-US" sz="3600" b="1" u="sng" dirty="0" err="1"/>
              <a:t>Analysing</a:t>
            </a:r>
            <a:r>
              <a:rPr lang="en-US" sz="3600" b="1" u="sng" dirty="0"/>
              <a:t> the customers based on their Education:</a:t>
            </a:r>
            <a:endParaRPr lang="en-IN" dirty="0"/>
          </a:p>
        </p:txBody>
      </p:sp>
      <p:sp>
        <p:nvSpPr>
          <p:cNvPr id="3" name="Content Placeholder 2">
            <a:extLst>
              <a:ext uri="{FF2B5EF4-FFF2-40B4-BE49-F238E27FC236}">
                <a16:creationId xmlns:a16="http://schemas.microsoft.com/office/drawing/2014/main" id="{72ACFE61-E645-A9D7-7CCC-86A2E29FFCD9}"/>
              </a:ext>
            </a:extLst>
          </p:cNvPr>
          <p:cNvSpPr>
            <a:spLocks noGrp="1"/>
          </p:cNvSpPr>
          <p:nvPr>
            <p:ph idx="1"/>
          </p:nvPr>
        </p:nvSpPr>
        <p:spPr/>
        <p:txBody>
          <a:bodyPr/>
          <a:lstStyle/>
          <a:p>
            <a:r>
              <a:rPr lang="en-US" sz="2000" dirty="0">
                <a:latin typeface="Arial" panose="020B0604020202020204" pitchFamily="34" charset="0"/>
                <a:cs typeface="Arial" panose="020B0604020202020204" pitchFamily="34" charset="0"/>
              </a:rPr>
              <a:t>Education (1 = graduate school; 2 = university; 3 = high school; 4 = others) It might be useful to see whether the education level of the customer is in any way related to his/her probability of default.</a:t>
            </a:r>
          </a:p>
          <a:p>
            <a:r>
              <a:rPr lang="en-US" sz="2000" dirty="0">
                <a:latin typeface="Arial" panose="020B0604020202020204" pitchFamily="34" charset="0"/>
                <a:cs typeface="Arial" panose="020B0604020202020204" pitchFamily="34" charset="0"/>
              </a:rPr>
              <a:t> The distribution of defaults based on education level will be an interesting chart to look at. More number of credit holders are university students followed by Graduates and then High school students.</a:t>
            </a:r>
            <a:endParaRPr lang="en-IN"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Gender (1 = male; 2 = female) It might be useful to see whether the gender of the customer is in any way related to his/her probability of default.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280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09BD35D-E9C5-373F-95E3-37FC0C817618}"/>
              </a:ext>
            </a:extLst>
          </p:cNvPr>
          <p:cNvGraphicFramePr>
            <a:graphicFrameLocks noGrp="1"/>
          </p:cNvGraphicFramePr>
          <p:nvPr>
            <p:extLst>
              <p:ext uri="{D42A27DB-BD31-4B8C-83A1-F6EECF244321}">
                <p14:modId xmlns:p14="http://schemas.microsoft.com/office/powerpoint/2010/main" val="2762883129"/>
              </p:ext>
            </p:extLst>
          </p:nvPr>
        </p:nvGraphicFramePr>
        <p:xfrm>
          <a:off x="1339984" y="1573530"/>
          <a:ext cx="4865121" cy="2464526"/>
        </p:xfrm>
        <a:graphic>
          <a:graphicData uri="http://schemas.openxmlformats.org/drawingml/2006/table">
            <a:tbl>
              <a:tblPr/>
              <a:tblGrid>
                <a:gridCol w="4865121">
                  <a:extLst>
                    <a:ext uri="{9D8B030D-6E8A-4147-A177-3AD203B41FA5}">
                      <a16:colId xmlns:a16="http://schemas.microsoft.com/office/drawing/2014/main" val="3606040583"/>
                    </a:ext>
                  </a:extLst>
                </a:gridCol>
              </a:tblGrid>
              <a:tr h="2464526">
                <a:tc>
                  <a:txBody>
                    <a:bodyPr/>
                    <a:lstStyle/>
                    <a:p>
                      <a:pPr algn="l" fontAlgn="b"/>
                      <a:endParaRPr lang="en-IN" sz="8000" b="0" i="0" u="none" strike="noStrike" dirty="0">
                        <a:solidFill>
                          <a:schemeClr val="bg1"/>
                        </a:solidFill>
                        <a:effectLst/>
                        <a:latin typeface="Calibri" panose="020F0502020204030204" pitchFamily="34" charset="0"/>
                      </a:endParaRPr>
                    </a:p>
                  </a:txBody>
                  <a:tcPr marL="7620" marR="7620" marT="7620" anchor="b">
                    <a:lnL>
                      <a:noFill/>
                    </a:lnL>
                    <a:lnR>
                      <a:noFill/>
                    </a:lnR>
                    <a:lnT>
                      <a:noFill/>
                    </a:lnT>
                    <a:lnB>
                      <a:noFill/>
                    </a:lnB>
                  </a:tcPr>
                </a:tc>
                <a:extLst>
                  <a:ext uri="{0D108BD9-81ED-4DB2-BD59-A6C34878D82A}">
                    <a16:rowId xmlns:a16="http://schemas.microsoft.com/office/drawing/2014/main" val="3837703183"/>
                  </a:ext>
                </a:extLst>
              </a:tr>
            </a:tbl>
          </a:graphicData>
        </a:graphic>
      </p:graphicFrame>
      <p:pic>
        <p:nvPicPr>
          <p:cNvPr id="6" name="Picture 5">
            <a:extLst>
              <a:ext uri="{FF2B5EF4-FFF2-40B4-BE49-F238E27FC236}">
                <a16:creationId xmlns:a16="http://schemas.microsoft.com/office/drawing/2014/main" id="{7D0F0332-0BD3-7785-E745-19989E36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TextBox 7">
            <a:extLst>
              <a:ext uri="{FF2B5EF4-FFF2-40B4-BE49-F238E27FC236}">
                <a16:creationId xmlns:a16="http://schemas.microsoft.com/office/drawing/2014/main" id="{7C323422-BD3E-6DB5-7ACA-CBA39F130930}"/>
              </a:ext>
            </a:extLst>
          </p:cNvPr>
          <p:cNvSpPr txBox="1"/>
          <p:nvPr/>
        </p:nvSpPr>
        <p:spPr>
          <a:xfrm>
            <a:off x="671536" y="1498818"/>
            <a:ext cx="6202016" cy="3785652"/>
          </a:xfrm>
          <a:prstGeom prst="rect">
            <a:avLst/>
          </a:prstGeom>
          <a:noFill/>
        </p:spPr>
        <p:txBody>
          <a:bodyPr wrap="square">
            <a:spAutoFit/>
          </a:bodyPr>
          <a:lstStyle/>
          <a:p>
            <a:pPr algn="l" fontAlgn="b"/>
            <a:r>
              <a:rPr lang="en-IN" sz="8000" b="0" i="0" u="none" strike="noStrike" dirty="0">
                <a:solidFill>
                  <a:schemeClr val="bg1"/>
                </a:solidFill>
                <a:effectLst/>
                <a:latin typeface="Calibri" panose="020F0502020204030204" pitchFamily="34" charset="0"/>
              </a:rPr>
              <a:t>Credit Card Default Prediction</a:t>
            </a:r>
          </a:p>
        </p:txBody>
      </p:sp>
    </p:spTree>
    <p:extLst>
      <p:ext uri="{BB962C8B-B14F-4D97-AF65-F5344CB8AC3E}">
        <p14:creationId xmlns:p14="http://schemas.microsoft.com/office/powerpoint/2010/main" val="41497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DC603CA-D297-19BF-9BBD-B514D6C04A1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7103" y="2427066"/>
            <a:ext cx="5143500"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 name="Content Placeholder 9">
            <a:extLst>
              <a:ext uri="{FF2B5EF4-FFF2-40B4-BE49-F238E27FC236}">
                <a16:creationId xmlns:a16="http://schemas.microsoft.com/office/drawing/2014/main" id="{0F986F69-AFDA-D7EA-F375-26A5DAEB29B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2427066"/>
            <a:ext cx="5498897"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79028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FB60-B266-7D62-765A-2826B6613762}"/>
              </a:ext>
            </a:extLst>
          </p:cNvPr>
          <p:cNvSpPr>
            <a:spLocks noGrp="1"/>
          </p:cNvSpPr>
          <p:nvPr>
            <p:ph type="title"/>
          </p:nvPr>
        </p:nvSpPr>
        <p:spPr/>
        <p:txBody>
          <a:bodyPr/>
          <a:lstStyle/>
          <a:p>
            <a:r>
              <a:rPr lang="en-US" b="1" u="sng" dirty="0" err="1">
                <a:latin typeface="Elephant" panose="02020904090505020303" pitchFamily="18" charset="0"/>
              </a:rPr>
              <a:t>Analysing</a:t>
            </a:r>
            <a:r>
              <a:rPr lang="en-US" b="1" u="sng" dirty="0">
                <a:latin typeface="Elephant" panose="02020904090505020303" pitchFamily="18" charset="0"/>
              </a:rPr>
              <a:t> the age of the customers: </a:t>
            </a:r>
            <a:endParaRPr lang="en-IN" b="1" u="sng" dirty="0">
              <a:latin typeface="Elephant" panose="02020904090505020303" pitchFamily="18" charset="0"/>
            </a:endParaRPr>
          </a:p>
        </p:txBody>
      </p:sp>
      <p:sp>
        <p:nvSpPr>
          <p:cNvPr id="3" name="Content Placeholder 2">
            <a:extLst>
              <a:ext uri="{FF2B5EF4-FFF2-40B4-BE49-F238E27FC236}">
                <a16:creationId xmlns:a16="http://schemas.microsoft.com/office/drawing/2014/main" id="{7F2F5B52-33E7-8183-28A9-CC35727D49B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Age (year) It might be useful to see whether the gender of the customer is in any way related to his/her probability of default. From the above graphs we can say that most of the customers are from the age group of 25-30 years.</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4D86677-75B7-1CE9-7879-070F03CB6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80" y="3587261"/>
            <a:ext cx="9404839" cy="30211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46350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EF6C-83F7-E3AF-330D-CE062289A8AC}"/>
              </a:ext>
            </a:extLst>
          </p:cNvPr>
          <p:cNvSpPr>
            <a:spLocks noGrp="1"/>
          </p:cNvSpPr>
          <p:nvPr>
            <p:ph type="title"/>
          </p:nvPr>
        </p:nvSpPr>
        <p:spPr/>
        <p:txBody>
          <a:bodyPr/>
          <a:lstStyle/>
          <a:p>
            <a:r>
              <a:rPr lang="en-IN" b="1" u="sng" dirty="0">
                <a:latin typeface="Elephant" panose="02020904090505020303" pitchFamily="18" charset="0"/>
              </a:rPr>
              <a:t>Evaluating the model :</a:t>
            </a:r>
          </a:p>
        </p:txBody>
      </p:sp>
      <p:sp>
        <p:nvSpPr>
          <p:cNvPr id="3" name="Content Placeholder 2">
            <a:extLst>
              <a:ext uri="{FF2B5EF4-FFF2-40B4-BE49-F238E27FC236}">
                <a16:creationId xmlns:a16="http://schemas.microsoft.com/office/drawing/2014/main" id="{A3E6D1FF-4354-D6E3-9B33-E4918A70F248}"/>
              </a:ext>
            </a:extLst>
          </p:cNvPr>
          <p:cNvSpPr>
            <a:spLocks noGrp="1"/>
          </p:cNvSpPr>
          <p:nvPr>
            <p:ph idx="1"/>
          </p:nvPr>
        </p:nvSpPr>
        <p:spPr/>
        <p:txBody>
          <a:bodyPr>
            <a:normAutofit lnSpcReduction="10000"/>
          </a:bodyPr>
          <a:lstStyle/>
          <a:p>
            <a:r>
              <a:rPr lang="en-US" sz="2200" dirty="0">
                <a:latin typeface="HelveticaNeue Regular"/>
              </a:rPr>
              <a:t>After the model is built, if we see that the difference in the values of the predicted and actual data is not much, it is considered to be a good model and can be used to make future predictions</a:t>
            </a:r>
            <a:r>
              <a:rPr lang="en-US" dirty="0"/>
              <a:t>.</a:t>
            </a:r>
          </a:p>
          <a:p>
            <a:pPr marL="0" indent="0">
              <a:buNone/>
            </a:pPr>
            <a:endParaRPr lang="en-US" dirty="0"/>
          </a:p>
          <a:p>
            <a:r>
              <a:rPr lang="en-US" sz="2400" u="sng" dirty="0"/>
              <a:t>1.Confusion Matrix:  </a:t>
            </a:r>
          </a:p>
          <a:p>
            <a:pPr marL="0" indent="0">
              <a:buNone/>
            </a:pPr>
            <a:r>
              <a:rPr lang="en-US" dirty="0"/>
              <a:t>     </a:t>
            </a:r>
            <a:r>
              <a:rPr lang="en-US" sz="2200" dirty="0">
                <a:latin typeface="HelveticaNeue Regular"/>
              </a:rPr>
              <a:t>It is nothing but a tabular representation of Actual vs Predicted values. This helps us to find the accuracy of the model and avoid overfitting. This is how it looks like:  Calculate the accuracy of your model with</a:t>
            </a:r>
            <a:endParaRPr lang="en-IN" sz="2200" dirty="0">
              <a:latin typeface="HelveticaNeue Regular"/>
            </a:endParaRPr>
          </a:p>
        </p:txBody>
      </p:sp>
    </p:spTree>
    <p:extLst>
      <p:ext uri="{BB962C8B-B14F-4D97-AF65-F5344CB8AC3E}">
        <p14:creationId xmlns:p14="http://schemas.microsoft.com/office/powerpoint/2010/main" val="2198405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2C5E38-D8D9-CFE7-B703-9ED861B1B2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246" y="2497015"/>
            <a:ext cx="8761412" cy="403273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TextBox 6">
            <a:extLst>
              <a:ext uri="{FF2B5EF4-FFF2-40B4-BE49-F238E27FC236}">
                <a16:creationId xmlns:a16="http://schemas.microsoft.com/office/drawing/2014/main" id="{C2CF0824-D9EA-1D83-49F3-FA4EEEBAB1F9}"/>
              </a:ext>
            </a:extLst>
          </p:cNvPr>
          <p:cNvSpPr txBox="1"/>
          <p:nvPr/>
        </p:nvSpPr>
        <p:spPr>
          <a:xfrm>
            <a:off x="1184031" y="1157626"/>
            <a:ext cx="6096000" cy="461665"/>
          </a:xfrm>
          <a:prstGeom prst="rect">
            <a:avLst/>
          </a:prstGeom>
          <a:noFill/>
        </p:spPr>
        <p:txBody>
          <a:bodyPr wrap="square">
            <a:spAutoFit/>
          </a:bodyPr>
          <a:lstStyle/>
          <a:p>
            <a:r>
              <a:rPr lang="en-US" sz="2400" u="sng" dirty="0">
                <a:solidFill>
                  <a:schemeClr val="bg1"/>
                </a:solidFill>
                <a:latin typeface="Elephant" panose="02020904090505020303" pitchFamily="18" charset="0"/>
              </a:rPr>
              <a:t>Confusion Matrix: </a:t>
            </a:r>
            <a:endParaRPr lang="en-IN" sz="2400" dirty="0">
              <a:solidFill>
                <a:schemeClr val="bg1"/>
              </a:solidFill>
              <a:latin typeface="Elephant" panose="02020904090505020303" pitchFamily="18" charset="0"/>
            </a:endParaRPr>
          </a:p>
        </p:txBody>
      </p:sp>
    </p:spTree>
    <p:extLst>
      <p:ext uri="{BB962C8B-B14F-4D97-AF65-F5344CB8AC3E}">
        <p14:creationId xmlns:p14="http://schemas.microsoft.com/office/powerpoint/2010/main" val="2473445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3736-1C58-1266-3D3D-EFF167D8EE3B}"/>
              </a:ext>
            </a:extLst>
          </p:cNvPr>
          <p:cNvSpPr>
            <a:spLocks noGrp="1"/>
          </p:cNvSpPr>
          <p:nvPr>
            <p:ph type="title"/>
          </p:nvPr>
        </p:nvSpPr>
        <p:spPr/>
        <p:txBody>
          <a:bodyPr/>
          <a:lstStyle/>
          <a:p>
            <a:r>
              <a:rPr lang="en-US" sz="3600" dirty="0">
                <a:latin typeface="HelveticaNeue Regular"/>
              </a:rPr>
              <a:t>2</a:t>
            </a:r>
            <a:r>
              <a:rPr lang="en-US" sz="3600" u="sng" dirty="0">
                <a:latin typeface="HelveticaNeue Regular"/>
              </a:rPr>
              <a:t>. ROC Curve</a:t>
            </a:r>
            <a:endParaRPr lang="en-IN" dirty="0"/>
          </a:p>
        </p:txBody>
      </p:sp>
      <p:sp>
        <p:nvSpPr>
          <p:cNvPr id="3" name="Content Placeholder 2">
            <a:extLst>
              <a:ext uri="{FF2B5EF4-FFF2-40B4-BE49-F238E27FC236}">
                <a16:creationId xmlns:a16="http://schemas.microsoft.com/office/drawing/2014/main" id="{C2D77C39-E7A6-2D3F-B92F-4129E17DEFC2}"/>
              </a:ext>
            </a:extLst>
          </p:cNvPr>
          <p:cNvSpPr>
            <a:spLocks noGrp="1"/>
          </p:cNvSpPr>
          <p:nvPr>
            <p:ph idx="1"/>
          </p:nvPr>
        </p:nvSpPr>
        <p:spPr>
          <a:xfrm>
            <a:off x="1122830" y="2099408"/>
            <a:ext cx="8825659" cy="3416300"/>
          </a:xfrm>
        </p:spPr>
        <p:txBody>
          <a:bodyPr>
            <a:noAutofit/>
          </a:bodyPr>
          <a:lstStyle/>
          <a:p>
            <a:pPr marL="0" indent="0">
              <a:buNone/>
            </a:pPr>
            <a:r>
              <a:rPr lang="en-US" sz="2200" dirty="0">
                <a:latin typeface="HelveticaNeue Regular"/>
              </a:rPr>
              <a:t> </a:t>
            </a:r>
          </a:p>
          <a:p>
            <a:r>
              <a:rPr lang="en-US" sz="2000" dirty="0">
                <a:latin typeface="Arial" panose="020B0604020202020204" pitchFamily="34" charset="0"/>
                <a:cs typeface="Arial" panose="020B0604020202020204" pitchFamily="34" charset="0"/>
              </a:rPr>
              <a:t>Receiver Operating Characteristic(ROC) summarizes the model’s performance by evaluating the trade-offs between true positive rate (sensitivity) and false positive rate(1- specificity). For plotting ROC, it is advisable to assume p &gt; 0.5 since we are more concerned about success rate. </a:t>
            </a:r>
          </a:p>
          <a:p>
            <a:r>
              <a:rPr lang="en-US" sz="2000" dirty="0">
                <a:latin typeface="Arial" panose="020B0604020202020204" pitchFamily="34" charset="0"/>
                <a:cs typeface="Arial" panose="020B0604020202020204" pitchFamily="34" charset="0"/>
              </a:rPr>
              <a:t>ROC summarizes the predictive power for all possible values of p &gt; 0.5. The area under curve (AUC), referred to as index of accuracy(A) or concordance index, is a perfect performance metric for ROC curve. Higher the area under the curve, better the prediction power of the model. Below is a sample ROC curve. The ROC of a perfect predictive model has TP equals 1 and FP equals 0. This curve will touch the top left corner of the graph</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95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8B460B-CA9D-BF27-A707-52344A44DA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2951" y="2533161"/>
            <a:ext cx="8124093" cy="4031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9735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8C47-EFA4-63EC-24F8-F53EAA7D6206}"/>
              </a:ext>
            </a:extLst>
          </p:cNvPr>
          <p:cNvSpPr>
            <a:spLocks noGrp="1"/>
          </p:cNvSpPr>
          <p:nvPr>
            <p:ph type="title"/>
          </p:nvPr>
        </p:nvSpPr>
        <p:spPr>
          <a:xfrm>
            <a:off x="1154954" y="1149514"/>
            <a:ext cx="8761413" cy="706964"/>
          </a:xfrm>
        </p:spPr>
        <p:txBody>
          <a:bodyPr/>
          <a:lstStyle/>
          <a:p>
            <a:r>
              <a:rPr lang="en-US" sz="3600" b="0" i="0" dirty="0">
                <a:solidFill>
                  <a:srgbClr val="000000"/>
                </a:solidFill>
                <a:effectLst/>
                <a:latin typeface="ff1"/>
              </a:rPr>
              <a:t> </a:t>
            </a:r>
            <a:r>
              <a:rPr lang="en-US" sz="3600" b="1" i="0" u="sng" dirty="0">
                <a:solidFill>
                  <a:schemeClr val="bg1"/>
                </a:solidFill>
                <a:effectLst/>
                <a:latin typeface="Elephant" panose="02020904090505020303" pitchFamily="18" charset="0"/>
              </a:rPr>
              <a:t>Conclusion :</a:t>
            </a:r>
            <a:br>
              <a:rPr lang="en-US" sz="3600" b="1" i="0" u="sng" dirty="0">
                <a:solidFill>
                  <a:schemeClr val="bg1"/>
                </a:solidFill>
                <a:effectLst/>
                <a:latin typeface="Elephant" panose="02020904090505020303" pitchFamily="18" charset="0"/>
              </a:rPr>
            </a:br>
            <a:endParaRPr lang="en-IN" b="1"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203A482-A77A-7E31-3F80-8469BFEA1B7E}"/>
              </a:ext>
            </a:extLst>
          </p:cNvPr>
          <p:cNvSpPr>
            <a:spLocks noGrp="1"/>
          </p:cNvSpPr>
          <p:nvPr>
            <p:ph idx="1"/>
          </p:nvPr>
        </p:nvSpPr>
        <p:spPr/>
        <p:txBody>
          <a:bodyPr>
            <a:noAutofit/>
          </a:bodyPr>
          <a:lstStyle/>
          <a:p>
            <a:r>
              <a:rPr lang="en-US" sz="2500" dirty="0">
                <a:latin typeface="Arial" panose="020B0604020202020204" pitchFamily="34" charset="0"/>
                <a:cs typeface="Arial" panose="020B0604020202020204" pitchFamily="34" charset="0"/>
              </a:rPr>
              <a:t>The conclusion of a credit card default prediction model typically involves summarizing the key findings, evaluating the model's performance metrics (such as accuracy, precision, recall, and F1-score), and determining the most important features contributing to default prediction. It's also important to discuss any limitations of the model and potential areas for improvement.</a:t>
            </a:r>
            <a:endParaRPr lang="en-I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33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7C6294-A32F-F79C-6326-DA643C4F1E5C}"/>
              </a:ext>
            </a:extLst>
          </p:cNvPr>
          <p:cNvSpPr>
            <a:spLocks noGrp="1"/>
          </p:cNvSpPr>
          <p:nvPr>
            <p:ph idx="1"/>
          </p:nvPr>
        </p:nvSpPr>
        <p:spPr>
          <a:xfrm>
            <a:off x="598363" y="1110789"/>
            <a:ext cx="8825659" cy="3416300"/>
          </a:xfrm>
        </p:spPr>
        <p:txBody>
          <a:bodyPr>
            <a:normAutofit fontScale="25000" lnSpcReduction="20000"/>
          </a:bodyPr>
          <a:lstStyle/>
          <a:p>
            <a:pPr marL="0" indent="0">
              <a:buNone/>
            </a:pPr>
            <a:r>
              <a:rPr lang="en-US" sz="19200" b="0" i="0" u="sng" dirty="0">
                <a:solidFill>
                  <a:schemeClr val="bg1"/>
                </a:solidFill>
                <a:effectLst/>
                <a:latin typeface="ff1"/>
              </a:rPr>
              <a:t>Table of Contents</a:t>
            </a:r>
            <a:r>
              <a:rPr lang="en-US" sz="8000" b="0" i="0" u="sng" dirty="0">
                <a:solidFill>
                  <a:srgbClr val="000000"/>
                </a:solidFill>
                <a:effectLst/>
                <a:latin typeface="ff1"/>
              </a:rPr>
              <a:t>:</a:t>
            </a:r>
          </a:p>
          <a:p>
            <a:pPr marL="0" indent="0">
              <a:buNone/>
            </a:pPr>
            <a:r>
              <a:rPr lang="en-US" sz="8000" b="0" i="0" u="sng" dirty="0">
                <a:solidFill>
                  <a:srgbClr val="000000"/>
                </a:solidFill>
                <a:effectLst/>
                <a:latin typeface="ff1"/>
              </a:rPr>
              <a:t> </a:t>
            </a:r>
          </a:p>
          <a:p>
            <a:r>
              <a:rPr lang="en-US" sz="9600" b="0" i="0" dirty="0">
                <a:solidFill>
                  <a:srgbClr val="000000"/>
                </a:solidFill>
                <a:effectLst/>
                <a:latin typeface="ff1"/>
              </a:rPr>
              <a:t> Abstract </a:t>
            </a:r>
          </a:p>
          <a:p>
            <a:r>
              <a:rPr lang="en-US" sz="9600" b="0" i="0" dirty="0">
                <a:solidFill>
                  <a:srgbClr val="000000"/>
                </a:solidFill>
                <a:effectLst/>
                <a:latin typeface="ff1"/>
              </a:rPr>
              <a:t> Problem statement </a:t>
            </a:r>
          </a:p>
          <a:p>
            <a:r>
              <a:rPr lang="en-US" sz="9600" b="0" i="0" dirty="0">
                <a:solidFill>
                  <a:srgbClr val="000000"/>
                </a:solidFill>
                <a:effectLst/>
                <a:latin typeface="ff1"/>
              </a:rPr>
              <a:t> Introduction </a:t>
            </a:r>
          </a:p>
          <a:p>
            <a:r>
              <a:rPr lang="en-US" sz="9600" b="0" i="0" dirty="0">
                <a:solidFill>
                  <a:srgbClr val="000000"/>
                </a:solidFill>
                <a:effectLst/>
                <a:latin typeface="ff1"/>
              </a:rPr>
              <a:t> Understanding the Problem Statement </a:t>
            </a:r>
          </a:p>
          <a:p>
            <a:r>
              <a:rPr lang="en-US" sz="9600" b="0" i="0" dirty="0">
                <a:solidFill>
                  <a:srgbClr val="000000"/>
                </a:solidFill>
                <a:effectLst/>
                <a:latin typeface="ff1"/>
              </a:rPr>
              <a:t> Data Pre-processing </a:t>
            </a:r>
          </a:p>
          <a:p>
            <a:r>
              <a:rPr lang="en-US" sz="9600" b="0" i="0" dirty="0">
                <a:solidFill>
                  <a:srgbClr val="000000"/>
                </a:solidFill>
                <a:effectLst/>
                <a:latin typeface="ff1"/>
              </a:rPr>
              <a:t> Preparing Data for Exploratory Data Analysis (EDA) </a:t>
            </a:r>
          </a:p>
          <a:p>
            <a:r>
              <a:rPr lang="en-US" sz="9600" b="0" i="0" dirty="0">
                <a:solidFill>
                  <a:srgbClr val="000000"/>
                </a:solidFill>
                <a:effectLst/>
                <a:latin typeface="ff1"/>
              </a:rPr>
              <a:t> Exploratory Data Analysis  </a:t>
            </a:r>
          </a:p>
          <a:p>
            <a:r>
              <a:rPr lang="en-US" sz="9600" b="0" i="0" dirty="0">
                <a:solidFill>
                  <a:srgbClr val="000000"/>
                </a:solidFill>
                <a:effectLst/>
                <a:latin typeface="ff1"/>
              </a:rPr>
              <a:t> Evaluating the model </a:t>
            </a:r>
          </a:p>
          <a:p>
            <a:r>
              <a:rPr lang="en-US" sz="9600" b="0" i="0" dirty="0">
                <a:solidFill>
                  <a:srgbClr val="000000"/>
                </a:solidFill>
                <a:effectLst/>
                <a:latin typeface="ff1"/>
              </a:rPr>
              <a:t> Conclusion </a:t>
            </a:r>
          </a:p>
          <a:p>
            <a:br>
              <a:rPr lang="en-US" dirty="0">
                <a:effectLst/>
              </a:rPr>
            </a:br>
            <a:endParaRPr lang="en-IN" dirty="0"/>
          </a:p>
        </p:txBody>
      </p:sp>
    </p:spTree>
    <p:extLst>
      <p:ext uri="{BB962C8B-B14F-4D97-AF65-F5344CB8AC3E}">
        <p14:creationId xmlns:p14="http://schemas.microsoft.com/office/powerpoint/2010/main" val="97039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0B67-5349-C28F-ACB4-1FE82CCC7B85}"/>
              </a:ext>
            </a:extLst>
          </p:cNvPr>
          <p:cNvSpPr>
            <a:spLocks noGrp="1"/>
          </p:cNvSpPr>
          <p:nvPr>
            <p:ph type="title"/>
          </p:nvPr>
        </p:nvSpPr>
        <p:spPr/>
        <p:txBody>
          <a:bodyPr/>
          <a:lstStyle/>
          <a:p>
            <a:r>
              <a:rPr lang="en-IN" sz="4800" b="1" i="0" u="sng" dirty="0">
                <a:solidFill>
                  <a:schemeClr val="bg1"/>
                </a:solidFill>
                <a:effectLst/>
                <a:latin typeface="HelveticaNeue Regular"/>
              </a:rPr>
              <a:t>Abstract:</a:t>
            </a:r>
            <a:endParaRPr lang="en-IN" sz="4800" u="sng" dirty="0">
              <a:solidFill>
                <a:schemeClr val="bg1"/>
              </a:solidFill>
            </a:endParaRPr>
          </a:p>
        </p:txBody>
      </p:sp>
      <p:sp>
        <p:nvSpPr>
          <p:cNvPr id="3" name="Content Placeholder 2">
            <a:extLst>
              <a:ext uri="{FF2B5EF4-FFF2-40B4-BE49-F238E27FC236}">
                <a16:creationId xmlns:a16="http://schemas.microsoft.com/office/drawing/2014/main" id="{74918621-8471-31D0-A36E-F1893C598A2D}"/>
              </a:ext>
            </a:extLst>
          </p:cNvPr>
          <p:cNvSpPr>
            <a:spLocks noGrp="1"/>
          </p:cNvSpPr>
          <p:nvPr>
            <p:ph idx="1"/>
          </p:nvPr>
        </p:nvSpPr>
        <p:spPr>
          <a:xfrm>
            <a:off x="1090708" y="2351708"/>
            <a:ext cx="8825659" cy="3416300"/>
          </a:xfrm>
        </p:spPr>
        <p:txBody>
          <a:bodyPr>
            <a:noAutofit/>
          </a:bodyPr>
          <a:lstStyle/>
          <a:p>
            <a:r>
              <a:rPr lang="en-US" sz="2400" b="0" i="0" dirty="0">
                <a:solidFill>
                  <a:srgbClr val="333333"/>
                </a:solidFill>
                <a:effectLst/>
                <a:latin typeface="HelveticaNeue Regular"/>
              </a:rPr>
              <a:t> Credit card default prediction is a crucial task for financial institutions. Accurately predicting the probability of default can help banks and credit card companies to better manage risk, reduce losses, and optimize their lending strategies. </a:t>
            </a:r>
          </a:p>
          <a:p>
            <a:r>
              <a:rPr lang="en-US" sz="2400" b="0" i="0" dirty="0">
                <a:solidFill>
                  <a:srgbClr val="333333"/>
                </a:solidFill>
                <a:effectLst/>
                <a:latin typeface="HelveticaNeue Regular"/>
              </a:rPr>
              <a:t> In this paper, a machine learning-based strategy to predict credit card default is proposed. A dataset of credit card clients from Taiwan has been utilized for the same. Various machine learning algorithms, including logistic regression, SVM, and ANN, have been used to develop predictive models. </a:t>
            </a:r>
          </a:p>
        </p:txBody>
      </p:sp>
    </p:spTree>
    <p:extLst>
      <p:ext uri="{BB962C8B-B14F-4D97-AF65-F5344CB8AC3E}">
        <p14:creationId xmlns:p14="http://schemas.microsoft.com/office/powerpoint/2010/main" val="356510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C7F9-8AEB-0C9C-F26F-D5B8A6884EDD}"/>
              </a:ext>
            </a:extLst>
          </p:cNvPr>
          <p:cNvSpPr>
            <a:spLocks noGrp="1"/>
          </p:cNvSpPr>
          <p:nvPr>
            <p:ph type="title"/>
          </p:nvPr>
        </p:nvSpPr>
        <p:spPr/>
        <p:txBody>
          <a:bodyPr/>
          <a:lstStyle/>
          <a:p>
            <a:r>
              <a:rPr lang="en-US" sz="3600" b="0" i="0" u="sng" dirty="0">
                <a:solidFill>
                  <a:schemeClr val="bg1"/>
                </a:solidFill>
                <a:effectLst/>
                <a:latin typeface="Elephant" panose="02020904090505020303" pitchFamily="18" charset="0"/>
              </a:rPr>
              <a:t>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2E380AA-AE7C-2B72-1840-A9441B67A540}"/>
              </a:ext>
            </a:extLst>
          </p:cNvPr>
          <p:cNvSpPr>
            <a:spLocks noGrp="1"/>
          </p:cNvSpPr>
          <p:nvPr>
            <p:ph idx="1"/>
          </p:nvPr>
        </p:nvSpPr>
        <p:spPr>
          <a:xfrm>
            <a:off x="1154954" y="2266044"/>
            <a:ext cx="8825659" cy="3416300"/>
          </a:xfrm>
        </p:spPr>
        <p:txBody>
          <a:bodyPr>
            <a:normAutofit fontScale="25000" lnSpcReduction="20000"/>
          </a:bodyPr>
          <a:lstStyle/>
          <a:p>
            <a:pPr algn="just"/>
            <a:r>
              <a:rPr lang="en-US" sz="9600" b="0" i="0" dirty="0">
                <a:solidFill>
                  <a:srgbClr val="000000"/>
                </a:solidFill>
                <a:effectLst/>
                <a:latin typeface="ff1"/>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a:t>
            </a:r>
          </a:p>
          <a:p>
            <a:pPr algn="just"/>
            <a:r>
              <a:rPr lang="en-US" sz="9600" b="0" i="0" dirty="0">
                <a:solidFill>
                  <a:srgbClr val="000000"/>
                </a:solidFill>
                <a:effectLst/>
                <a:latin typeface="ff1"/>
              </a:rPr>
              <a:t>We have to evaluate which customers will default on their credit card payments. Financial threats are displaying a trend about the credit risk of commercial banks as the incredible improvement in the financial industry has arisen. </a:t>
            </a:r>
          </a:p>
          <a:p>
            <a:pPr algn="just"/>
            <a:r>
              <a:rPr lang="en-US" sz="9600" b="0" i="0" dirty="0">
                <a:solidFill>
                  <a:srgbClr val="000000"/>
                </a:solidFill>
                <a:effectLst/>
                <a:latin typeface="ff1"/>
              </a:rPr>
              <a:t>In this way, one of the biggest threats faced by commercial banks is the risk prediction of credit clients. To </a:t>
            </a:r>
            <a:r>
              <a:rPr lang="en-US" sz="9600" b="0" i="0" dirty="0" err="1">
                <a:solidFill>
                  <a:srgbClr val="000000"/>
                </a:solidFill>
                <a:effectLst/>
                <a:latin typeface="ff1"/>
              </a:rPr>
              <a:t>analyse</a:t>
            </a:r>
            <a:r>
              <a:rPr lang="en-US" sz="9600" b="0" i="0" dirty="0">
                <a:solidFill>
                  <a:srgbClr val="000000"/>
                </a:solidFill>
                <a:effectLst/>
                <a:latin typeface="ff1"/>
              </a:rPr>
              <a:t> and predict the above given database, the current project is developed. This project is an attempt to identify credit card customers who are more likely to default in the coming month. </a:t>
            </a:r>
          </a:p>
          <a:p>
            <a:pPr marL="0" indent="0" algn="just">
              <a:buNone/>
            </a:pPr>
            <a:endParaRPr lang="en-IN" dirty="0"/>
          </a:p>
        </p:txBody>
      </p:sp>
    </p:spTree>
    <p:extLst>
      <p:ext uri="{BB962C8B-B14F-4D97-AF65-F5344CB8AC3E}">
        <p14:creationId xmlns:p14="http://schemas.microsoft.com/office/powerpoint/2010/main" val="316173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8A91-5B13-AB9B-7A17-9BA94CBB42C8}"/>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Introduction</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EE55E09-7A84-4B13-0F8E-66F6A809F1C3}"/>
              </a:ext>
            </a:extLst>
          </p:cNvPr>
          <p:cNvSpPr>
            <a:spLocks noGrp="1"/>
          </p:cNvSpPr>
          <p:nvPr>
            <p:ph idx="1"/>
          </p:nvPr>
        </p:nvSpPr>
        <p:spPr/>
        <p:txBody>
          <a:bodyPr>
            <a:normAutofit fontScale="25000" lnSpcReduction="20000"/>
          </a:bodyPr>
          <a:lstStyle/>
          <a:p>
            <a:r>
              <a:rPr lang="en-US" sz="8000" b="0" i="0" dirty="0">
                <a:solidFill>
                  <a:srgbClr val="000000"/>
                </a:solidFill>
                <a:effectLst/>
                <a:latin typeface="HelveticaNeue Regular"/>
                <a:cs typeface="Arial" panose="020B0604020202020204" pitchFamily="34" charset="0"/>
              </a:rPr>
              <a:t>Credit-Card Default Definition – When a customer applies for and receives a credit card, it becomes a huge responsibility for the customer as well as the credit card issuing company. The credit card company evaluates the customer’s credit worthiness and gives him/her a line of credit that they feel the customer can be responsible for. </a:t>
            </a:r>
          </a:p>
          <a:p>
            <a:r>
              <a:rPr lang="en-US" sz="8000" b="0" i="0" dirty="0">
                <a:solidFill>
                  <a:srgbClr val="000000"/>
                </a:solidFill>
                <a:effectLst/>
                <a:latin typeface="HelveticaNeue Regular"/>
                <a:cs typeface="Arial" panose="020B0604020202020204" pitchFamily="34" charset="0"/>
              </a:rPr>
              <a:t>While most people will use their card to make purchases and then diligently make payments on what they charge, there are some people who, for one reason or another, do not keep up on their payments and eventually go into credit card default. </a:t>
            </a:r>
          </a:p>
          <a:p>
            <a:r>
              <a:rPr lang="en-US" sz="8000" b="0" i="0" dirty="0">
                <a:solidFill>
                  <a:srgbClr val="000000"/>
                </a:solidFill>
                <a:effectLst/>
                <a:latin typeface="HelveticaNeue Regular"/>
                <a:cs typeface="Arial" panose="020B0604020202020204" pitchFamily="34" charset="0"/>
              </a:rPr>
              <a:t>Credit card default is the term used to describe what happens when a credit card user makes purchases by charging them to their credit card and then they do not pay their bill. It can occur when one payment is more than 30 days past due, which may raise your interest rate. </a:t>
            </a:r>
          </a:p>
          <a:p>
            <a:endParaRPr lang="en-IN" dirty="0"/>
          </a:p>
        </p:txBody>
      </p:sp>
    </p:spTree>
    <p:extLst>
      <p:ext uri="{BB962C8B-B14F-4D97-AF65-F5344CB8AC3E}">
        <p14:creationId xmlns:p14="http://schemas.microsoft.com/office/powerpoint/2010/main" val="5220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CEFD8-EA46-EED9-9CE1-9A0496E8291F}"/>
              </a:ext>
            </a:extLst>
          </p:cNvPr>
          <p:cNvSpPr>
            <a:spLocks noGrp="1"/>
          </p:cNvSpPr>
          <p:nvPr>
            <p:ph idx="1"/>
          </p:nvPr>
        </p:nvSpPr>
        <p:spPr>
          <a:xfrm>
            <a:off x="1417470" y="2349500"/>
            <a:ext cx="8825659" cy="3416300"/>
          </a:xfrm>
        </p:spPr>
        <p:txBody>
          <a:bodyPr>
            <a:noAutofit/>
          </a:bodyPr>
          <a:lstStyle/>
          <a:p>
            <a:pPr algn="just"/>
            <a:r>
              <a:rPr lang="en-US" sz="2200" b="0" i="0" dirty="0">
                <a:solidFill>
                  <a:srgbClr val="000000"/>
                </a:solidFill>
                <a:effectLst/>
                <a:latin typeface="HelveticaNeue Regular"/>
                <a:cs typeface="Arial" panose="020B0604020202020204" pitchFamily="34" charset="0"/>
              </a:rPr>
              <a:t>Most of the time, the term default is used informally when the credit card payment is more than 60 days past due. A default has a negative impact on the credit report and most likely leads to higher interest rates on future borrowing. In recent years, the credit card issuers are facing the cash </a:t>
            </a:r>
            <a:r>
              <a:rPr lang="en-US" sz="2200" b="0" i="0" dirty="0">
                <a:solidFill>
                  <a:srgbClr val="000000"/>
                </a:solidFill>
                <a:effectLst/>
                <a:latin typeface="HelveticaNeue Regular"/>
              </a:rPr>
              <a:t>and credit card debt crisis as they have been over-issuing cash and credit cards to unqualified applicants, in order to increase their market share. </a:t>
            </a:r>
          </a:p>
          <a:p>
            <a:pPr algn="just"/>
            <a:r>
              <a:rPr lang="en-US" sz="2200" b="0" i="0" dirty="0">
                <a:solidFill>
                  <a:srgbClr val="000000"/>
                </a:solidFill>
                <a:effectLst/>
                <a:latin typeface="HelveticaNeue Regular"/>
              </a:rPr>
              <a:t>At the same time, most cardholders, irrespective of their repayment ability, overused credit cards for consumption and accumulated heavy credit and cash–card debts. The crisis is an omen for the blow to consumer finance confidence and it is a big challenge for both banks and cardholders. </a:t>
            </a:r>
          </a:p>
        </p:txBody>
      </p:sp>
    </p:spTree>
    <p:extLst>
      <p:ext uri="{BB962C8B-B14F-4D97-AF65-F5344CB8AC3E}">
        <p14:creationId xmlns:p14="http://schemas.microsoft.com/office/powerpoint/2010/main" val="286705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8C10-FC54-98D6-A497-94341511688A}"/>
              </a:ext>
            </a:extLst>
          </p:cNvPr>
          <p:cNvSpPr>
            <a:spLocks noGrp="1"/>
          </p:cNvSpPr>
          <p:nvPr>
            <p:ph type="title"/>
          </p:nvPr>
        </p:nvSpPr>
        <p:spPr/>
        <p:txBody>
          <a:bodyPr/>
          <a:lstStyle/>
          <a:p>
            <a:r>
              <a:rPr lang="en-US" b="0" i="0" u="sng" dirty="0">
                <a:solidFill>
                  <a:schemeClr val="bg1"/>
                </a:solidFill>
                <a:effectLst/>
                <a:latin typeface="Elephant" panose="02020904090505020303" pitchFamily="18" charset="0"/>
              </a:rPr>
              <a:t>Understanding the 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F229A03-9967-ABC8-D326-9319161B1662}"/>
              </a:ext>
            </a:extLst>
          </p:cNvPr>
          <p:cNvSpPr>
            <a:spLocks noGrp="1"/>
          </p:cNvSpPr>
          <p:nvPr>
            <p:ph idx="1"/>
          </p:nvPr>
        </p:nvSpPr>
        <p:spPr/>
        <p:txBody>
          <a:bodyPr>
            <a:noAutofit/>
          </a:bodyPr>
          <a:lstStyle/>
          <a:p>
            <a:r>
              <a:rPr lang="en-US" sz="2200" dirty="0">
                <a:latin typeface="HelveticaNeue Regular"/>
              </a:rPr>
              <a:t>This project is an attempt to identify credit card customers who are more likely to default in the coming month. A lot of credit card issuing companies are working on predictive models which would help them predict the payment status of the customer ahead of time using the customer’s credit score, credit history, payment history and other factors. </a:t>
            </a:r>
          </a:p>
          <a:p>
            <a:r>
              <a:rPr lang="en-US" sz="2200" dirty="0">
                <a:latin typeface="HelveticaNeue Regular"/>
              </a:rPr>
              <a:t>This project is aimed at using customer’s personal and financial information like credit line, age, repayment and delinquency history for the past 6 months to predict the probability of the particular customer to become default next month.</a:t>
            </a:r>
            <a:endParaRPr lang="en-IN" sz="2200" dirty="0">
              <a:latin typeface="HelveticaNeue Regular"/>
            </a:endParaRPr>
          </a:p>
        </p:txBody>
      </p:sp>
    </p:spTree>
    <p:extLst>
      <p:ext uri="{BB962C8B-B14F-4D97-AF65-F5344CB8AC3E}">
        <p14:creationId xmlns:p14="http://schemas.microsoft.com/office/powerpoint/2010/main" val="2191196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EDEC39-5A60-D71B-5425-22E6A18D68D3}"/>
              </a:ext>
            </a:extLst>
          </p:cNvPr>
          <p:cNvSpPr>
            <a:spLocks noGrp="1"/>
          </p:cNvSpPr>
          <p:nvPr>
            <p:ph idx="1"/>
          </p:nvPr>
        </p:nvSpPr>
        <p:spPr>
          <a:xfrm>
            <a:off x="1154954" y="2481580"/>
            <a:ext cx="8825659" cy="3416300"/>
          </a:xfrm>
        </p:spPr>
        <p:txBody>
          <a:bodyPr>
            <a:noAutofit/>
          </a:bodyPr>
          <a:lstStyle/>
          <a:p>
            <a:r>
              <a:rPr lang="en-US" sz="2200" dirty="0">
                <a:latin typeface="HelveticaNeue Regular"/>
              </a:rPr>
              <a:t>Many statistical and data mining techniques will be used to build a binary predictive model. If the credit card issuing companies can effectively predict the imminent default of customers beforehand, it will help them to pursue targeted customers and take calculated efforts to avoid the default, to overcome future losses efficiently. </a:t>
            </a:r>
          </a:p>
          <a:p>
            <a:r>
              <a:rPr lang="en-US" sz="2200" dirty="0">
                <a:latin typeface="HelveticaNeue Regular"/>
              </a:rPr>
              <a:t>The data, in any sense, does not directly reveal the identity of any individual or provide information that could be decrypted to connect to an individual. In this project, the plan is to predict the probability of credit-card holders to go default in the next month by using payment data from October 2015 to March 2016.</a:t>
            </a:r>
            <a:endParaRPr lang="en-IN" sz="2200" dirty="0">
              <a:latin typeface="HelveticaNeue Regular"/>
            </a:endParaRPr>
          </a:p>
        </p:txBody>
      </p:sp>
    </p:spTree>
    <p:extLst>
      <p:ext uri="{BB962C8B-B14F-4D97-AF65-F5344CB8AC3E}">
        <p14:creationId xmlns:p14="http://schemas.microsoft.com/office/powerpoint/2010/main" val="1813762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257</TotalTime>
  <Words>2218</Words>
  <Application>Microsoft Office PowerPoint</Application>
  <PresentationFormat>Widescreen</PresentationFormat>
  <Paragraphs>89</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 Rounded MT Bold</vt:lpstr>
      <vt:lpstr>Calibri</vt:lpstr>
      <vt:lpstr>Century Gothic</vt:lpstr>
      <vt:lpstr>Elephant</vt:lpstr>
      <vt:lpstr>ff1</vt:lpstr>
      <vt:lpstr>HelveticaNeue Regular</vt:lpstr>
      <vt:lpstr>Wingdings</vt:lpstr>
      <vt:lpstr>Wingdings 3</vt:lpstr>
      <vt:lpstr>Ion Boardroom</vt:lpstr>
      <vt:lpstr>PowerPoint Presentation</vt:lpstr>
      <vt:lpstr>PowerPoint Presentation</vt:lpstr>
      <vt:lpstr>PowerPoint Presentation</vt:lpstr>
      <vt:lpstr>Abstract:</vt:lpstr>
      <vt:lpstr>Problem statement</vt:lpstr>
      <vt:lpstr>Introduction</vt:lpstr>
      <vt:lpstr>PowerPoint Presentation</vt:lpstr>
      <vt:lpstr>Understanding the Problem Statement:</vt:lpstr>
      <vt:lpstr>PowerPoint Presentation</vt:lpstr>
      <vt:lpstr>PowerPoint Presentation</vt:lpstr>
      <vt:lpstr>PowerPoint Presentation</vt:lpstr>
      <vt:lpstr>PowerPoint Presentation</vt:lpstr>
      <vt:lpstr>Data Pre-processing</vt:lpstr>
      <vt:lpstr>Libraries Used : The dataset contains 30000 rows and 25 columns. But we only need information about important columns.and dropping other unwanted columns.</vt:lpstr>
      <vt:lpstr>Preparing Data for Exploratory Data Analysis (EDA) : </vt:lpstr>
      <vt:lpstr>Exploratory Data Analysis:</vt:lpstr>
      <vt:lpstr>Analysis of different variables  :  Analysing the default pay  :      From the above graph on x-axis 0 indicates as not a default payment and 1 indicates the default payment.From this we can say that for more customers there are no default payments for next month.  </vt:lpstr>
      <vt:lpstr>PowerPoint Presentation</vt:lpstr>
      <vt:lpstr>Analysing the customers based on their Education:</vt:lpstr>
      <vt:lpstr>PowerPoint Presentation</vt:lpstr>
      <vt:lpstr>Analysing the age of the customers: </vt:lpstr>
      <vt:lpstr>Evaluating the model :</vt:lpstr>
      <vt:lpstr>PowerPoint Presentation</vt:lpstr>
      <vt:lpstr>2. ROC Curve</vt:lpstr>
      <vt:lpstr>PowerPoint Presentation</vt:lpstr>
      <vt:lpstr> Conclusion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sabari rajan</dc:creator>
  <cp:lastModifiedBy>sabari rajan</cp:lastModifiedBy>
  <cp:revision>21</cp:revision>
  <dcterms:created xsi:type="dcterms:W3CDTF">2024-03-19T08:45:10Z</dcterms:created>
  <dcterms:modified xsi:type="dcterms:W3CDTF">2024-04-04T12:36:19Z</dcterms:modified>
</cp:coreProperties>
</file>