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6"/>
  </p:notesMasterIdLst>
  <p:sldIdLst>
    <p:sldId id="273" r:id="rId2"/>
    <p:sldId id="278" r:id="rId3"/>
    <p:sldId id="293" r:id="rId4"/>
    <p:sldId id="258" r:id="rId5"/>
    <p:sldId id="291" r:id="rId6"/>
    <p:sldId id="259" r:id="rId7"/>
    <p:sldId id="290" r:id="rId8"/>
    <p:sldId id="282" r:id="rId9"/>
    <p:sldId id="286" r:id="rId10"/>
    <p:sldId id="274" r:id="rId11"/>
    <p:sldId id="279" r:id="rId12"/>
    <p:sldId id="275" r:id="rId13"/>
    <p:sldId id="269" r:id="rId14"/>
    <p:sldId id="294" r:id="rId15"/>
    <p:sldId id="284" r:id="rId16"/>
    <p:sldId id="285" r:id="rId17"/>
    <p:sldId id="283" r:id="rId18"/>
    <p:sldId id="271" r:id="rId19"/>
    <p:sldId id="288" r:id="rId20"/>
    <p:sldId id="289" r:id="rId21"/>
    <p:sldId id="287" r:id="rId22"/>
    <p:sldId id="280" r:id="rId23"/>
    <p:sldId id="295" r:id="rId24"/>
    <p:sldId id="277"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020" autoAdjust="0"/>
  </p:normalViewPr>
  <p:slideViewPr>
    <p:cSldViewPr>
      <p:cViewPr>
        <p:scale>
          <a:sx n="75" d="100"/>
          <a:sy n="75" d="100"/>
        </p:scale>
        <p:origin x="1666"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13CB24-BD15-4DD4-BDBD-B9211415D261}" type="datetimeFigureOut">
              <a:rPr lang="en-IN" smtClean="0"/>
              <a:t>28-05-2025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BBC40-A1B9-4C06-901A-E79557F899A1}" type="slidenum">
              <a:rPr lang="en-IN" smtClean="0"/>
              <a:t>‹#›</a:t>
            </a:fld>
            <a:endParaRPr lang="en-IN"/>
          </a:p>
        </p:txBody>
      </p:sp>
    </p:spTree>
    <p:extLst>
      <p:ext uri="{BB962C8B-B14F-4D97-AF65-F5344CB8AC3E}">
        <p14:creationId xmlns:p14="http://schemas.microsoft.com/office/powerpoint/2010/main" val="501316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DBBC40-A1B9-4C06-901A-E79557F899A1}" type="slidenum">
              <a:rPr lang="en-IN" smtClean="0"/>
              <a:t>19</a:t>
            </a:fld>
            <a:endParaRPr lang="en-IN"/>
          </a:p>
        </p:txBody>
      </p:sp>
    </p:spTree>
    <p:extLst>
      <p:ext uri="{BB962C8B-B14F-4D97-AF65-F5344CB8AC3E}">
        <p14:creationId xmlns:p14="http://schemas.microsoft.com/office/powerpoint/2010/main" val="54108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B631C6-ADE6-4499-A95F-DB3196A458A1}"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D8F24-A18B-406C-8F92-A9FF48181403}" type="slidenum">
              <a:rPr lang="en-US" smtClean="0"/>
              <a:pPr/>
              <a:t>‹#›</a:t>
            </a:fld>
            <a:endParaRPr lang="en-US"/>
          </a:p>
        </p:txBody>
      </p:sp>
    </p:spTree>
    <p:extLst>
      <p:ext uri="{BB962C8B-B14F-4D97-AF65-F5344CB8AC3E}">
        <p14:creationId xmlns:p14="http://schemas.microsoft.com/office/powerpoint/2010/main" val="3445702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B631C6-ADE6-4499-A95F-DB3196A458A1}"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D8F24-A18B-406C-8F92-A9FF48181403}" type="slidenum">
              <a:rPr lang="en-US" smtClean="0"/>
              <a:pPr/>
              <a:t>‹#›</a:t>
            </a:fld>
            <a:endParaRPr lang="en-US"/>
          </a:p>
        </p:txBody>
      </p:sp>
    </p:spTree>
    <p:extLst>
      <p:ext uri="{BB962C8B-B14F-4D97-AF65-F5344CB8AC3E}">
        <p14:creationId xmlns:p14="http://schemas.microsoft.com/office/powerpoint/2010/main" val="2303486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B631C6-ADE6-4499-A95F-DB3196A458A1}"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D8F24-A18B-406C-8F92-A9FF48181403}" type="slidenum">
              <a:rPr lang="en-US" smtClean="0"/>
              <a:pPr/>
              <a:t>‹#›</a:t>
            </a:fld>
            <a:endParaRPr lang="en-US"/>
          </a:p>
        </p:txBody>
      </p:sp>
    </p:spTree>
    <p:extLst>
      <p:ext uri="{BB962C8B-B14F-4D97-AF65-F5344CB8AC3E}">
        <p14:creationId xmlns:p14="http://schemas.microsoft.com/office/powerpoint/2010/main" val="2140702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B631C6-ADE6-4499-A95F-DB3196A458A1}"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D8F24-A18B-406C-8F92-A9FF48181403}" type="slidenum">
              <a:rPr lang="en-US" smtClean="0"/>
              <a:pPr/>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68890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B631C6-ADE6-4499-A95F-DB3196A458A1}"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D8F24-A18B-406C-8F92-A9FF48181403}" type="slidenum">
              <a:rPr lang="en-US" smtClean="0"/>
              <a:pPr/>
              <a:t>‹#›</a:t>
            </a:fld>
            <a:endParaRPr lang="en-US"/>
          </a:p>
        </p:txBody>
      </p:sp>
    </p:spTree>
    <p:extLst>
      <p:ext uri="{BB962C8B-B14F-4D97-AF65-F5344CB8AC3E}">
        <p14:creationId xmlns:p14="http://schemas.microsoft.com/office/powerpoint/2010/main" val="3327320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B631C6-ADE6-4499-A95F-DB3196A458A1}" type="datetimeFigureOut">
              <a:rPr lang="en-US" smtClean="0"/>
              <a:pPr/>
              <a:t>5/28/2025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8D8F24-A18B-406C-8F92-A9FF48181403}" type="slidenum">
              <a:rPr lang="en-US" smtClean="0"/>
              <a:pPr/>
              <a:t>‹#›</a:t>
            </a:fld>
            <a:endParaRPr lang="en-US"/>
          </a:p>
        </p:txBody>
      </p:sp>
    </p:spTree>
    <p:extLst>
      <p:ext uri="{BB962C8B-B14F-4D97-AF65-F5344CB8AC3E}">
        <p14:creationId xmlns:p14="http://schemas.microsoft.com/office/powerpoint/2010/main" val="3292366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B631C6-ADE6-4499-A95F-DB3196A458A1}" type="datetimeFigureOut">
              <a:rPr lang="en-US" smtClean="0"/>
              <a:pPr/>
              <a:t>5/28/2025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8D8F24-A18B-406C-8F92-A9FF48181403}" type="slidenum">
              <a:rPr lang="en-US" smtClean="0"/>
              <a:pPr/>
              <a:t>‹#›</a:t>
            </a:fld>
            <a:endParaRPr lang="en-US"/>
          </a:p>
        </p:txBody>
      </p:sp>
    </p:spTree>
    <p:extLst>
      <p:ext uri="{BB962C8B-B14F-4D97-AF65-F5344CB8AC3E}">
        <p14:creationId xmlns:p14="http://schemas.microsoft.com/office/powerpoint/2010/main" val="3685450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B631C6-ADE6-4499-A95F-DB3196A458A1}"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D8F24-A18B-406C-8F92-A9FF48181403}" type="slidenum">
              <a:rPr lang="en-US" smtClean="0"/>
              <a:pPr/>
              <a:t>‹#›</a:t>
            </a:fld>
            <a:endParaRPr lang="en-US"/>
          </a:p>
        </p:txBody>
      </p:sp>
    </p:spTree>
    <p:extLst>
      <p:ext uri="{BB962C8B-B14F-4D97-AF65-F5344CB8AC3E}">
        <p14:creationId xmlns:p14="http://schemas.microsoft.com/office/powerpoint/2010/main" val="3815539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B631C6-ADE6-4499-A95F-DB3196A458A1}"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D8F24-A18B-406C-8F92-A9FF48181403}" type="slidenum">
              <a:rPr lang="en-US" smtClean="0"/>
              <a:pPr/>
              <a:t>‹#›</a:t>
            </a:fld>
            <a:endParaRPr lang="en-US"/>
          </a:p>
        </p:txBody>
      </p:sp>
    </p:spTree>
    <p:extLst>
      <p:ext uri="{BB962C8B-B14F-4D97-AF65-F5344CB8AC3E}">
        <p14:creationId xmlns:p14="http://schemas.microsoft.com/office/powerpoint/2010/main" val="14430235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B631C6-ADE6-4499-A95F-DB3196A458A1}"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D8F24-A18B-406C-8F92-A9FF48181403}" type="slidenum">
              <a:rPr lang="en-US" smtClean="0"/>
              <a:pPr/>
              <a:t>‹#›</a:t>
            </a:fld>
            <a:endParaRPr lang="en-US"/>
          </a:p>
        </p:txBody>
      </p:sp>
    </p:spTree>
    <p:extLst>
      <p:ext uri="{BB962C8B-B14F-4D97-AF65-F5344CB8AC3E}">
        <p14:creationId xmlns:p14="http://schemas.microsoft.com/office/powerpoint/2010/main" val="398759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B631C6-ADE6-4499-A95F-DB3196A458A1}"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D8F24-A18B-406C-8F92-A9FF48181403}" type="slidenum">
              <a:rPr lang="en-US" smtClean="0"/>
              <a:pPr/>
              <a:t>‹#›</a:t>
            </a:fld>
            <a:endParaRPr lang="en-US"/>
          </a:p>
        </p:txBody>
      </p:sp>
    </p:spTree>
    <p:extLst>
      <p:ext uri="{BB962C8B-B14F-4D97-AF65-F5344CB8AC3E}">
        <p14:creationId xmlns:p14="http://schemas.microsoft.com/office/powerpoint/2010/main" val="895691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B631C6-ADE6-4499-A95F-DB3196A458A1}"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D8F24-A18B-406C-8F92-A9FF48181403}" type="slidenum">
              <a:rPr lang="en-US" smtClean="0"/>
              <a:pPr/>
              <a:t>‹#›</a:t>
            </a:fld>
            <a:endParaRPr lang="en-US"/>
          </a:p>
        </p:txBody>
      </p:sp>
    </p:spTree>
    <p:extLst>
      <p:ext uri="{BB962C8B-B14F-4D97-AF65-F5344CB8AC3E}">
        <p14:creationId xmlns:p14="http://schemas.microsoft.com/office/powerpoint/2010/main" val="1703902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B631C6-ADE6-4499-A95F-DB3196A458A1}"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D8F24-A18B-406C-8F92-A9FF48181403}" type="slidenum">
              <a:rPr lang="en-US" smtClean="0"/>
              <a:pPr/>
              <a:t>‹#›</a:t>
            </a:fld>
            <a:endParaRPr lang="en-US"/>
          </a:p>
        </p:txBody>
      </p:sp>
    </p:spTree>
    <p:extLst>
      <p:ext uri="{BB962C8B-B14F-4D97-AF65-F5344CB8AC3E}">
        <p14:creationId xmlns:p14="http://schemas.microsoft.com/office/powerpoint/2010/main" val="3457636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B631C6-ADE6-4499-A95F-DB3196A458A1}" type="datetimeFigureOut">
              <a:rPr lang="en-US" smtClean="0"/>
              <a:pPr/>
              <a:t>5/28/2025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8D8F24-A18B-406C-8F92-A9FF48181403}" type="slidenum">
              <a:rPr lang="en-US" smtClean="0"/>
              <a:pPr/>
              <a:t>‹#›</a:t>
            </a:fld>
            <a:endParaRPr lang="en-US"/>
          </a:p>
        </p:txBody>
      </p:sp>
    </p:spTree>
    <p:extLst>
      <p:ext uri="{BB962C8B-B14F-4D97-AF65-F5344CB8AC3E}">
        <p14:creationId xmlns:p14="http://schemas.microsoft.com/office/powerpoint/2010/main" val="1225711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B631C6-ADE6-4499-A95F-DB3196A458A1}" type="datetimeFigureOut">
              <a:rPr lang="en-US" smtClean="0"/>
              <a:pPr/>
              <a:t>5/28/2025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8D8F24-A18B-406C-8F92-A9FF48181403}" type="slidenum">
              <a:rPr lang="en-US" smtClean="0"/>
              <a:pPr/>
              <a:t>‹#›</a:t>
            </a:fld>
            <a:endParaRPr lang="en-US"/>
          </a:p>
        </p:txBody>
      </p:sp>
    </p:spTree>
    <p:extLst>
      <p:ext uri="{BB962C8B-B14F-4D97-AF65-F5344CB8AC3E}">
        <p14:creationId xmlns:p14="http://schemas.microsoft.com/office/powerpoint/2010/main" val="92717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02B631C6-ADE6-4499-A95F-DB3196A458A1}" type="datetimeFigureOut">
              <a:rPr lang="en-US" smtClean="0"/>
              <a:pPr/>
              <a:t>5/28/2025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8D8F24-A18B-406C-8F92-A9FF48181403}" type="slidenum">
              <a:rPr lang="en-US" smtClean="0"/>
              <a:pPr/>
              <a:t>‹#›</a:t>
            </a:fld>
            <a:endParaRPr lang="en-US"/>
          </a:p>
        </p:txBody>
      </p:sp>
    </p:spTree>
    <p:extLst>
      <p:ext uri="{BB962C8B-B14F-4D97-AF65-F5344CB8AC3E}">
        <p14:creationId xmlns:p14="http://schemas.microsoft.com/office/powerpoint/2010/main" val="1939899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B631C6-ADE6-4499-A95F-DB3196A458A1}"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D8F24-A18B-406C-8F92-A9FF48181403}" type="slidenum">
              <a:rPr lang="en-US" smtClean="0"/>
              <a:pPr/>
              <a:t>‹#›</a:t>
            </a:fld>
            <a:endParaRPr lang="en-US"/>
          </a:p>
        </p:txBody>
      </p:sp>
    </p:spTree>
    <p:extLst>
      <p:ext uri="{BB962C8B-B14F-4D97-AF65-F5344CB8AC3E}">
        <p14:creationId xmlns:p14="http://schemas.microsoft.com/office/powerpoint/2010/main" val="1227638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B631C6-ADE6-4499-A95F-DB3196A458A1}"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D8F24-A18B-406C-8F92-A9FF48181403}" type="slidenum">
              <a:rPr lang="en-US" smtClean="0"/>
              <a:pPr/>
              <a:t>‹#›</a:t>
            </a:fld>
            <a:endParaRPr lang="en-US"/>
          </a:p>
        </p:txBody>
      </p:sp>
    </p:spTree>
    <p:extLst>
      <p:ext uri="{BB962C8B-B14F-4D97-AF65-F5344CB8AC3E}">
        <p14:creationId xmlns:p14="http://schemas.microsoft.com/office/powerpoint/2010/main" val="94293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02B631C6-ADE6-4499-A95F-DB3196A458A1}" type="datetimeFigureOut">
              <a:rPr lang="en-US" smtClean="0"/>
              <a:pPr/>
              <a:t>5/28/2025</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208D8F24-A18B-406C-8F92-A9FF48181403}" type="slidenum">
              <a:rPr lang="en-US" smtClean="0"/>
              <a:pPr/>
              <a:t>‹#›</a:t>
            </a:fld>
            <a:endParaRPr lang="en-US"/>
          </a:p>
        </p:txBody>
      </p:sp>
    </p:spTree>
    <p:extLst>
      <p:ext uri="{BB962C8B-B14F-4D97-AF65-F5344CB8AC3E}">
        <p14:creationId xmlns:p14="http://schemas.microsoft.com/office/powerpoint/2010/main" val="209333729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A logo of a university&#10;&#10;Description automatically generated">
            <a:extLst>
              <a:ext uri="{FF2B5EF4-FFF2-40B4-BE49-F238E27FC236}">
                <a16:creationId xmlns:a16="http://schemas.microsoft.com/office/drawing/2014/main" id="{B1047804-92F3-450E-9898-3D58BEDA0B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510320"/>
            <a:ext cx="1293812"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29B0C593-0BBB-441C-814E-74B1176898CB}"/>
              </a:ext>
            </a:extLst>
          </p:cNvPr>
          <p:cNvSpPr/>
          <p:nvPr/>
        </p:nvSpPr>
        <p:spPr>
          <a:xfrm>
            <a:off x="751516" y="660081"/>
            <a:ext cx="7272808" cy="1323439"/>
          </a:xfrm>
          <a:prstGeom prst="rect">
            <a:avLst/>
          </a:prstGeom>
        </p:spPr>
        <p:txBody>
          <a:bodyPr wrap="square">
            <a:spAutoFit/>
          </a:bodyPr>
          <a:lstStyle/>
          <a:p>
            <a:pPr algn="ctr">
              <a:defRPr/>
            </a:pPr>
            <a:r>
              <a:rPr lang="en-US" sz="2000" b="1" dirty="0">
                <a:latin typeface="Times New Roman" panose="02020603050405020304" pitchFamily="18" charset="0"/>
                <a:ea typeface="+mn-lt"/>
                <a:cs typeface="Times New Roman" panose="02020603050405020304" pitchFamily="18" charset="0"/>
              </a:rPr>
              <a:t>MAHENDRA INSTITUTE OF ENGINEERING </a:t>
            </a:r>
          </a:p>
          <a:p>
            <a:pPr algn="ctr">
              <a:defRPr/>
            </a:pPr>
            <a:r>
              <a:rPr lang="en-US" sz="2000" b="1" dirty="0">
                <a:latin typeface="Times New Roman" panose="02020603050405020304" pitchFamily="18" charset="0"/>
                <a:ea typeface="+mn-lt"/>
                <a:cs typeface="Times New Roman" panose="02020603050405020304" pitchFamily="18" charset="0"/>
              </a:rPr>
              <a:t>AND TECHNOLOGY</a:t>
            </a:r>
          </a:p>
          <a:p>
            <a:pPr algn="ctr">
              <a:defRPr/>
            </a:pPr>
            <a:r>
              <a:rPr lang="en-US" sz="2000" b="1" dirty="0">
                <a:latin typeface="Times New Roman" panose="02020603050405020304" pitchFamily="18" charset="0"/>
                <a:ea typeface="+mn-lt"/>
                <a:cs typeface="Times New Roman" panose="02020603050405020304" pitchFamily="18" charset="0"/>
              </a:rPr>
              <a:t> </a:t>
            </a:r>
          </a:p>
          <a:p>
            <a:pPr algn="ctr">
              <a:defRPr/>
            </a:pPr>
            <a:r>
              <a:rPr lang="en-US" sz="2000" b="1" dirty="0">
                <a:latin typeface="Times New Roman" panose="02020603050405020304" pitchFamily="18" charset="0"/>
                <a:ea typeface="+mn-lt"/>
                <a:cs typeface="Times New Roman" panose="02020603050405020304" pitchFamily="18" charset="0"/>
              </a:rPr>
              <a:t>       NAMAKKAL-637503</a:t>
            </a:r>
            <a:r>
              <a:rPr lang="en-US" b="1" dirty="0">
                <a:latin typeface="Times New Roman" panose="02020603050405020304" pitchFamily="18" charset="0"/>
                <a:ea typeface="+mn-lt"/>
                <a:cs typeface="Times New Roman" panose="02020603050405020304" pitchFamily="18" charset="0"/>
              </a:rPr>
              <a:t>	</a:t>
            </a:r>
            <a:endParaRPr lang="en-US" dirty="0"/>
          </a:p>
        </p:txBody>
      </p:sp>
      <p:pic>
        <p:nvPicPr>
          <p:cNvPr id="4" name="Picture 13" descr="A logo of engineering and technology&#10;&#10;Description automatically generated">
            <a:extLst>
              <a:ext uri="{FF2B5EF4-FFF2-40B4-BE49-F238E27FC236}">
                <a16:creationId xmlns:a16="http://schemas.microsoft.com/office/drawing/2014/main" id="{685C5873-844B-41B2-9A7B-81A6B6368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5058" y="510320"/>
            <a:ext cx="151765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AAA72093-FE62-4D39-BE34-C7D6B4B2C903}"/>
              </a:ext>
            </a:extLst>
          </p:cNvPr>
          <p:cNvSpPr txBox="1"/>
          <p:nvPr/>
        </p:nvSpPr>
        <p:spPr>
          <a:xfrm>
            <a:off x="970434" y="2366863"/>
            <a:ext cx="7354242" cy="1384995"/>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COMPREHENSIVE SYSTEM FOR IDENTIFYING AND MITIGATING FAKE SOCIAL MEDIA ACCOUNTS</a:t>
            </a:r>
          </a:p>
        </p:txBody>
      </p:sp>
      <p:sp>
        <p:nvSpPr>
          <p:cNvPr id="7" name="TextBox 6">
            <a:extLst>
              <a:ext uri="{FF2B5EF4-FFF2-40B4-BE49-F238E27FC236}">
                <a16:creationId xmlns:a16="http://schemas.microsoft.com/office/drawing/2014/main" id="{2E9769B3-C42E-4213-AA52-45484FBBA8B2}"/>
              </a:ext>
            </a:extLst>
          </p:cNvPr>
          <p:cNvSpPr txBox="1"/>
          <p:nvPr/>
        </p:nvSpPr>
        <p:spPr>
          <a:xfrm>
            <a:off x="765348" y="4355044"/>
            <a:ext cx="3731406" cy="2446824"/>
          </a:xfrm>
          <a:prstGeom prst="rect">
            <a:avLst/>
          </a:prstGeom>
          <a:noFill/>
        </p:spPr>
        <p:txBody>
          <a:bodyPr wrap="none" rtlCol="0">
            <a:spAutoFit/>
          </a:bodyPr>
          <a:lstStyle/>
          <a:p>
            <a:pPr fontAlgn="ctr">
              <a:lnSpc>
                <a:spcPct val="150000"/>
              </a:lnSpc>
            </a:pPr>
            <a:r>
              <a:rPr lang="en-IN" altLang="en-US" b="1" dirty="0">
                <a:latin typeface="Times New Roman" panose="02020603050405020304" pitchFamily="18" charset="0"/>
                <a:cs typeface="Times New Roman" panose="02020603050405020304" pitchFamily="18" charset="0"/>
                <a:sym typeface="Calibri" panose="020F0502020204030204" pitchFamily="34" charset="0"/>
              </a:rPr>
              <a:t>Team</a:t>
            </a:r>
            <a:r>
              <a:rPr lang="en-US" altLang="en-US" b="1" dirty="0">
                <a:latin typeface="Times New Roman" panose="02020603050405020304" pitchFamily="18" charset="0"/>
                <a:cs typeface="Times New Roman" panose="02020603050405020304" pitchFamily="18" charset="0"/>
              </a:rPr>
              <a:t> Members:</a:t>
            </a:r>
            <a:endParaRPr lang="en-IN" altLang="en-US" b="1" dirty="0">
              <a:cs typeface="Times New Roman" panose="02020603050405020304" pitchFamily="18" charset="0"/>
            </a:endParaRPr>
          </a:p>
          <a:p>
            <a:pPr fontAlgn="t">
              <a:lnSpc>
                <a:spcPct val="150000"/>
              </a:lnSpc>
            </a:pPr>
            <a:r>
              <a:rPr lang="en-IN" altLang="en-US" dirty="0">
                <a:latin typeface="Times New Roman" panose="02020603050405020304" pitchFamily="18" charset="0"/>
                <a:cs typeface="Times New Roman" panose="02020603050405020304" pitchFamily="18" charset="0"/>
              </a:rPr>
              <a:t>R.RANJITH(611521104086)</a:t>
            </a:r>
            <a:endParaRPr lang="en-IN" altLang="en-US" dirty="0">
              <a:cs typeface="Times New Roman" panose="02020603050405020304" pitchFamily="18" charset="0"/>
            </a:endParaRPr>
          </a:p>
          <a:p>
            <a:pPr fontAlgn="t">
              <a:lnSpc>
                <a:spcPct val="150000"/>
              </a:lnSpc>
            </a:pPr>
            <a:r>
              <a:rPr lang="en-IN" altLang="en-US" dirty="0">
                <a:latin typeface="Times New Roman" panose="02020603050405020304" pitchFamily="18" charset="0"/>
                <a:cs typeface="Times New Roman" panose="02020603050405020304" pitchFamily="18" charset="0"/>
              </a:rPr>
              <a:t>A.D.TAMILSELVEN(611521104109)</a:t>
            </a:r>
            <a:endParaRPr lang="en-IN" altLang="en-US" dirty="0">
              <a:cs typeface="Times New Roman" panose="02020603050405020304" pitchFamily="18" charset="0"/>
            </a:endParaRPr>
          </a:p>
          <a:p>
            <a:pPr>
              <a:lnSpc>
                <a:spcPct val="150000"/>
              </a:lnSpc>
            </a:pPr>
            <a:r>
              <a:rPr lang="en-IN" altLang="en-US" dirty="0">
                <a:latin typeface="Times New Roman" panose="02020603050405020304" pitchFamily="18" charset="0"/>
                <a:cs typeface="Times New Roman" panose="02020603050405020304" pitchFamily="18" charset="0"/>
              </a:rPr>
              <a:t>S.P.VASANTH(611521104113)</a:t>
            </a:r>
            <a:endParaRPr lang="en-IN" altLang="en-US" dirty="0">
              <a:cs typeface="Times New Roman" panose="02020603050405020304" pitchFamily="18" charset="0"/>
            </a:endParaRPr>
          </a:p>
          <a:p>
            <a:pPr>
              <a:lnSpc>
                <a:spcPct val="150000"/>
              </a:lnSpc>
            </a:pPr>
            <a:r>
              <a:rPr lang="en-IN" altLang="en-US" dirty="0">
                <a:latin typeface="Times New Roman" panose="02020603050405020304" pitchFamily="18" charset="0"/>
                <a:cs typeface="Times New Roman" panose="02020603050405020304" pitchFamily="18" charset="0"/>
              </a:rPr>
              <a:t>J.VIGNESH(611521104114)</a:t>
            </a:r>
            <a:endParaRPr lang="en-IN" altLang="en-US" dirty="0">
              <a:cs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3B1E1025-7EC4-4EED-8BF0-08CC4BAC61BE}"/>
              </a:ext>
            </a:extLst>
          </p:cNvPr>
          <p:cNvSpPr txBox="1"/>
          <p:nvPr/>
        </p:nvSpPr>
        <p:spPr>
          <a:xfrm>
            <a:off x="5004048" y="4388427"/>
            <a:ext cx="3888432" cy="1001813"/>
          </a:xfrm>
          <a:prstGeom prst="rect">
            <a:avLst/>
          </a:prstGeom>
          <a:noFill/>
        </p:spPr>
        <p:txBody>
          <a:bodyPr wrap="square" rtlCol="0">
            <a:spAutoFit/>
          </a:bodyPr>
          <a:lstStyle/>
          <a:p>
            <a:pPr algn="just">
              <a:lnSpc>
                <a:spcPct val="150000"/>
              </a:lnSpc>
              <a:spcAft>
                <a:spcPts val="1000"/>
              </a:spcAft>
            </a:pPr>
            <a:r>
              <a:rPr lang="en-IN" altLang="en-US"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Guided by,</a:t>
            </a:r>
            <a:endParaRPr lang="en-US" altLang="en-US"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algn="just">
              <a:lnSpc>
                <a:spcPct val="150000"/>
              </a:lnSpc>
              <a:spcAft>
                <a:spcPts val="1000"/>
              </a:spcAft>
            </a:pPr>
            <a:r>
              <a:rPr lang="en-US" altLang="en-US" dirty="0" err="1">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Mrs.P.BANUPPRIYA,M.E.,AP</a:t>
            </a:r>
            <a:r>
              <a:rPr lang="en-US" altLang="en-US"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/CSE</a:t>
            </a:r>
            <a:endParaRPr lang="en-IN" altLang="en-US"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Tree>
    <p:extLst>
      <p:ext uri="{BB962C8B-B14F-4D97-AF65-F5344CB8AC3E}">
        <p14:creationId xmlns:p14="http://schemas.microsoft.com/office/powerpoint/2010/main" val="1868738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E12881-A14A-467D-B904-9FA30EDD13FF}"/>
              </a:ext>
            </a:extLst>
          </p:cNvPr>
          <p:cNvSpPr txBox="1"/>
          <p:nvPr/>
        </p:nvSpPr>
        <p:spPr>
          <a:xfrm>
            <a:off x="2267744" y="620688"/>
            <a:ext cx="460851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PROCESS DIAGRAM</a:t>
            </a:r>
            <a:endParaRPr lang="en-US" sz="3200" dirty="0">
              <a:latin typeface="Times New Roman" panose="02020603050405020304" pitchFamily="18" charset="0"/>
              <a:cs typeface="Times New Roman" panose="02020603050405020304" pitchFamily="18" charset="0"/>
            </a:endParaRPr>
          </a:p>
        </p:txBody>
      </p:sp>
      <p:pic>
        <p:nvPicPr>
          <p:cNvPr id="6" name="Picture 3">
            <a:extLst>
              <a:ext uri="{FF2B5EF4-FFF2-40B4-BE49-F238E27FC236}">
                <a16:creationId xmlns:a16="http://schemas.microsoft.com/office/drawing/2014/main" id="{DB612716-3F04-4B91-96BB-7581F51432EE}"/>
              </a:ext>
            </a:extLst>
          </p:cNvPr>
          <p:cNvPicPr>
            <a:picLocks noChangeAspect="1" noChangeArrowheads="1"/>
          </p:cNvPicPr>
          <p:nvPr/>
        </p:nvPicPr>
        <p:blipFill>
          <a:blip r:embed="rId2"/>
          <a:srcRect/>
          <a:stretch>
            <a:fillRect/>
          </a:stretch>
        </p:blipFill>
        <p:spPr bwMode="auto">
          <a:xfrm>
            <a:off x="1288972" y="1844824"/>
            <a:ext cx="6900891" cy="4180184"/>
          </a:xfrm>
          <a:prstGeom prst="rect">
            <a:avLst/>
          </a:prstGeom>
          <a:noFill/>
          <a:ln w="9525">
            <a:noFill/>
            <a:miter lim="800000"/>
            <a:headEnd/>
            <a:tailEnd/>
          </a:ln>
          <a:effectLst/>
        </p:spPr>
      </p:pic>
    </p:spTree>
    <p:extLst>
      <p:ext uri="{BB962C8B-B14F-4D97-AF65-F5344CB8AC3E}">
        <p14:creationId xmlns:p14="http://schemas.microsoft.com/office/powerpoint/2010/main" val="15877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48D7EA-D6EC-4443-845B-67AC052A0A26}"/>
              </a:ext>
            </a:extLst>
          </p:cNvPr>
          <p:cNvSpPr txBox="1"/>
          <p:nvPr/>
        </p:nvSpPr>
        <p:spPr>
          <a:xfrm>
            <a:off x="2195736" y="251937"/>
            <a:ext cx="5256584"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32E292EE-BFF0-4BFB-9200-A578EDFF1121}"/>
              </a:ext>
            </a:extLst>
          </p:cNvPr>
          <p:cNvSpPr txBox="1"/>
          <p:nvPr/>
        </p:nvSpPr>
        <p:spPr>
          <a:xfrm>
            <a:off x="467544" y="1102177"/>
            <a:ext cx="7776864" cy="465364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Online scams have surged, with social media becoming a key platform for fraudsters to target victims.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Scammers often use fake accounts to hide their identity, carrying out fraudulent activities on platforms like Instagram, Facebook, WhatsApp, and Twitter.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fake accounts contribute to issues such as online abuse, bullying, and privacy violations, potentially harming reputations and reducing engagement for individuals and organizations.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prevent such scams, a tool is needed to distinguish between fake and legitimate profiles</a:t>
            </a:r>
          </a:p>
        </p:txBody>
      </p:sp>
    </p:spTree>
    <p:extLst>
      <p:ext uri="{BB962C8B-B14F-4D97-AF65-F5344CB8AC3E}">
        <p14:creationId xmlns:p14="http://schemas.microsoft.com/office/powerpoint/2010/main" val="1251866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E7AFC6-E1EA-4FDE-8EAA-F0EC85F0B2D7}"/>
              </a:ext>
            </a:extLst>
          </p:cNvPr>
          <p:cNvSpPr txBox="1"/>
          <p:nvPr/>
        </p:nvSpPr>
        <p:spPr>
          <a:xfrm>
            <a:off x="539552" y="548680"/>
            <a:ext cx="7848872"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PLAN OF ACTION OF IMPLEMENTATION</a:t>
            </a: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2E43119-58D5-46EC-A28C-DFFC45A7936F}"/>
              </a:ext>
            </a:extLst>
          </p:cNvPr>
          <p:cNvSpPr txBox="1"/>
          <p:nvPr/>
        </p:nvSpPr>
        <p:spPr>
          <a:xfrm>
            <a:off x="1043608" y="1268760"/>
            <a:ext cx="5004556" cy="4191981"/>
          </a:xfrm>
          <a:prstGeom prst="rect">
            <a:avLst/>
          </a:prstGeom>
          <a:noFill/>
        </p:spPr>
        <p:txBody>
          <a:bodyPr wrap="square" rtlCol="0">
            <a:spAutoFit/>
          </a:bodyPr>
          <a:lstStyle/>
          <a:p>
            <a:pPr marL="396306" lvl="1" indent="-198153">
              <a:lnSpc>
                <a:spcPct val="150000"/>
              </a:lnSpc>
              <a:buFont typeface="Arial"/>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Project Initiation</a:t>
            </a:r>
          </a:p>
          <a:p>
            <a:pPr marL="396306" lvl="1" indent="-198153">
              <a:lnSpc>
                <a:spcPct val="150000"/>
              </a:lnSpc>
              <a:buFont typeface="Arial"/>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Requirements Gathering</a:t>
            </a:r>
          </a:p>
          <a:p>
            <a:pPr marL="396306" lvl="1" indent="-198153">
              <a:lnSpc>
                <a:spcPct val="150000"/>
              </a:lnSpc>
              <a:buFont typeface="Arial"/>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Technology Selection</a:t>
            </a:r>
          </a:p>
          <a:p>
            <a:pPr marL="396306" lvl="1" indent="-198153">
              <a:lnSpc>
                <a:spcPct val="150000"/>
              </a:lnSpc>
              <a:buFont typeface="Arial"/>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System Architecture Design</a:t>
            </a:r>
          </a:p>
          <a:p>
            <a:pPr marL="396306" lvl="1" indent="-198153">
              <a:lnSpc>
                <a:spcPct val="150000"/>
              </a:lnSpc>
              <a:buFont typeface="Arial"/>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Development</a:t>
            </a:r>
          </a:p>
          <a:p>
            <a:pPr marL="396306" lvl="1" indent="-198153">
              <a:lnSpc>
                <a:spcPct val="150000"/>
              </a:lnSpc>
              <a:buFont typeface="Arial"/>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Testing</a:t>
            </a:r>
          </a:p>
          <a:p>
            <a:pPr marL="396306" lvl="1" indent="-198153">
              <a:lnSpc>
                <a:spcPct val="150000"/>
              </a:lnSpc>
              <a:buFont typeface="Arial"/>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Deployment</a:t>
            </a:r>
          </a:p>
          <a:p>
            <a:pPr marL="396306" lvl="1" indent="-198153">
              <a:lnSpc>
                <a:spcPct val="150000"/>
              </a:lnSpc>
              <a:buFont typeface="Arial"/>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Documentation</a:t>
            </a:r>
          </a:p>
          <a:p>
            <a:pPr marL="396306" lvl="1" indent="-198153">
              <a:lnSpc>
                <a:spcPct val="150000"/>
              </a:lnSpc>
              <a:buFont typeface="Arial"/>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Project Review and Closure</a:t>
            </a:r>
          </a:p>
        </p:txBody>
      </p:sp>
    </p:spTree>
    <p:extLst>
      <p:ext uri="{BB962C8B-B14F-4D97-AF65-F5344CB8AC3E}">
        <p14:creationId xmlns:p14="http://schemas.microsoft.com/office/powerpoint/2010/main" val="698090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20688"/>
            <a:ext cx="8229600" cy="1143000"/>
          </a:xfrm>
        </p:spPr>
        <p:txBody>
          <a:bodyPr>
            <a:normAutofit/>
          </a:bodyPr>
          <a:lstStyle/>
          <a:p>
            <a:pPr algn="ctr"/>
            <a:r>
              <a:rPr lang="en-IN" sz="3200" dirty="0">
                <a:latin typeface="Times New Roman" panose="02020603050405020304" pitchFamily="18" charset="0"/>
                <a:cs typeface="Times New Roman" panose="02020603050405020304" pitchFamily="18" charset="0"/>
              </a:rPr>
              <a:t>M</a:t>
            </a:r>
            <a:r>
              <a:rPr lang="en-US" sz="3200" dirty="0">
                <a:latin typeface="Times New Roman" panose="02020603050405020304" pitchFamily="18" charset="0"/>
                <a:cs typeface="Times New Roman" panose="02020603050405020304" pitchFamily="18" charset="0"/>
              </a:rPr>
              <a:t>ODULE DESCRIPTION</a:t>
            </a:r>
          </a:p>
        </p:txBody>
      </p:sp>
      <p:sp>
        <p:nvSpPr>
          <p:cNvPr id="3" name="Content Placeholder 2"/>
          <p:cNvSpPr>
            <a:spLocks noGrp="1"/>
          </p:cNvSpPr>
          <p:nvPr>
            <p:ph idx="1"/>
          </p:nvPr>
        </p:nvSpPr>
        <p:spPr>
          <a:xfrm>
            <a:off x="323528" y="1763688"/>
            <a:ext cx="8640960" cy="4525963"/>
          </a:xfrm>
        </p:spPr>
        <p:txBody>
          <a:bodyPr>
            <a:noAutofit/>
          </a:bodyPr>
          <a:lstStyle/>
          <a:p>
            <a:pPr algn="just">
              <a:lnSpc>
                <a:spcPct val="150000"/>
              </a:lnSpc>
            </a:pPr>
            <a:r>
              <a:rPr lang="en-US" cap="none" dirty="0">
                <a:latin typeface="Times New Roman" panose="02020603050405020304" pitchFamily="18" charset="0"/>
                <a:cs typeface="Times New Roman" panose="02020603050405020304" pitchFamily="18" charset="0"/>
              </a:rPr>
              <a:t> Dataset collection the first step of detecting the fake account on </a:t>
            </a:r>
            <a:r>
              <a:rPr lang="en-US" cap="none" dirty="0" err="1">
                <a:latin typeface="Times New Roman" panose="02020603050405020304" pitchFamily="18" charset="0"/>
                <a:cs typeface="Times New Roman" panose="02020603050405020304" pitchFamily="18" charset="0"/>
              </a:rPr>
              <a:t>facebook</a:t>
            </a:r>
            <a:r>
              <a:rPr lang="en-US" cap="none" dirty="0">
                <a:latin typeface="Times New Roman" panose="02020603050405020304" pitchFamily="18" charset="0"/>
                <a:cs typeface="Times New Roman" panose="02020603050405020304" pitchFamily="18" charset="0"/>
              </a:rPr>
              <a:t> or twitter is collecting the data set of any of these two as per the availability. </a:t>
            </a:r>
          </a:p>
          <a:p>
            <a:pPr algn="just">
              <a:lnSpc>
                <a:spcPct val="150000"/>
              </a:lnSpc>
            </a:pPr>
            <a:r>
              <a:rPr lang="en-US" cap="none" dirty="0">
                <a:latin typeface="Times New Roman" panose="02020603050405020304" pitchFamily="18" charset="0"/>
                <a:cs typeface="Times New Roman" panose="02020603050405020304" pitchFamily="18" charset="0"/>
              </a:rPr>
              <a:t>The proposed work the data set of </a:t>
            </a:r>
            <a:r>
              <a:rPr lang="en-US" cap="none" dirty="0" err="1">
                <a:latin typeface="Times New Roman" panose="02020603050405020304" pitchFamily="18" charset="0"/>
                <a:cs typeface="Times New Roman" panose="02020603050405020304" pitchFamily="18" charset="0"/>
              </a:rPr>
              <a:t>facebook</a:t>
            </a:r>
            <a:r>
              <a:rPr lang="en-US" cap="none" dirty="0">
                <a:latin typeface="Times New Roman" panose="02020603050405020304" pitchFamily="18" charset="0"/>
                <a:cs typeface="Times New Roman" panose="02020603050405020304" pitchFamily="18" charset="0"/>
              </a:rPr>
              <a:t> or twitter is collected by survey method. by using the survey method we collect the data set of </a:t>
            </a:r>
            <a:r>
              <a:rPr lang="en-US" cap="none" dirty="0" err="1">
                <a:latin typeface="Times New Roman" panose="02020603050405020304" pitchFamily="18" charset="0"/>
                <a:cs typeface="Times New Roman" panose="02020603050405020304" pitchFamily="18" charset="0"/>
              </a:rPr>
              <a:t>facebook</a:t>
            </a:r>
            <a:r>
              <a:rPr lang="en-US" cap="none" dirty="0">
                <a:latin typeface="Times New Roman" panose="02020603050405020304" pitchFamily="18" charset="0"/>
                <a:cs typeface="Times New Roman" panose="02020603050405020304" pitchFamily="18" charset="0"/>
              </a:rPr>
              <a:t> or twitter from </a:t>
            </a:r>
            <a:r>
              <a:rPr lang="en-US" cap="none" dirty="0" err="1">
                <a:latin typeface="Times New Roman" panose="02020603050405020304" pitchFamily="18" charset="0"/>
                <a:cs typeface="Times New Roman" panose="02020603050405020304" pitchFamily="18" charset="0"/>
              </a:rPr>
              <a:t>facebook</a:t>
            </a:r>
            <a:r>
              <a:rPr lang="en-US" cap="none" dirty="0">
                <a:latin typeface="Times New Roman" panose="02020603050405020304" pitchFamily="18" charset="0"/>
                <a:cs typeface="Times New Roman" panose="02020603050405020304" pitchFamily="18" charset="0"/>
              </a:rPr>
              <a:t> or twitter users. for this purpose, we create a google form.</a:t>
            </a:r>
          </a:p>
          <a:p>
            <a:pPr algn="just">
              <a:lnSpc>
                <a:spcPct val="150000"/>
              </a:lnSpc>
            </a:pPr>
            <a:r>
              <a:rPr lang="en-US" cap="none" dirty="0">
                <a:latin typeface="Times New Roman" panose="02020603050405020304" pitchFamily="18" charset="0"/>
                <a:cs typeface="Times New Roman" panose="02020603050405020304" pitchFamily="18" charset="0"/>
              </a:rPr>
              <a:t> Google form consists of various types of questions that help us to accurately classify data-free accounts and fake accounts.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C3E0-7EE9-AB5A-390A-1B5ED4224422}"/>
              </a:ext>
            </a:extLst>
          </p:cNvPr>
          <p:cNvSpPr>
            <a:spLocks noGrp="1"/>
          </p:cNvSpPr>
          <p:nvPr>
            <p:ph type="title"/>
          </p:nvPr>
        </p:nvSpPr>
        <p:spPr>
          <a:xfrm>
            <a:off x="1277400" y="620688"/>
            <a:ext cx="6589199" cy="1280890"/>
          </a:xfrm>
        </p:spPr>
        <p:txBody>
          <a:bodyPr>
            <a:normAutofit/>
          </a:bodyPr>
          <a:lstStyle/>
          <a:p>
            <a:pPr algn="ctr"/>
            <a:r>
              <a:rPr lang="en-US" sz="3200" dirty="0">
                <a:latin typeface="Times New Roman" panose="02020603050405020304" pitchFamily="18" charset="0"/>
                <a:cs typeface="Times New Roman" panose="02020603050405020304" pitchFamily="18" charset="0"/>
              </a:rPr>
              <a:t>MODULE DESCRIPTION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291944-AD0A-2C97-E8F7-F5B071BB6BAF}"/>
              </a:ext>
            </a:extLst>
          </p:cNvPr>
          <p:cNvSpPr>
            <a:spLocks noGrp="1"/>
          </p:cNvSpPr>
          <p:nvPr>
            <p:ph idx="1"/>
          </p:nvPr>
        </p:nvSpPr>
        <p:spPr>
          <a:xfrm>
            <a:off x="1274614" y="2204864"/>
            <a:ext cx="6591985" cy="3777622"/>
          </a:xfrm>
        </p:spPr>
        <p:txBody>
          <a:bodyPr>
            <a:normAutofit/>
          </a:bodyPr>
          <a:lstStyle/>
          <a:p>
            <a:r>
              <a:rPr lang="en-US" sz="2000" dirty="0">
                <a:latin typeface="Times New Roman" panose="02020603050405020304" pitchFamily="18" charset="0"/>
                <a:cs typeface="Times New Roman" panose="02020603050405020304" pitchFamily="18" charset="0"/>
              </a:rPr>
              <a:t>MODULE 1:</a:t>
            </a:r>
          </a:p>
          <a:p>
            <a:pPr lvl="2"/>
            <a:r>
              <a:rPr lang="en-US" sz="2000" cap="none" dirty="0">
                <a:latin typeface="Times New Roman" panose="02020603050405020304" pitchFamily="18" charset="0"/>
                <a:cs typeface="Times New Roman" panose="02020603050405020304" pitchFamily="18" charset="0"/>
              </a:rPr>
              <a:t>Spam user detection.</a:t>
            </a:r>
          </a:p>
          <a:p>
            <a:r>
              <a:rPr lang="en-US" sz="2000" dirty="0">
                <a:latin typeface="Times New Roman" panose="02020603050405020304" pitchFamily="18" charset="0"/>
                <a:cs typeface="Times New Roman" panose="02020603050405020304" pitchFamily="18" charset="0"/>
              </a:rPr>
              <a:t>MODULE 2:</a:t>
            </a:r>
          </a:p>
          <a:p>
            <a:pPr lvl="2"/>
            <a:r>
              <a:rPr lang="en-US" sz="2000" cap="none" dirty="0">
                <a:latin typeface="Times New Roman" panose="02020603050405020304" pitchFamily="18" charset="0"/>
                <a:cs typeface="Times New Roman" panose="02020603050405020304" pitchFamily="18" charset="0"/>
              </a:rPr>
              <a:t>Review system user feedback module.</a:t>
            </a:r>
          </a:p>
          <a:p>
            <a:r>
              <a:rPr lang="en-US" sz="2000" dirty="0">
                <a:latin typeface="Times New Roman" panose="02020603050405020304" pitchFamily="18" charset="0"/>
                <a:cs typeface="Times New Roman" panose="02020603050405020304" pitchFamily="18" charset="0"/>
              </a:rPr>
              <a:t>MODULE 3:</a:t>
            </a:r>
          </a:p>
          <a:p>
            <a:pPr lvl="2"/>
            <a:r>
              <a:rPr lang="en-IN" sz="2000" cap="none" dirty="0">
                <a:latin typeface="Times New Roman" panose="02020603050405020304" pitchFamily="18" charset="0"/>
                <a:cs typeface="Times New Roman" panose="02020603050405020304" pitchFamily="18" charset="0"/>
              </a:rPr>
              <a:t>Profile verification module.</a:t>
            </a:r>
          </a:p>
        </p:txBody>
      </p:sp>
    </p:spTree>
    <p:extLst>
      <p:ext uri="{BB962C8B-B14F-4D97-AF65-F5344CB8AC3E}">
        <p14:creationId xmlns:p14="http://schemas.microsoft.com/office/powerpoint/2010/main" val="367520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31EB97-E05D-4A67-99EA-03C2F1D0F8E9}"/>
              </a:ext>
            </a:extLst>
          </p:cNvPr>
          <p:cNvSpPr txBox="1"/>
          <p:nvPr/>
        </p:nvSpPr>
        <p:spPr>
          <a:xfrm>
            <a:off x="755576" y="404664"/>
            <a:ext cx="7632848"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MODULE 1:SPAM USER DETECTION</a:t>
            </a: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8E9875D-3285-463F-9943-F5FA411494A9}"/>
              </a:ext>
            </a:extLst>
          </p:cNvPr>
          <p:cNvSpPr txBox="1"/>
          <p:nvPr/>
        </p:nvSpPr>
        <p:spPr>
          <a:xfrm>
            <a:off x="611560" y="836712"/>
            <a:ext cx="7632848" cy="5047536"/>
          </a:xfrm>
          <a:prstGeom prst="rect">
            <a:avLst/>
          </a:prstGeom>
          <a:noFill/>
        </p:spPr>
        <p:txBody>
          <a:bodyPr wrap="square" rtlCol="0">
            <a:spAutoFit/>
          </a:bodyPr>
          <a:lstStyle/>
          <a:p>
            <a:pPr algn="just"/>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module identifies spammy </a:t>
            </a:r>
            <a:r>
              <a:rPr lang="en-IN" sz="2000" dirty="0" err="1">
                <a:latin typeface="Times New Roman" panose="02020603050405020304" pitchFamily="18" charset="0"/>
                <a:cs typeface="Times New Roman" panose="02020603050405020304" pitchFamily="18" charset="0"/>
              </a:rPr>
              <a:t>behaviors</a:t>
            </a:r>
            <a:r>
              <a:rPr lang="en-IN" sz="2000" dirty="0">
                <a:latin typeface="Times New Roman" panose="02020603050405020304" pitchFamily="18" charset="0"/>
                <a:cs typeface="Times New Roman" panose="02020603050405020304" pitchFamily="18" charset="0"/>
              </a:rPr>
              <a:t> in users by </a:t>
            </a:r>
            <a:r>
              <a:rPr lang="en-IN" sz="2000" dirty="0" err="1">
                <a:latin typeface="Times New Roman" panose="02020603050405020304" pitchFamily="18" charset="0"/>
                <a:cs typeface="Times New Roman" panose="02020603050405020304" pitchFamily="18" charset="0"/>
              </a:rPr>
              <a:t>analyzing</a:t>
            </a:r>
            <a:r>
              <a:rPr lang="en-IN" sz="2000" dirty="0">
                <a:latin typeface="Times New Roman" panose="02020603050405020304" pitchFamily="18" charset="0"/>
                <a:cs typeface="Times New Roman" panose="02020603050405020304" pitchFamily="18" charset="0"/>
              </a:rPr>
              <a:t> their activity patterns.</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Techniques and Features.</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Profile Completeness: Spam accounts often have incomplete profiles. Implement a check for missing profile pictures, bio sections, and other key details.</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Behavior</a:t>
            </a:r>
            <a:r>
              <a:rPr lang="en-IN" sz="2000" dirty="0">
                <a:latin typeface="Times New Roman" panose="02020603050405020304" pitchFamily="18" charset="0"/>
                <a:cs typeface="Times New Roman" panose="02020603050405020304" pitchFamily="18" charset="0"/>
              </a:rPr>
              <a:t>  Analysis: Detect users who perform actions like excessive posting, following/unfollowing in a short time, or sending repetitive messages.</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Speed of Account Creation: Fake accounts are often created rapidly.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the rate at which new accounts are created or verified.</a:t>
            </a:r>
          </a:p>
        </p:txBody>
      </p:sp>
    </p:spTree>
    <p:extLst>
      <p:ext uri="{BB962C8B-B14F-4D97-AF65-F5344CB8AC3E}">
        <p14:creationId xmlns:p14="http://schemas.microsoft.com/office/powerpoint/2010/main" val="873030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59EC9B-2FC7-48E6-9664-2C3EF359C746}"/>
              </a:ext>
            </a:extLst>
          </p:cNvPr>
          <p:cNvSpPr txBox="1"/>
          <p:nvPr/>
        </p:nvSpPr>
        <p:spPr>
          <a:xfrm>
            <a:off x="-324544" y="404664"/>
            <a:ext cx="9423466" cy="1077218"/>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MODULE 2: REVIEW SYSTEM FOR USER FEEDBACK MODULE</a:t>
            </a:r>
            <a:endParaRPr lang="en-US"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84D9691-4432-4AB1-B992-D0562DFD016C}"/>
              </a:ext>
            </a:extLst>
          </p:cNvPr>
          <p:cNvSpPr txBox="1"/>
          <p:nvPr/>
        </p:nvSpPr>
        <p:spPr>
          <a:xfrm>
            <a:off x="498757" y="1481882"/>
            <a:ext cx="7776863" cy="4093428"/>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Allow users to report suspicious profiles, content, and reviews.</a:t>
            </a:r>
          </a:p>
          <a:p>
            <a:pPr algn="just"/>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Techniques and Features.</a:t>
            </a:r>
          </a:p>
          <a:p>
            <a:pPr algn="just"/>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Flagging System: Implement a system where users can report fake profiles, spam content, and abusive </a:t>
            </a:r>
            <a:r>
              <a:rPr lang="en-IN" sz="2200" dirty="0" err="1">
                <a:latin typeface="Times New Roman" panose="02020603050405020304" pitchFamily="18" charset="0"/>
                <a:cs typeface="Times New Roman" panose="02020603050405020304" pitchFamily="18" charset="0"/>
              </a:rPr>
              <a:t>behaviors</a:t>
            </a:r>
            <a:r>
              <a:rPr lang="en-IN" sz="2200" dirty="0">
                <a:latin typeface="Times New Roman" panose="02020603050405020304" pitchFamily="18" charset="0"/>
                <a:cs typeface="Times New Roman" panose="02020603050405020304" pitchFamily="18" charset="0"/>
              </a:rPr>
              <a:t>. Flagged content should be reviewed by admins or algorithms.</a:t>
            </a:r>
          </a:p>
          <a:p>
            <a:pPr algn="just"/>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Community Voting: Let users vote on the legitimacy of reviews and profiles. Accounts with many negative votes can be flagged for further review.</a:t>
            </a:r>
          </a:p>
        </p:txBody>
      </p:sp>
    </p:spTree>
    <p:extLst>
      <p:ext uri="{BB962C8B-B14F-4D97-AF65-F5344CB8AC3E}">
        <p14:creationId xmlns:p14="http://schemas.microsoft.com/office/powerpoint/2010/main" val="684135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2F9112-F7E3-4437-BFC9-498A4E45F4BA}"/>
              </a:ext>
            </a:extLst>
          </p:cNvPr>
          <p:cNvSpPr txBox="1"/>
          <p:nvPr/>
        </p:nvSpPr>
        <p:spPr>
          <a:xfrm>
            <a:off x="-10769" y="476672"/>
            <a:ext cx="9433048"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MODULE 3:PROFILE VERIFICATION MODULE</a:t>
            </a: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9BA4567-5AB8-45AD-BCB3-B4E6D492B6A8}"/>
              </a:ext>
            </a:extLst>
          </p:cNvPr>
          <p:cNvSpPr txBox="1"/>
          <p:nvPr/>
        </p:nvSpPr>
        <p:spPr>
          <a:xfrm>
            <a:off x="539552" y="1484784"/>
            <a:ext cx="7866874" cy="4154984"/>
          </a:xfrm>
          <a:prstGeom prst="rect">
            <a:avLst/>
          </a:prstGeom>
          <a:noFill/>
        </p:spPr>
        <p:txBody>
          <a:bodyPr wrap="square" rtlCol="0">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This module helps to verify if a profile is legitimate.</a:t>
            </a:r>
          </a:p>
          <a:p>
            <a:pPr algn="just"/>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Techniques and Features.</a:t>
            </a:r>
          </a:p>
          <a:p>
            <a:pPr algn="just"/>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Phone Number and Email Verification: Require phone number or email verification to ensure that users are not creating fake profiles.</a:t>
            </a:r>
          </a:p>
          <a:p>
            <a:pPr algn="just"/>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Identity Verification: Implement an identity verification process where users upload photos of themselves, which are then checked against their social media profiles.</a:t>
            </a:r>
          </a:p>
        </p:txBody>
      </p:sp>
    </p:spTree>
    <p:extLst>
      <p:ext uri="{BB962C8B-B14F-4D97-AF65-F5344CB8AC3E}">
        <p14:creationId xmlns:p14="http://schemas.microsoft.com/office/powerpoint/2010/main" val="4078822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0"/>
          </a:xfrm>
        </p:spPr>
        <p:txBody>
          <a:bodyPr>
            <a:normAutofit/>
          </a:bodyPr>
          <a:lstStyle/>
          <a:p>
            <a:pPr algn="ctr"/>
            <a:r>
              <a:rPr lang="en-US" sz="3200" dirty="0">
                <a:latin typeface="Times New Roman" panose="02020603050405020304" pitchFamily="18" charset="0"/>
                <a:cs typeface="Times New Roman" panose="02020603050405020304" pitchFamily="18" charset="0"/>
              </a:rPr>
              <a:t>CLASSIFICATION OF DATASET</a:t>
            </a:r>
          </a:p>
        </p:txBody>
      </p:sp>
      <p:sp>
        <p:nvSpPr>
          <p:cNvPr id="3" name="Content Placeholder 2"/>
          <p:cNvSpPr>
            <a:spLocks noGrp="1"/>
          </p:cNvSpPr>
          <p:nvPr>
            <p:ph idx="1"/>
          </p:nvPr>
        </p:nvSpPr>
        <p:spPr>
          <a:xfrm>
            <a:off x="457200" y="1484784"/>
            <a:ext cx="8229600" cy="4824536"/>
          </a:xfrm>
        </p:spPr>
        <p:txBody>
          <a:bodyPr>
            <a:noAutofit/>
          </a:bodyPr>
          <a:lstStyle/>
          <a:p>
            <a:pPr algn="just">
              <a:lnSpc>
                <a:spcPct val="150000"/>
              </a:lnSpc>
            </a:pPr>
            <a:r>
              <a:rPr lang="en-US" cap="none" dirty="0">
                <a:latin typeface="Times New Roman" panose="02020603050405020304" pitchFamily="18" charset="0"/>
                <a:cs typeface="Times New Roman" panose="02020603050405020304" pitchFamily="18" charset="0"/>
              </a:rPr>
              <a:t>T</a:t>
            </a:r>
            <a:r>
              <a:rPr lang="en-US" sz="2000" cap="none" dirty="0">
                <a:latin typeface="Times New Roman" panose="02020603050405020304" pitchFamily="18" charset="0"/>
                <a:cs typeface="Times New Roman" panose="02020603050405020304" pitchFamily="18" charset="0"/>
              </a:rPr>
              <a:t>he classification technique is applied after the clustering and feature selection technique. </a:t>
            </a:r>
          </a:p>
          <a:p>
            <a:pPr marL="0" indent="0" algn="just">
              <a:lnSpc>
                <a:spcPct val="150000"/>
              </a:lnSpc>
              <a:buNone/>
            </a:pPr>
            <a:endParaRPr lang="en-US" sz="2000" cap="none" dirty="0">
              <a:latin typeface="Times New Roman" panose="02020603050405020304" pitchFamily="18" charset="0"/>
              <a:cs typeface="Times New Roman" panose="02020603050405020304" pitchFamily="18" charset="0"/>
            </a:endParaRPr>
          </a:p>
          <a:p>
            <a:pPr algn="just">
              <a:lnSpc>
                <a:spcPct val="150000"/>
              </a:lnSpc>
            </a:pPr>
            <a:r>
              <a:rPr lang="en-US" cap="none" dirty="0">
                <a:latin typeface="Times New Roman" panose="02020603050405020304" pitchFamily="18" charset="0"/>
                <a:cs typeface="Times New Roman" panose="02020603050405020304" pitchFamily="18" charset="0"/>
              </a:rPr>
              <a:t>N</a:t>
            </a:r>
            <a:r>
              <a:rPr lang="en-US" sz="2000" cap="none" dirty="0">
                <a:latin typeface="Times New Roman" panose="02020603050405020304" pitchFamily="18" charset="0"/>
                <a:cs typeface="Times New Roman" panose="02020603050405020304" pitchFamily="18" charset="0"/>
              </a:rPr>
              <a:t>eural Networks and SVM are used for the classification of data. neural networks and SVM are machine learning techniques that efficiently work on different kinds of data sets. </a:t>
            </a:r>
          </a:p>
          <a:p>
            <a:pPr marL="0" indent="0" algn="just">
              <a:lnSpc>
                <a:spcPct val="150000"/>
              </a:lnSpc>
              <a:buNone/>
            </a:pPr>
            <a:endParaRPr lang="en-US" sz="2000" cap="none" dirty="0">
              <a:latin typeface="Times New Roman" panose="02020603050405020304" pitchFamily="18" charset="0"/>
              <a:cs typeface="Times New Roman" panose="02020603050405020304" pitchFamily="18" charset="0"/>
            </a:endParaRPr>
          </a:p>
          <a:p>
            <a:pPr algn="just">
              <a:lnSpc>
                <a:spcPct val="150000"/>
              </a:lnSpc>
            </a:pPr>
            <a:r>
              <a:rPr lang="en-US" sz="2000" cap="none" dirty="0">
                <a:latin typeface="Times New Roman" panose="02020603050405020304" pitchFamily="18" charset="0"/>
                <a:cs typeface="Times New Roman" panose="02020603050405020304" pitchFamily="18" charset="0"/>
              </a:rPr>
              <a:t>The execution time of SVM is less because it takes less time to train Support Vector Machine.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FD4746-6310-3D33-2CBA-65B5178C8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44824"/>
            <a:ext cx="9144000" cy="4281185"/>
          </a:xfrm>
          <a:prstGeom prst="rect">
            <a:avLst/>
          </a:prstGeom>
        </p:spPr>
      </p:pic>
      <p:sp>
        <p:nvSpPr>
          <p:cNvPr id="4" name="TextBox 3">
            <a:extLst>
              <a:ext uri="{FF2B5EF4-FFF2-40B4-BE49-F238E27FC236}">
                <a16:creationId xmlns:a16="http://schemas.microsoft.com/office/drawing/2014/main" id="{AE19A496-7CB9-27BE-43AA-BDDC2872E39E}"/>
              </a:ext>
            </a:extLst>
          </p:cNvPr>
          <p:cNvSpPr txBox="1"/>
          <p:nvPr/>
        </p:nvSpPr>
        <p:spPr>
          <a:xfrm>
            <a:off x="3059832" y="476672"/>
            <a:ext cx="3024336"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Sample Output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017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0D7794-103B-467B-90EA-B111345A59DF}"/>
              </a:ext>
            </a:extLst>
          </p:cNvPr>
          <p:cNvSpPr txBox="1"/>
          <p:nvPr/>
        </p:nvSpPr>
        <p:spPr>
          <a:xfrm>
            <a:off x="2483768" y="188640"/>
            <a:ext cx="3672408"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ABSTRACT</a:t>
            </a:r>
            <a:endParaRPr lang="en-US" sz="3200" dirty="0"/>
          </a:p>
        </p:txBody>
      </p:sp>
      <p:sp>
        <p:nvSpPr>
          <p:cNvPr id="5" name="TextBox 4">
            <a:extLst>
              <a:ext uri="{FF2B5EF4-FFF2-40B4-BE49-F238E27FC236}">
                <a16:creationId xmlns:a16="http://schemas.microsoft.com/office/drawing/2014/main" id="{6EBD82D6-0D82-46EB-85AD-FB915621104C}"/>
              </a:ext>
            </a:extLst>
          </p:cNvPr>
          <p:cNvSpPr txBox="1"/>
          <p:nvPr/>
        </p:nvSpPr>
        <p:spPr>
          <a:xfrm>
            <a:off x="539552" y="773415"/>
            <a:ext cx="8064896" cy="557697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Online social networks are increasingly influencing how individuals interact with each other by exchanging their private and professional data.</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social network is currently a common way to communicate with others that are spread across a variety of locations around the globe. When we speak about social networking then we can say that by sending them a request or readily sharing data with each other, anyone can readily make friends.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An individual user can have numerous accounts at various social networking locations to maintain in contact with their colleagues.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project sheds light on the role of fake identities in sophisticated constant threats and includes the above approaches to identifying fake social media accounts.</a:t>
            </a:r>
          </a:p>
        </p:txBody>
      </p:sp>
    </p:spTree>
    <p:extLst>
      <p:ext uri="{BB962C8B-B14F-4D97-AF65-F5344CB8AC3E}">
        <p14:creationId xmlns:p14="http://schemas.microsoft.com/office/powerpoint/2010/main" val="2152740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7874E3-7DC9-FD08-1746-19C97269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3" y="980728"/>
            <a:ext cx="9144000" cy="4362540"/>
          </a:xfrm>
          <a:prstGeom prst="rect">
            <a:avLst/>
          </a:prstGeom>
        </p:spPr>
      </p:pic>
    </p:spTree>
    <p:extLst>
      <p:ext uri="{BB962C8B-B14F-4D97-AF65-F5344CB8AC3E}">
        <p14:creationId xmlns:p14="http://schemas.microsoft.com/office/powerpoint/2010/main" val="2782990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DFD18D-005C-54D1-CBC6-2A62B66D4BF6}"/>
              </a:ext>
            </a:extLst>
          </p:cNvPr>
          <p:cNvPicPr>
            <a:picLocks noChangeAspect="1"/>
          </p:cNvPicPr>
          <p:nvPr/>
        </p:nvPicPr>
        <p:blipFill>
          <a:blip r:embed="rId2"/>
          <a:stretch>
            <a:fillRect/>
          </a:stretch>
        </p:blipFill>
        <p:spPr>
          <a:xfrm>
            <a:off x="0" y="1628639"/>
            <a:ext cx="9144000" cy="3600721"/>
          </a:xfrm>
          <a:prstGeom prst="rect">
            <a:avLst/>
          </a:prstGeom>
        </p:spPr>
      </p:pic>
    </p:spTree>
    <p:extLst>
      <p:ext uri="{BB962C8B-B14F-4D97-AF65-F5344CB8AC3E}">
        <p14:creationId xmlns:p14="http://schemas.microsoft.com/office/powerpoint/2010/main" val="2077934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8E251C-F38E-493D-AA7E-B8CD42DC7416}"/>
              </a:ext>
            </a:extLst>
          </p:cNvPr>
          <p:cNvSpPr txBox="1"/>
          <p:nvPr/>
        </p:nvSpPr>
        <p:spPr>
          <a:xfrm>
            <a:off x="1367644" y="476672"/>
            <a:ext cx="6408712" cy="749757"/>
          </a:xfrm>
          <a:prstGeom prst="rect">
            <a:avLst/>
          </a:prstGeom>
          <a:noFill/>
        </p:spPr>
        <p:txBody>
          <a:bodyPr wrap="square" rtlCol="0">
            <a:spAutoFit/>
          </a:bodyPr>
          <a:lstStyle/>
          <a:p>
            <a:pPr algn="ctr">
              <a:lnSpc>
                <a:spcPct val="150000"/>
              </a:lnSpc>
            </a:pPr>
            <a:r>
              <a:rPr lang="en-US" sz="3200" dirty="0">
                <a:latin typeface="Times New Roman" panose="02020603050405020304" pitchFamily="18" charset="0"/>
                <a:cs typeface="Times New Roman" panose="02020603050405020304" pitchFamily="18" charset="0"/>
              </a:rPr>
              <a:t> CONCLUSIONS </a:t>
            </a:r>
            <a:endParaRPr lang="en-US" sz="3200" dirty="0"/>
          </a:p>
        </p:txBody>
      </p:sp>
      <p:sp>
        <p:nvSpPr>
          <p:cNvPr id="3" name="TextBox 2">
            <a:extLst>
              <a:ext uri="{FF2B5EF4-FFF2-40B4-BE49-F238E27FC236}">
                <a16:creationId xmlns:a16="http://schemas.microsoft.com/office/drawing/2014/main" id="{24BC6816-4D33-4574-9868-5DB2D717C7BE}"/>
              </a:ext>
            </a:extLst>
          </p:cNvPr>
          <p:cNvSpPr txBox="1"/>
          <p:nvPr/>
        </p:nvSpPr>
        <p:spPr>
          <a:xfrm>
            <a:off x="683568" y="1358282"/>
            <a:ext cx="7344816" cy="3730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conclusion, the proposed model uses custom and machine learning classification algorithms to detect fake profiles. Experiments show that custom parameters lead to minimal computation time during execution. </a:t>
            </a:r>
          </a:p>
          <a:p>
            <a:pPr marL="342900" indent="-3429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While the system framework is currently only partially deployed, future research aims to develop a fully operational real-time framework to identify and eliminate fake news effectively</a:t>
            </a:r>
          </a:p>
        </p:txBody>
      </p:sp>
    </p:spTree>
    <p:extLst>
      <p:ext uri="{BB962C8B-B14F-4D97-AF65-F5344CB8AC3E}">
        <p14:creationId xmlns:p14="http://schemas.microsoft.com/office/powerpoint/2010/main" val="2408987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C76F-DDF4-55B5-BE61-D20DE50EE56A}"/>
              </a:ext>
            </a:extLst>
          </p:cNvPr>
          <p:cNvSpPr>
            <a:spLocks noGrp="1"/>
          </p:cNvSpPr>
          <p:nvPr>
            <p:ph type="title"/>
          </p:nvPr>
        </p:nvSpPr>
        <p:spPr>
          <a:xfrm>
            <a:off x="857250" y="-243408"/>
            <a:ext cx="7429499" cy="1478570"/>
          </a:xfrm>
        </p:spPr>
        <p:txBody>
          <a:bodyPr>
            <a:normAutofit/>
          </a:bodyPr>
          <a:lstStyle/>
          <a:p>
            <a:pPr algn="ctr"/>
            <a:r>
              <a:rPr lang="en-US" sz="3200" dirty="0">
                <a:latin typeface="Times New Roman" panose="02020603050405020304" pitchFamily="18" charset="0"/>
                <a:cs typeface="Times New Roman" panose="02020603050405020304" pitchFamily="18" charset="0"/>
              </a:rPr>
              <a:t>REFERENCE</a:t>
            </a:r>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1D57621-499F-D781-E065-252F132622E9}"/>
              </a:ext>
            </a:extLst>
          </p:cNvPr>
          <p:cNvSpPr txBox="1"/>
          <p:nvPr/>
        </p:nvSpPr>
        <p:spPr>
          <a:xfrm>
            <a:off x="395535" y="764704"/>
            <a:ext cx="8352928" cy="6459717"/>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1. E. Karunakar, V. D. R. Pavani, T. N. I. Priya, M. V. Sri, and K. </a:t>
            </a:r>
            <a:r>
              <a:rPr lang="en-IN" sz="2000" dirty="0" err="1">
                <a:latin typeface="Times New Roman" panose="02020603050405020304" pitchFamily="18" charset="0"/>
                <a:cs typeface="Times New Roman" panose="02020603050405020304" pitchFamily="18" charset="0"/>
              </a:rPr>
              <a:t>Tiruvalluru</a:t>
            </a:r>
            <a:r>
              <a:rPr lang="en-IN" sz="2000" dirty="0">
                <a:latin typeface="Times New Roman" panose="02020603050405020304" pitchFamily="18" charset="0"/>
                <a:cs typeface="Times New Roman" panose="02020603050405020304" pitchFamily="18" charset="0"/>
              </a:rPr>
              <a:t>, “Ensemble fake profile detection using machine learning (ML),” J. Inf. </a:t>
            </a:r>
            <a:r>
              <a:rPr lang="en-IN" sz="2000" dirty="0" err="1">
                <a:latin typeface="Times New Roman" panose="02020603050405020304" pitchFamily="18" charset="0"/>
                <a:cs typeface="Times New Roman" panose="02020603050405020304" pitchFamily="18" charset="0"/>
              </a:rPr>
              <a:t>Comput</a:t>
            </a:r>
            <a:r>
              <a:rPr lang="en-IN" sz="2000" dirty="0">
                <a:latin typeface="Times New Roman" panose="02020603050405020304" pitchFamily="18" charset="0"/>
                <a:cs typeface="Times New Roman" panose="02020603050405020304" pitchFamily="18" charset="0"/>
              </a:rPr>
              <a:t> E. Karunakar, V. D. R. Pavani, T. N. I. Priya, M. V. Sri, and K. </a:t>
            </a:r>
            <a:r>
              <a:rPr lang="en-IN" sz="2000" dirty="0" err="1">
                <a:latin typeface="Times New Roman" panose="02020603050405020304" pitchFamily="18" charset="0"/>
                <a:cs typeface="Times New Roman" panose="02020603050405020304" pitchFamily="18" charset="0"/>
              </a:rPr>
              <a:t>Tiruvalluru</a:t>
            </a:r>
            <a:r>
              <a:rPr lang="en-IN" sz="2000" dirty="0">
                <a:latin typeface="Times New Roman" panose="02020603050405020304" pitchFamily="18" charset="0"/>
                <a:cs typeface="Times New Roman" panose="02020603050405020304" pitchFamily="18" charset="0"/>
              </a:rPr>
              <a:t>, “Ensemble fake profile detection using machine learning (ML),” J. Inf. </a:t>
            </a:r>
            <a:r>
              <a:rPr lang="en-IN" sz="2000" dirty="0" err="1">
                <a:latin typeface="Times New Roman" panose="02020603050405020304" pitchFamily="18" charset="0"/>
                <a:cs typeface="Times New Roman" panose="02020603050405020304" pitchFamily="18" charset="0"/>
              </a:rPr>
              <a:t>Comput</a:t>
            </a:r>
            <a:r>
              <a:rPr lang="en-IN" sz="2000" dirty="0">
                <a:latin typeface="Times New Roman" panose="02020603050405020304" pitchFamily="18" charset="0"/>
                <a:cs typeface="Times New Roman" panose="02020603050405020304" pitchFamily="18" charset="0"/>
              </a:rPr>
              <a:t>. Sci., vol. 10, pp. 1071–1077, 2020. P. Wanda and H. J. Jie, “Deep profile: utilising dynamic search to identify phoney profiles in online social</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2. P. Wanda and H. J. Jie, “Deep profile: utilising dynamic search to identify phoney profiles in online social networks CNN” J. Inf. </a:t>
            </a:r>
            <a:r>
              <a:rPr lang="en-IN" sz="2000" dirty="0" err="1">
                <a:latin typeface="Times New Roman" panose="02020603050405020304" pitchFamily="18" charset="0"/>
                <a:cs typeface="Times New Roman" panose="02020603050405020304" pitchFamily="18" charset="0"/>
              </a:rPr>
              <a:t>Secur</a:t>
            </a:r>
            <a:r>
              <a:rPr lang="en-IN" sz="2000" dirty="0">
                <a:latin typeface="Times New Roman" panose="02020603050405020304" pitchFamily="18" charset="0"/>
                <a:cs typeface="Times New Roman" panose="02020603050405020304" pitchFamily="18" charset="0"/>
              </a:rPr>
              <a:t>. Appl., vol. 52, pp. 1 P. Wanda and H. J. Jie, “Deep profile: utilising dynamic search to identify phoney profiles in online social networks CNN” J. Inf. </a:t>
            </a:r>
            <a:r>
              <a:rPr lang="en-IN" sz="2000" dirty="0" err="1">
                <a:latin typeface="Times New Roman" panose="02020603050405020304" pitchFamily="18" charset="0"/>
                <a:cs typeface="Times New Roman" panose="02020603050405020304" pitchFamily="18" charset="0"/>
              </a:rPr>
              <a:t>Secur</a:t>
            </a:r>
            <a:r>
              <a:rPr lang="en-IN" sz="2000" dirty="0">
                <a:latin typeface="Times New Roman" panose="02020603050405020304" pitchFamily="18" charset="0"/>
                <a:cs typeface="Times New Roman" panose="02020603050405020304" pitchFamily="18" charset="0"/>
              </a:rPr>
              <a:t>. Appl., vol. 52, pp. 1–13, 2020. </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322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62E36B-B797-4129-ADF5-F5DD1A227B78}"/>
              </a:ext>
            </a:extLst>
          </p:cNvPr>
          <p:cNvSpPr txBox="1"/>
          <p:nvPr/>
        </p:nvSpPr>
        <p:spPr>
          <a:xfrm>
            <a:off x="1511660" y="2659559"/>
            <a:ext cx="6120680" cy="769441"/>
          </a:xfrm>
          <a:prstGeom prst="rect">
            <a:avLst/>
          </a:prstGeom>
          <a:noFill/>
        </p:spPr>
        <p:txBody>
          <a:bodyPr wrap="square" rtlCol="0">
            <a:spAutoFit/>
          </a:bodyPr>
          <a:lstStyle/>
          <a:p>
            <a:pPr algn="ctr"/>
            <a:r>
              <a:rPr lang="en-US" altLang="en-US" sz="4400" b="1" dirty="0">
                <a:latin typeface="Times New Roman" panose="02020603050405020304" pitchFamily="18" charset="0"/>
                <a:cs typeface="Times New Roman" panose="02020603050405020304" pitchFamily="18" charset="0"/>
                <a:sym typeface="Times New Roman" panose="02020603050405020304" pitchFamily="18" charset="0"/>
              </a:rPr>
              <a:t>Thank You</a:t>
            </a:r>
            <a:endParaRPr lang="en-US" sz="4400" dirty="0"/>
          </a:p>
        </p:txBody>
      </p:sp>
    </p:spTree>
    <p:extLst>
      <p:ext uri="{BB962C8B-B14F-4D97-AF65-F5344CB8AC3E}">
        <p14:creationId xmlns:p14="http://schemas.microsoft.com/office/powerpoint/2010/main" val="1331366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CA047C-1D79-6C1F-38DE-8DFEE167BDC0}"/>
              </a:ext>
            </a:extLst>
          </p:cNvPr>
          <p:cNvSpPr txBox="1"/>
          <p:nvPr/>
        </p:nvSpPr>
        <p:spPr>
          <a:xfrm>
            <a:off x="2123728" y="343391"/>
            <a:ext cx="4576916" cy="584775"/>
          </a:xfrm>
          <a:prstGeom prst="rect">
            <a:avLst/>
          </a:prstGeom>
          <a:noFill/>
        </p:spPr>
        <p:txBody>
          <a:bodyPr wrap="square">
            <a:spAutoFit/>
          </a:bodyPr>
          <a:lstStyle/>
          <a:p>
            <a:pPr algn="ctr"/>
            <a:r>
              <a:rPr lang="en-IN" sz="3200" dirty="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F19032F-0FA6-3399-183C-7CC00FC261FF}"/>
              </a:ext>
            </a:extLst>
          </p:cNvPr>
          <p:cNvSpPr txBox="1"/>
          <p:nvPr/>
        </p:nvSpPr>
        <p:spPr>
          <a:xfrm>
            <a:off x="323528" y="928166"/>
            <a:ext cx="8496944" cy="5576976"/>
          </a:xfrm>
          <a:prstGeom prst="rect">
            <a:avLst/>
          </a:prstGeom>
          <a:noFill/>
        </p:spPr>
        <p:txBody>
          <a:bodyPr wrap="square">
            <a:spAutoFit/>
          </a:bodyPr>
          <a:lstStyle/>
          <a:p>
            <a:pPr marL="342900" indent="-342900" algn="just">
              <a:lnSpc>
                <a:spcPct val="150000"/>
              </a:lnSpc>
              <a:buClr>
                <a:schemeClr val="accent1">
                  <a:lumMod val="7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surge in online scams is only helped by the presence of social media, which serves as one of the most popular platforms for scammers to target their victims.</a:t>
            </a:r>
          </a:p>
          <a:p>
            <a:pPr marL="342900" indent="-342900" algn="just">
              <a:lnSpc>
                <a:spcPct val="150000"/>
              </a:lnSpc>
              <a:buClr>
                <a:schemeClr val="accent1">
                  <a:lumMod val="7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Social media platforms such as </a:t>
            </a:r>
            <a:r>
              <a:rPr lang="en-US" sz="2000" dirty="0" err="1">
                <a:latin typeface="Times New Roman" panose="02020603050405020304" pitchFamily="18" charset="0"/>
                <a:cs typeface="Times New Roman" panose="02020603050405020304" pitchFamily="18" charset="0"/>
              </a:rPr>
              <a:t>Instagram,Facebook,Whatsapp</a:t>
            </a:r>
            <a:r>
              <a:rPr lang="en-US" sz="2000" dirty="0">
                <a:latin typeface="Times New Roman" panose="02020603050405020304" pitchFamily="18" charset="0"/>
                <a:cs typeface="Times New Roman" panose="02020603050405020304" pitchFamily="18" charset="0"/>
              </a:rPr>
              <a:t>, Twitter, have become the primary hub for scamsters, and these platforms facilitate their dangerous activities.</a:t>
            </a:r>
          </a:p>
          <a:p>
            <a:pPr marL="342900" indent="-342900" algn="just">
              <a:lnSpc>
                <a:spcPct val="150000"/>
              </a:lnSpc>
              <a:buClr>
                <a:schemeClr val="accent1">
                  <a:lumMod val="7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fraudsters carry out such scams using fake accounts which help them hide their identity. To prevent such scams, we need a tool that helps us differentiate between fake and legitimate profiles. </a:t>
            </a:r>
          </a:p>
          <a:p>
            <a:pPr marL="342900" indent="-342900" algn="just">
              <a:lnSpc>
                <a:spcPct val="150000"/>
              </a:lnSpc>
              <a:buClr>
                <a:schemeClr val="accent1">
                  <a:lumMod val="7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Issues related to social media, such as confidentiality, online abuse, misuse, bullying, etc. are most used by fake accounts that appear to have been generated on behalf of organizations or individuals.</a:t>
            </a:r>
          </a:p>
        </p:txBody>
      </p:sp>
    </p:spTree>
    <p:extLst>
      <p:ext uri="{BB962C8B-B14F-4D97-AF65-F5344CB8AC3E}">
        <p14:creationId xmlns:p14="http://schemas.microsoft.com/office/powerpoint/2010/main" val="1935735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229600" cy="1143000"/>
          </a:xfrm>
        </p:spPr>
        <p:txBody>
          <a:bodyPr>
            <a:normAutofit/>
          </a:bodyPr>
          <a:lstStyle/>
          <a:p>
            <a:pPr algn="ctr"/>
            <a:r>
              <a:rPr lang="en-US" sz="3200"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313184" y="1556792"/>
            <a:ext cx="8435280" cy="4752528"/>
          </a:xfrm>
        </p:spPr>
        <p:txBody>
          <a:bodyPr>
            <a:noAutofit/>
          </a:bodyPr>
          <a:lstStyle/>
          <a:p>
            <a:pPr algn="just">
              <a:lnSpc>
                <a:spcPct val="150000"/>
              </a:lnSpc>
            </a:pPr>
            <a:r>
              <a:rPr lang="en-US" cap="none" dirty="0">
                <a:latin typeface="Times New Roman" panose="02020603050405020304" pitchFamily="18" charset="0"/>
                <a:cs typeface="Times New Roman" panose="02020603050405020304" pitchFamily="18" charset="0"/>
              </a:rPr>
              <a:t>Depending on how many of your friends may have tags or connection histories, Facebook uses an algorithm to identify bots.</a:t>
            </a:r>
          </a:p>
          <a:p>
            <a:pPr algn="just">
              <a:lnSpc>
                <a:spcPct val="150000"/>
              </a:lnSpc>
            </a:pPr>
            <a:r>
              <a:rPr lang="en-US" cap="none" dirty="0">
                <a:latin typeface="Times New Roman" panose="02020603050405020304" pitchFamily="18" charset="0"/>
                <a:cs typeface="Times New Roman" panose="02020603050405020304" pitchFamily="18" charset="0"/>
              </a:rPr>
              <a:t>The aforementioned guidelines can be used to spot bot accounts, but they fall short when it comes to human-made false accounts.</a:t>
            </a:r>
          </a:p>
          <a:p>
            <a:pPr algn="just">
              <a:lnSpc>
                <a:spcPct val="150000"/>
              </a:lnSpc>
            </a:pPr>
            <a:r>
              <a:rPr lang="en-US" cap="none" dirty="0">
                <a:latin typeface="Times New Roman" panose="02020603050405020304" pitchFamily="18" charset="0"/>
                <a:cs typeface="Times New Roman" panose="02020603050405020304" pitchFamily="18" charset="0"/>
              </a:rPr>
              <a:t>Bot detection employs unsupervised machine learning.</a:t>
            </a:r>
          </a:p>
          <a:p>
            <a:pPr algn="just">
              <a:lnSpc>
                <a:spcPct val="150000"/>
              </a:lnSpc>
            </a:pPr>
            <a:r>
              <a:rPr lang="en-US" cap="none" dirty="0">
                <a:latin typeface="Times New Roman" panose="02020603050405020304" pitchFamily="18" charset="0"/>
                <a:cs typeface="Times New Roman" panose="02020603050405020304" pitchFamily="18" charset="0"/>
              </a:rPr>
              <a:t>In this technological method, information was compiled based on proximity rather than tagging.</a:t>
            </a:r>
          </a:p>
          <a:p>
            <a:pPr algn="just">
              <a:lnSpc>
                <a:spcPct val="150000"/>
              </a:lnSpc>
            </a:pPr>
            <a:r>
              <a:rPr lang="en-US" cap="none" dirty="0">
                <a:latin typeface="Times New Roman" panose="02020603050405020304" pitchFamily="18" charset="0"/>
                <a:cs typeface="Times New Roman" panose="02020603050405020304" pitchFamily="18" charset="0"/>
              </a:rPr>
              <a:t>Co-attributes made it possible for grouping functions to distinguish the bots so well. however, this approach was unreliable.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8F3CB-C271-6B76-3476-1C804BF4939A}"/>
              </a:ext>
            </a:extLst>
          </p:cNvPr>
          <p:cNvSpPr>
            <a:spLocks noGrp="1"/>
          </p:cNvSpPr>
          <p:nvPr>
            <p:ph type="title"/>
          </p:nvPr>
        </p:nvSpPr>
        <p:spPr>
          <a:xfrm>
            <a:off x="857250" y="78222"/>
            <a:ext cx="7429499" cy="1478570"/>
          </a:xfrm>
        </p:spPr>
        <p:txBody>
          <a:bodyPr>
            <a:normAutofit/>
          </a:bodyPr>
          <a:lstStyle/>
          <a:p>
            <a:pPr algn="ctr"/>
            <a:r>
              <a:rPr lang="en-US" sz="3000" dirty="0">
                <a:latin typeface="Times New Roman" panose="02020603050405020304" pitchFamily="18" charset="0"/>
                <a:cs typeface="Times New Roman" panose="02020603050405020304" pitchFamily="18" charset="0"/>
              </a:rPr>
              <a:t>DISADVANTAGES</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C62354-CB19-D4BA-B6D2-4A686332553A}"/>
              </a:ext>
            </a:extLst>
          </p:cNvPr>
          <p:cNvSpPr>
            <a:spLocks noGrp="1"/>
          </p:cNvSpPr>
          <p:nvPr>
            <p:ph idx="1"/>
          </p:nvPr>
        </p:nvSpPr>
        <p:spPr>
          <a:xfrm>
            <a:off x="457199" y="1166018"/>
            <a:ext cx="8229600" cy="4525963"/>
          </a:xfrm>
        </p:spPr>
        <p:txBody>
          <a:bodyPr>
            <a:noAutofit/>
          </a:bodyPr>
          <a:lstStyle/>
          <a:p>
            <a:pPr algn="just">
              <a:lnSpc>
                <a:spcPct val="160000"/>
              </a:lnSpc>
            </a:pPr>
            <a:r>
              <a:rPr lang="en-US" cap="none" dirty="0">
                <a:latin typeface="Times New Roman" panose="02020603050405020304" pitchFamily="18" charset="0"/>
                <a:cs typeface="Times New Roman" panose="02020603050405020304" pitchFamily="18" charset="0"/>
              </a:rPr>
              <a:t>False positives/negatives</a:t>
            </a:r>
          </a:p>
          <a:p>
            <a:pPr marL="0" indent="0" algn="just">
              <a:lnSpc>
                <a:spcPct val="160000"/>
              </a:lnSpc>
              <a:buNone/>
            </a:pPr>
            <a:r>
              <a:rPr lang="en-US" cap="none" dirty="0">
                <a:latin typeface="Times New Roman" panose="02020603050405020304" pitchFamily="18" charset="0"/>
                <a:cs typeface="Times New Roman" panose="02020603050405020304" pitchFamily="18" charset="0"/>
              </a:rPr>
              <a:t>	Genuine users might be misclassified as fake (false positives), or fake accounts might bypass detection (false negatives).</a:t>
            </a:r>
          </a:p>
          <a:p>
            <a:pPr algn="just">
              <a:lnSpc>
                <a:spcPct val="160000"/>
              </a:lnSpc>
            </a:pPr>
            <a:r>
              <a:rPr lang="en-US" cap="none" dirty="0">
                <a:latin typeface="Times New Roman" panose="02020603050405020304" pitchFamily="18" charset="0"/>
                <a:cs typeface="Times New Roman" panose="02020603050405020304" pitchFamily="18" charset="0"/>
              </a:rPr>
              <a:t>Privacy concerns</a:t>
            </a:r>
          </a:p>
          <a:p>
            <a:pPr marL="0" indent="0" algn="just">
              <a:lnSpc>
                <a:spcPct val="160000"/>
              </a:lnSpc>
              <a:buNone/>
            </a:pPr>
            <a:r>
              <a:rPr lang="en-US" cap="none" dirty="0">
                <a:latin typeface="Times New Roman" panose="02020603050405020304" pitchFamily="18" charset="0"/>
                <a:cs typeface="Times New Roman" panose="02020603050405020304" pitchFamily="18" charset="0"/>
              </a:rPr>
              <a:t>	Collecting and analyzing user data can raise ethical and legal concerns regarding data privacy and consent.</a:t>
            </a:r>
          </a:p>
          <a:p>
            <a:pPr algn="just">
              <a:lnSpc>
                <a:spcPct val="160000"/>
              </a:lnSpc>
            </a:pPr>
            <a:r>
              <a:rPr lang="en-US" cap="none" dirty="0">
                <a:latin typeface="Times New Roman" panose="02020603050405020304" pitchFamily="18" charset="0"/>
                <a:cs typeface="Times New Roman" panose="02020603050405020304" pitchFamily="18" charset="0"/>
              </a:rPr>
              <a:t>Dependence on user input</a:t>
            </a:r>
          </a:p>
          <a:p>
            <a:pPr marL="0" indent="0" algn="just">
              <a:lnSpc>
                <a:spcPct val="160000"/>
              </a:lnSpc>
              <a:buNone/>
            </a:pPr>
            <a:r>
              <a:rPr lang="en-US" cap="none" dirty="0">
                <a:latin typeface="Times New Roman" panose="02020603050405020304" pitchFamily="18" charset="0"/>
                <a:cs typeface="Times New Roman" panose="02020603050405020304" pitchFamily="18" charset="0"/>
              </a:rPr>
              <a:t>	The system's accuracy relies on the data provided by users, which can be manipulated or incomplete.</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191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188640"/>
            <a:ext cx="7429499" cy="1478570"/>
          </a:xfrm>
        </p:spPr>
        <p:txBody>
          <a:bodyPr>
            <a:normAutofit/>
          </a:bodyPr>
          <a:lstStyle/>
          <a:p>
            <a:pPr algn="ctr"/>
            <a:r>
              <a:rPr lang="en-US" sz="3200"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323527" y="1556792"/>
            <a:ext cx="8496944" cy="4714093"/>
          </a:xfrm>
        </p:spPr>
        <p:txBody>
          <a:bodyPr>
            <a:normAutofit/>
          </a:bodyPr>
          <a:lstStyle/>
          <a:p>
            <a:pPr algn="just">
              <a:lnSpc>
                <a:spcPct val="150000"/>
              </a:lnSpc>
            </a:pPr>
            <a:r>
              <a:rPr lang="en-US" cap="none" dirty="0">
                <a:latin typeface="Times New Roman" panose="02020603050405020304" pitchFamily="18" charset="0"/>
                <a:cs typeface="Times New Roman" panose="02020603050405020304" pitchFamily="18" charset="0"/>
              </a:rPr>
              <a:t>E</a:t>
            </a:r>
            <a:r>
              <a:rPr lang="en-US" sz="2000" cap="none" dirty="0">
                <a:latin typeface="Times New Roman" panose="02020603050405020304" pitchFamily="18" charset="0"/>
                <a:cs typeface="Times New Roman" panose="02020603050405020304" pitchFamily="18" charset="0"/>
              </a:rPr>
              <a:t>ach profile (or account) in a social network contains loads of data such as gender, friend no., comment no., education, job etc. some of this data is private and some is public.</a:t>
            </a:r>
          </a:p>
          <a:p>
            <a:pPr algn="just">
              <a:lnSpc>
                <a:spcPct val="150000"/>
              </a:lnSpc>
            </a:pPr>
            <a:r>
              <a:rPr lang="en-US" sz="2000" cap="none" dirty="0">
                <a:latin typeface="Times New Roman" panose="02020603050405020304" pitchFamily="18" charset="0"/>
                <a:cs typeface="Times New Roman" panose="02020603050405020304" pitchFamily="18" charset="0"/>
              </a:rPr>
              <a:t> Since personal data is not available, we have used only government data to determine the false profile in the social network. we have regarded these data as characteristics of a profile for the classification of fake and true profiles.</a:t>
            </a:r>
          </a:p>
          <a:p>
            <a:pPr algn="just">
              <a:lnSpc>
                <a:spcPct val="150000"/>
              </a:lnSpc>
            </a:pPr>
            <a:r>
              <a:rPr lang="en-US" cap="none" dirty="0">
                <a:latin typeface="Times New Roman" panose="02020603050405020304" pitchFamily="18" charset="0"/>
                <a:cs typeface="Times New Roman" panose="02020603050405020304" pitchFamily="18" charset="0"/>
              </a:rPr>
              <a:t>T</a:t>
            </a:r>
            <a:r>
              <a:rPr lang="en-US" sz="2000" cap="none" dirty="0">
                <a:latin typeface="Times New Roman" panose="02020603050405020304" pitchFamily="18" charset="0"/>
                <a:cs typeface="Times New Roman" panose="02020603050405020304" pitchFamily="18" charset="0"/>
              </a:rPr>
              <a:t>he steps we have followed to detect fake profiles.</a:t>
            </a:r>
          </a:p>
          <a:p>
            <a:pPr algn="just">
              <a:lnSpc>
                <a:spcPct val="150000"/>
              </a:lnSpc>
            </a:pPr>
            <a:r>
              <a:rPr lang="en-US" cap="none" dirty="0">
                <a:latin typeface="Times New Roman" panose="02020603050405020304" pitchFamily="18" charset="0"/>
                <a:cs typeface="Times New Roman" panose="02020603050405020304" pitchFamily="18" charset="0"/>
              </a:rPr>
              <a:t>T</a:t>
            </a:r>
            <a:r>
              <a:rPr lang="en-US" sz="2000" cap="none" dirty="0">
                <a:latin typeface="Times New Roman" panose="02020603050405020304" pitchFamily="18" charset="0"/>
                <a:cs typeface="Times New Roman" panose="02020603050405020304" pitchFamily="18" charset="0"/>
              </a:rPr>
              <a:t>he network is able to verify blocks, nodes can create their own. as soon as a block is verified, it is added to the machine learning.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A08C0-E9B2-0DEE-2DA6-C6BDA78FC050}"/>
              </a:ext>
            </a:extLst>
          </p:cNvPr>
          <p:cNvSpPr>
            <a:spLocks noGrp="1"/>
          </p:cNvSpPr>
          <p:nvPr>
            <p:ph type="title"/>
          </p:nvPr>
        </p:nvSpPr>
        <p:spPr>
          <a:xfrm>
            <a:off x="683568" y="-243408"/>
            <a:ext cx="7429499" cy="1478570"/>
          </a:xfrm>
        </p:spPr>
        <p:txBody>
          <a:bodyPr>
            <a:normAutofit/>
          </a:bodyPr>
          <a:lstStyle/>
          <a:p>
            <a:pPr algn="ctr"/>
            <a:r>
              <a:rPr lang="en-US" sz="3000" dirty="0">
                <a:latin typeface="Times New Roman" panose="02020603050405020304" pitchFamily="18" charset="0"/>
                <a:cs typeface="Times New Roman" panose="02020603050405020304" pitchFamily="18" charset="0"/>
              </a:rPr>
              <a:t>ADVANTAGES</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788A3E-F751-0C81-9431-25BED743C8C0}"/>
              </a:ext>
            </a:extLst>
          </p:cNvPr>
          <p:cNvSpPr>
            <a:spLocks noGrp="1"/>
          </p:cNvSpPr>
          <p:nvPr>
            <p:ph idx="1"/>
          </p:nvPr>
        </p:nvSpPr>
        <p:spPr>
          <a:xfrm>
            <a:off x="421135" y="1097360"/>
            <a:ext cx="8064896" cy="5760640"/>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automated detection system</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a:t>
            </a:r>
            <a:r>
              <a:rPr lang="en-US" cap="none" dirty="0">
                <a:latin typeface="Times New Roman" panose="02020603050405020304" pitchFamily="18" charset="0"/>
                <a:cs typeface="Times New Roman" panose="02020603050405020304" pitchFamily="18" charset="0"/>
              </a:rPr>
              <a:t>U</a:t>
            </a:r>
            <a:r>
              <a:rPr lang="en-US" sz="2000" cap="none" dirty="0">
                <a:latin typeface="Times New Roman" panose="02020603050405020304" pitchFamily="18" charset="0"/>
                <a:cs typeface="Times New Roman" panose="02020603050405020304" pitchFamily="18" charset="0"/>
              </a:rPr>
              <a:t>ses machine learning algorithms (like </a:t>
            </a:r>
            <a:r>
              <a:rPr lang="en-US" sz="2000" cap="none" dirty="0" err="1">
                <a:latin typeface="Times New Roman" panose="02020603050405020304" pitchFamily="18" charset="0"/>
                <a:cs typeface="Times New Roman" panose="02020603050405020304" pitchFamily="18" charset="0"/>
              </a:rPr>
              <a:t>svm</a:t>
            </a:r>
            <a:r>
              <a:rPr lang="en-US" sz="2000" cap="none" dirty="0">
                <a:latin typeface="Times New Roman" panose="02020603050405020304" pitchFamily="18" charset="0"/>
                <a:cs typeface="Times New Roman" panose="02020603050405020304" pitchFamily="18" charset="0"/>
              </a:rPr>
              <a:t>) and rule-based scoring to classify profiles as fake or genuine, reducing manual effort.</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user-friendly interface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a:t>
            </a:r>
            <a:r>
              <a:rPr lang="en-US" cap="none" dirty="0">
                <a:latin typeface="Times New Roman" panose="02020603050405020304" pitchFamily="18" charset="0"/>
                <a:cs typeface="Times New Roman" panose="02020603050405020304" pitchFamily="18" charset="0"/>
              </a:rPr>
              <a:t>T</a:t>
            </a:r>
            <a:r>
              <a:rPr lang="en-US" sz="2000" cap="none" dirty="0">
                <a:latin typeface="Times New Roman" panose="02020603050405020304" pitchFamily="18" charset="0"/>
                <a:cs typeface="Times New Roman" panose="02020603050405020304" pitchFamily="18" charset="0"/>
              </a:rPr>
              <a:t>he web application allows users to input details like username, bio, and follower count and get instant results with visual feedback.</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scalable and adaptable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a:t>
            </a:r>
            <a:r>
              <a:rPr lang="en-US" cap="none" dirty="0">
                <a:latin typeface="Times New Roman" panose="02020603050405020304" pitchFamily="18" charset="0"/>
                <a:cs typeface="Times New Roman" panose="02020603050405020304" pitchFamily="18" charset="0"/>
              </a:rPr>
              <a:t>D</a:t>
            </a:r>
            <a:r>
              <a:rPr lang="en-US" sz="2000" cap="none" dirty="0">
                <a:latin typeface="Times New Roman" panose="02020603050405020304" pitchFamily="18" charset="0"/>
                <a:cs typeface="Times New Roman" panose="02020603050405020304" pitchFamily="18" charset="0"/>
              </a:rPr>
              <a:t>esigned to be improved over time with ai integration and feedback loops for better accuracy and adaptability.</a:t>
            </a:r>
            <a:endParaRPr lang="en-IN" sz="20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782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0920"/>
            <a:ext cx="7429499" cy="1478570"/>
          </a:xfrm>
        </p:spPr>
        <p:txBody>
          <a:bodyPr>
            <a:normAutofit/>
          </a:bodyPr>
          <a:lstStyle/>
          <a:p>
            <a:pPr algn="ctr"/>
            <a:r>
              <a:rPr lang="en-US" sz="3200" dirty="0">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260394" y="1340768"/>
            <a:ext cx="8623212" cy="5688632"/>
          </a:xfrm>
        </p:spPr>
        <p:txBody>
          <a:bodyPr>
            <a:noAutofit/>
          </a:bodyPr>
          <a:lstStyle/>
          <a:p>
            <a:pPr algn="just">
              <a:lnSpc>
                <a:spcPct val="150000"/>
              </a:lnSpc>
            </a:pPr>
            <a:r>
              <a:rPr lang="en-US" cap="none" dirty="0">
                <a:latin typeface="Times New Roman" panose="02020603050405020304" pitchFamily="18" charset="0"/>
                <a:cs typeface="Times New Roman" panose="02020603050405020304" pitchFamily="18" charset="0"/>
              </a:rPr>
              <a:t>Bhoir et al., in (</a:t>
            </a:r>
            <a:r>
              <a:rPr lang="en-US" cap="none" dirty="0" err="1">
                <a:latin typeface="Times New Roman" panose="02020603050405020304" pitchFamily="18" charset="0"/>
                <a:cs typeface="Times New Roman" panose="02020603050405020304" pitchFamily="18" charset="0"/>
              </a:rPr>
              <a:t>ieee</a:t>
            </a:r>
            <a:r>
              <a:rPr lang="en-US" cap="none" dirty="0">
                <a:latin typeface="Times New Roman" panose="02020603050405020304" pitchFamily="18" charset="0"/>
                <a:cs typeface="Times New Roman" panose="02020603050405020304" pitchFamily="18" charset="0"/>
              </a:rPr>
              <a:t> 2020), discussed about the strength of the internet which has grown massively over the past decades, thereby giving paws to disinformation, which is a rising issue as it is the misinformation that makes it all too harder to discern the truth in material. </a:t>
            </a:r>
          </a:p>
          <a:p>
            <a:pPr algn="just">
              <a:lnSpc>
                <a:spcPct val="150000"/>
              </a:lnSpc>
            </a:pPr>
            <a:r>
              <a:rPr lang="en-US" cap="none" dirty="0">
                <a:latin typeface="Times New Roman" panose="02020603050405020304" pitchFamily="18" charset="0"/>
                <a:cs typeface="Times New Roman" panose="02020603050405020304" pitchFamily="18" charset="0"/>
              </a:rPr>
              <a:t>Therefore, the panacea is to provide a well thought and total proof device that tracks the various trends in the news that really can help us decide if it is true or not.</a:t>
            </a:r>
          </a:p>
          <a:p>
            <a:pPr algn="just">
              <a:lnSpc>
                <a:spcPct val="150000"/>
              </a:lnSpc>
            </a:pPr>
            <a:r>
              <a:rPr lang="en-US" cap="none" dirty="0">
                <a:latin typeface="Times New Roman" panose="02020603050405020304" pitchFamily="18" charset="0"/>
                <a:cs typeface="Times New Roman" panose="02020603050405020304" pitchFamily="18" charset="0"/>
              </a:rPr>
              <a:t> This design significantly decreased learning time and improved </a:t>
            </a:r>
            <a:r>
              <a:rPr lang="en-US" cap="none" dirty="0" err="1">
                <a:latin typeface="Times New Roman" panose="02020603050405020304" pitchFamily="18" charset="0"/>
                <a:cs typeface="Times New Roman" panose="02020603050405020304" pitchFamily="18" charset="0"/>
              </a:rPr>
              <a:t>svm</a:t>
            </a:r>
            <a:r>
              <a:rPr lang="en-US" cap="none" dirty="0">
                <a:latin typeface="Times New Roman" panose="02020603050405020304" pitchFamily="18" charset="0"/>
                <a:cs typeface="Times New Roman" panose="02020603050405020304" pitchFamily="18" charset="0"/>
              </a:rPr>
              <a:t> classifiers.</a:t>
            </a:r>
          </a:p>
          <a:p>
            <a:pPr algn="just">
              <a:lnSpc>
                <a:spcPct val="150000"/>
              </a:lnSpc>
            </a:pPr>
            <a:r>
              <a:rPr lang="en-US" cap="none" dirty="0">
                <a:latin typeface="Times New Roman" panose="02020603050405020304" pitchFamily="18" charset="0"/>
                <a:cs typeface="Times New Roman" panose="02020603050405020304" pitchFamily="18" charset="0"/>
              </a:rPr>
              <a:t>This Hybrid model performed well in comparison to the random forests (rf) algorithm and vector support operator when designed separately. </a:t>
            </a:r>
          </a:p>
        </p:txBody>
      </p:sp>
    </p:spTree>
    <p:extLst>
      <p:ext uri="{BB962C8B-B14F-4D97-AF65-F5344CB8AC3E}">
        <p14:creationId xmlns:p14="http://schemas.microsoft.com/office/powerpoint/2010/main" val="2018966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D0830-40F6-C658-3204-BEE716652278}"/>
              </a:ext>
            </a:extLst>
          </p:cNvPr>
          <p:cNvSpPr>
            <a:spLocks noGrp="1"/>
          </p:cNvSpPr>
          <p:nvPr>
            <p:ph type="title"/>
          </p:nvPr>
        </p:nvSpPr>
        <p:spPr>
          <a:xfrm>
            <a:off x="1475656" y="404664"/>
            <a:ext cx="6563072" cy="580926"/>
          </a:xfrm>
        </p:spPr>
        <p:txBody>
          <a:bodyPr>
            <a:normAutofit/>
          </a:bodyPr>
          <a:lstStyle/>
          <a:p>
            <a:r>
              <a:rPr lang="en-US" sz="3200" dirty="0">
                <a:latin typeface="Times New Roman" panose="02020603050405020304" pitchFamily="18" charset="0"/>
                <a:cs typeface="Times New Roman" panose="02020603050405020304" pitchFamily="18" charset="0"/>
              </a:rPr>
              <a:t>System Architecture</a:t>
            </a:r>
            <a:endParaRPr lang="en-IN" sz="3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7FF5D78-44FD-4FD7-BCE8-4CBD1581CBD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52736"/>
            <a:ext cx="9144000" cy="5805264"/>
          </a:xfrm>
          <a:prstGeom prst="rect">
            <a:avLst/>
          </a:prstGeom>
          <a:noFill/>
          <a:ln>
            <a:noFill/>
          </a:ln>
        </p:spPr>
      </p:pic>
    </p:spTree>
    <p:extLst>
      <p:ext uri="{BB962C8B-B14F-4D97-AF65-F5344CB8AC3E}">
        <p14:creationId xmlns:p14="http://schemas.microsoft.com/office/powerpoint/2010/main" val="66388551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370</TotalTime>
  <Words>1651</Words>
  <Application>Microsoft Office PowerPoint</Application>
  <PresentationFormat>On-screen Show (4:3)</PresentationFormat>
  <Paragraphs>126</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Tw Cen MT</vt:lpstr>
      <vt:lpstr>Droplet</vt:lpstr>
      <vt:lpstr>PowerPoint Presentation</vt:lpstr>
      <vt:lpstr>PowerPoint Presentation</vt:lpstr>
      <vt:lpstr>PowerPoint Presentation</vt:lpstr>
      <vt:lpstr>EXISTING SYSTEM</vt:lpstr>
      <vt:lpstr>DISADVANTAGES</vt:lpstr>
      <vt:lpstr>PROPOSED SYSTEM</vt:lpstr>
      <vt:lpstr>ADVANTAGES</vt:lpstr>
      <vt:lpstr>LITERATURE SURVEY</vt:lpstr>
      <vt:lpstr>System Architecture</vt:lpstr>
      <vt:lpstr>PowerPoint Presentation</vt:lpstr>
      <vt:lpstr>PowerPoint Presentation</vt:lpstr>
      <vt:lpstr>PowerPoint Presentation</vt:lpstr>
      <vt:lpstr>MODULE DESCRIPTION</vt:lpstr>
      <vt:lpstr>MODULE DESCRIPTION</vt:lpstr>
      <vt:lpstr>PowerPoint Presentation</vt:lpstr>
      <vt:lpstr>PowerPoint Presentation</vt:lpstr>
      <vt:lpstr>PowerPoint Presentation</vt:lpstr>
      <vt:lpstr>CLASSIFICATION OF DATASET</vt:lpstr>
      <vt:lpstr>PowerPoint Presentation</vt:lpstr>
      <vt:lpstr>PowerPoint Presentation</vt:lpstr>
      <vt:lpstr>PowerPoint Presentation</vt:lpstr>
      <vt:lpstr>PowerPoint Presentation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Blockchain Solution for Identifying and Eliminating Fake Social Media Profiles</dc:title>
  <dc:creator>Admin</dc:creator>
  <cp:lastModifiedBy>VIGNESH **</cp:lastModifiedBy>
  <cp:revision>30</cp:revision>
  <dcterms:created xsi:type="dcterms:W3CDTF">2024-01-29T05:35:10Z</dcterms:created>
  <dcterms:modified xsi:type="dcterms:W3CDTF">2025-05-28T07:09:53Z</dcterms:modified>
</cp:coreProperties>
</file>