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3" roundtripDataSignature="AMtx7mjMoLAijDNqZbEtz72bcGuKmGAF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6.xml"/><Relationship Id="rId22" Type="http://schemas.openxmlformats.org/officeDocument/2006/relationships/font" Target="fonts/FranklinGothic-bold.fntdata"/><Relationship Id="rId10" Type="http://schemas.openxmlformats.org/officeDocument/2006/relationships/slide" Target="slides/slide5.xml"/><Relationship Id="rId21" Type="http://schemas.openxmlformats.org/officeDocument/2006/relationships/font" Target="fonts/LibreFranklin-bol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bold.fntdata"/><Relationship Id="rId6" Type="http://schemas.openxmlformats.org/officeDocument/2006/relationships/slide" Target="slides/slide1.xml"/><Relationship Id="rId18" Type="http://schemas.openxmlformats.org/officeDocument/2006/relationships/font" Target="fonts/LibreFrankli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6"/>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8"/>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p:nvPr>
            <p:ph idx="2" type="pic"/>
          </p:nvPr>
        </p:nvSpPr>
        <p:spPr>
          <a:xfrm>
            <a:off x="447817" y="641350"/>
            <a:ext cx="11290859" cy="3651249"/>
          </a:xfrm>
          <a:prstGeom prst="rect">
            <a:avLst/>
          </a:prstGeom>
          <a:noFill/>
          <a:ln>
            <a:noFill/>
          </a:ln>
        </p:spPr>
      </p:sp>
      <p:sp>
        <p:nvSpPr>
          <p:cNvPr id="72" name="Google Shape;72;p2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3"/>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3"/>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1482AB"/>
              </a:buClr>
              <a:buSzPts val="3600"/>
              <a:buFont typeface="Arial"/>
              <a:buNone/>
            </a:pPr>
            <a:r>
              <a:rPr b="1" lang="en-US">
                <a:solidFill>
                  <a:srgbClr val="1482AB"/>
                </a:solidFill>
                <a:latin typeface="Arial"/>
                <a:ea typeface="Arial"/>
                <a:cs typeface="Arial"/>
                <a:sym typeface="Arial"/>
              </a:rPr>
              <a:t>MOVIE RATING</a:t>
            </a:r>
            <a:endParaRPr b="1">
              <a:solidFill>
                <a:schemeClr val="accent1"/>
              </a:solidFill>
              <a:latin typeface="Arial"/>
              <a:ea typeface="Arial"/>
              <a:cs typeface="Arial"/>
              <a:sym typeface="Arial"/>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PROJECT</a:t>
            </a:r>
            <a:endParaRPr/>
          </a:p>
        </p:txBody>
      </p:sp>
      <p:sp>
        <p:nvSpPr>
          <p:cNvPr id="98" name="Google Shape;98;p1"/>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KAMALESHWARI </a:t>
            </a:r>
            <a:r>
              <a:rPr b="1" lang="en-US" sz="2000">
                <a:solidFill>
                  <a:srgbClr val="1482AB"/>
                </a:solidFill>
                <a:latin typeface="Arial"/>
                <a:ea typeface="Arial"/>
                <a:cs typeface="Arial"/>
                <a:sym typeface="Arial"/>
              </a:rPr>
              <a:t>S</a:t>
            </a:r>
            <a:endParaRPr/>
          </a:p>
          <a:p>
            <a:pPr indent="0" lvl="0" marL="0" marR="0" rtl="0" algn="l">
              <a:spcBef>
                <a:spcPts val="0"/>
              </a:spcBef>
              <a:spcAft>
                <a:spcPts val="0"/>
              </a:spcAft>
              <a:buNone/>
            </a:pPr>
            <a:r>
              <a:rPr b="1" lang="en-US" sz="2000">
                <a:solidFill>
                  <a:srgbClr val="1482AB"/>
                </a:solidFill>
              </a:rPr>
              <a:t>VIVEKANANDHA COLLEGE O TECHNOLOGY OR WOMEN</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ELECTRICAL AND ELECTRONICS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AutoNum type="arabicPeriod"/>
            </a:pPr>
            <a:r>
              <a:rPr lang="en-US" sz="2000"/>
              <a:t>Advanced Recommendation Algorithms.</a:t>
            </a:r>
            <a:endParaRPr/>
          </a:p>
          <a:p>
            <a:pPr indent="-457200" lvl="0" marL="457200" rtl="0" algn="l">
              <a:lnSpc>
                <a:spcPct val="110000"/>
              </a:lnSpc>
              <a:spcBef>
                <a:spcPts val="1000"/>
              </a:spcBef>
              <a:spcAft>
                <a:spcPts val="0"/>
              </a:spcAft>
              <a:buSzPts val="1840"/>
              <a:buAutoNum type="arabicPeriod"/>
            </a:pPr>
            <a:r>
              <a:rPr lang="en-US" sz="2000"/>
              <a:t>User Interaction Features</a:t>
            </a:r>
            <a:endParaRPr/>
          </a:p>
          <a:p>
            <a:pPr indent="-457200" lvl="0" marL="457200" rtl="0" algn="l">
              <a:lnSpc>
                <a:spcPct val="110000"/>
              </a:lnSpc>
              <a:spcBef>
                <a:spcPts val="1000"/>
              </a:spcBef>
              <a:spcAft>
                <a:spcPts val="0"/>
              </a:spcAft>
              <a:buSzPts val="1840"/>
              <a:buAutoNum type="arabicPeriod"/>
            </a:pPr>
            <a:r>
              <a:rPr lang="en-US" sz="2000"/>
              <a:t>Social Integration </a:t>
            </a:r>
            <a:endParaRPr/>
          </a:p>
          <a:p>
            <a:pPr indent="-457200" lvl="0" marL="457200" rtl="0" algn="l">
              <a:lnSpc>
                <a:spcPct val="110000"/>
              </a:lnSpc>
              <a:spcBef>
                <a:spcPts val="1000"/>
              </a:spcBef>
              <a:spcAft>
                <a:spcPts val="0"/>
              </a:spcAft>
              <a:buSzPts val="1840"/>
              <a:buAutoNum type="arabicPeriod"/>
            </a:pPr>
            <a:r>
              <a:rPr lang="en-US" sz="2000"/>
              <a:t>Internationalization</a:t>
            </a:r>
            <a:endParaRPr/>
          </a:p>
          <a:p>
            <a:pPr indent="-457200" lvl="0" marL="457200" rtl="0" algn="l">
              <a:lnSpc>
                <a:spcPct val="110000"/>
              </a:lnSpc>
              <a:spcBef>
                <a:spcPts val="1000"/>
              </a:spcBef>
              <a:spcAft>
                <a:spcPts val="0"/>
              </a:spcAft>
              <a:buSzPts val="1840"/>
              <a:buAutoNum type="arabicPeriod"/>
            </a:pPr>
            <a:r>
              <a:rPr lang="en-US" sz="2000"/>
              <a:t>Monetization Strategies</a:t>
            </a:r>
            <a:endParaRPr/>
          </a:p>
          <a:p>
            <a:pPr indent="-457200" lvl="0" marL="457200" rtl="0" algn="l">
              <a:lnSpc>
                <a:spcPct val="110000"/>
              </a:lnSpc>
              <a:spcBef>
                <a:spcPts val="1000"/>
              </a:spcBef>
              <a:spcAft>
                <a:spcPts val="0"/>
              </a:spcAft>
              <a:buSzPts val="1840"/>
              <a:buAutoNum type="arabicPeriod"/>
            </a:pPr>
            <a:r>
              <a:rPr lang="en-US" sz="2000"/>
              <a:t>Data Analytics and Insights:</a:t>
            </a:r>
            <a:endParaRPr/>
          </a:p>
          <a:p>
            <a:pPr indent="-457200" lvl="0" marL="457200" rtl="0" algn="l">
              <a:lnSpc>
                <a:spcPct val="110000"/>
              </a:lnSpc>
              <a:spcBef>
                <a:spcPts val="1000"/>
              </a:spcBef>
              <a:spcAft>
                <a:spcPts val="0"/>
              </a:spcAft>
              <a:buSzPts val="1840"/>
              <a:buAutoNum type="arabicPeriod"/>
            </a:pPr>
            <a:r>
              <a:rPr lang="en-US" sz="2000"/>
              <a:t>Accessibility Improvements. </a:t>
            </a:r>
            <a:endParaRPr/>
          </a:p>
          <a:p>
            <a:pPr indent="-457200" lvl="0" marL="457200" rtl="0" algn="l">
              <a:lnSpc>
                <a:spcPct val="110000"/>
              </a:lnSpc>
              <a:spcBef>
                <a:spcPts val="1000"/>
              </a:spcBef>
              <a:spcAft>
                <a:spcPts val="0"/>
              </a:spcAft>
              <a:buSzPts val="1840"/>
              <a:buAutoNum type="arabicPeriod"/>
            </a:pPr>
            <a:r>
              <a:rPr lang="en-US" sz="2000"/>
              <a:t>Virtual Reality (VR) Integration</a:t>
            </a:r>
            <a:endParaRPr/>
          </a:p>
        </p:txBody>
      </p:sp>
      <p:sp>
        <p:nvSpPr>
          <p:cNvPr id="152" name="Google Shape;152;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1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t>Movie Lens:</a:t>
            </a:r>
            <a:endParaRPr/>
          </a:p>
          <a:p>
            <a:pPr indent="-305435" lvl="0" marL="305435" rtl="0" algn="l">
              <a:lnSpc>
                <a:spcPct val="110000"/>
              </a:lnSpc>
              <a:spcBef>
                <a:spcPts val="1080"/>
              </a:spcBef>
              <a:spcAft>
                <a:spcPts val="0"/>
              </a:spcAft>
              <a:buSzPts val="2208"/>
              <a:buChar char="◼"/>
            </a:pPr>
            <a:r>
              <a:rPr lang="en-US" sz="2400"/>
              <a:t>IMDb</a:t>
            </a:r>
            <a:endParaRPr sz="2400"/>
          </a:p>
          <a:p>
            <a:pPr indent="-305435" lvl="0" marL="305435" rtl="0" algn="l">
              <a:lnSpc>
                <a:spcPct val="110000"/>
              </a:lnSpc>
              <a:spcBef>
                <a:spcPts val="1080"/>
              </a:spcBef>
              <a:spcAft>
                <a:spcPts val="0"/>
              </a:spcAft>
              <a:buSzPts val="2208"/>
              <a:buChar char="◼"/>
            </a:pPr>
            <a:r>
              <a:rPr lang="en-US" sz="2400"/>
              <a:t>TMDB</a:t>
            </a:r>
            <a:endParaRPr/>
          </a:p>
          <a:p>
            <a:pPr indent="-305435" lvl="0" marL="305435" rtl="0" algn="l">
              <a:lnSpc>
                <a:spcPct val="110000"/>
              </a:lnSpc>
              <a:spcBef>
                <a:spcPts val="1080"/>
              </a:spcBef>
              <a:spcAft>
                <a:spcPts val="0"/>
              </a:spcAft>
              <a:buSzPts val="2208"/>
              <a:buChar char="◼"/>
            </a:pPr>
            <a:r>
              <a:rPr lang="en-US" sz="2400"/>
              <a:t>Kaggle</a:t>
            </a:r>
            <a:endParaRPr sz="2400"/>
          </a:p>
          <a:p>
            <a:pPr indent="-165226" lvl="0" marL="305435" rtl="0" algn="l">
              <a:lnSpc>
                <a:spcPct val="110000"/>
              </a:lnSpc>
              <a:spcBef>
                <a:spcPts val="1080"/>
              </a:spcBef>
              <a:spcAft>
                <a:spcPts val="0"/>
              </a:spcAft>
              <a:buSzPts val="2208"/>
              <a:buNone/>
            </a:pPr>
            <a:r>
              <a:t/>
            </a:r>
            <a:endParaRPr b="1" sz="2400"/>
          </a:p>
          <a:p>
            <a:pPr indent="-165226" lvl="0" marL="305435" rtl="0" algn="l">
              <a:lnSpc>
                <a:spcPct val="110000"/>
              </a:lnSpc>
              <a:spcBef>
                <a:spcPts val="1080"/>
              </a:spcBef>
              <a:spcAft>
                <a:spcPts val="0"/>
              </a:spcAft>
              <a:buSzPts val="2208"/>
              <a:buNone/>
            </a:pPr>
            <a:r>
              <a:t/>
            </a:r>
            <a:endParaRPr b="1" sz="2400"/>
          </a:p>
          <a:p>
            <a:pPr indent="-165226" lvl="0" marL="305435" rtl="0" algn="l">
              <a:lnSpc>
                <a:spcPct val="110000"/>
              </a:lnSpc>
              <a:spcBef>
                <a:spcPts val="1080"/>
              </a:spcBef>
              <a:spcAft>
                <a:spcPts val="0"/>
              </a:spcAft>
              <a:buSzPts val="2208"/>
              <a:buNone/>
            </a:pPr>
            <a:r>
              <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fontScale="25000" lnSpcReduction="20000"/>
          </a:bodyPr>
          <a:lstStyle/>
          <a:p>
            <a:pPr indent="-231870" lvl="0" marL="305435" rtl="0" algn="l">
              <a:lnSpc>
                <a:spcPct val="110000"/>
              </a:lnSpc>
              <a:spcBef>
                <a:spcPts val="0"/>
              </a:spcBef>
              <a:spcAft>
                <a:spcPts val="0"/>
              </a:spcAft>
              <a:buSzPct val="132482"/>
              <a:buChar char="◼"/>
            </a:pPr>
            <a:r>
              <a:rPr lang="en-US" sz="6502">
                <a:solidFill>
                  <a:srgbClr val="0D0D0D"/>
                </a:solidFill>
                <a:highlight>
                  <a:srgbClr val="FFFFFF"/>
                </a:highlight>
                <a:latin typeface="Arial"/>
                <a:ea typeface="Arial"/>
                <a:cs typeface="Arial"/>
                <a:sym typeface="Arial"/>
              </a:rPr>
              <a:t>Description:</a:t>
            </a:r>
            <a:endParaRPr sz="6502">
              <a:solidFill>
                <a:srgbClr val="0D0D0D"/>
              </a:solidFill>
              <a:highlight>
                <a:srgbClr val="FFFFFF"/>
              </a:highlight>
              <a:latin typeface="Arial"/>
              <a:ea typeface="Arial"/>
              <a:cs typeface="Arial"/>
              <a:sym typeface="Arial"/>
            </a:endParaRPr>
          </a:p>
          <a:p>
            <a:pPr indent="0" lvl="0" marL="306000" rtl="0" algn="l">
              <a:lnSpc>
                <a:spcPct val="115000"/>
              </a:lnSpc>
              <a:spcBef>
                <a:spcPts val="1500"/>
              </a:spcBef>
              <a:spcAft>
                <a:spcPts val="0"/>
              </a:spcAft>
              <a:buNone/>
            </a:pPr>
            <a:r>
              <a:rPr lang="en-US" sz="6502">
                <a:solidFill>
                  <a:srgbClr val="0D0D0D"/>
                </a:solidFill>
                <a:highlight>
                  <a:srgbClr val="FFFFFF"/>
                </a:highlight>
                <a:latin typeface="Arial"/>
                <a:ea typeface="Arial"/>
                <a:cs typeface="Arial"/>
                <a:sym typeface="Arial"/>
              </a:rPr>
              <a:t>You are tasked with building a predictive model to forecast the revenue of a restaurant based on various factors. The restaurant management wants to gain insights into future revenue trends to make informed decisions regarding staffing, inventory management, marketing strategies, and overall business planning.</a:t>
            </a:r>
            <a:endParaRPr sz="6502">
              <a:solidFill>
                <a:srgbClr val="0D0D0D"/>
              </a:solidFill>
              <a:highlight>
                <a:srgbClr val="FFFFFF"/>
              </a:highlight>
              <a:latin typeface="Arial"/>
              <a:ea typeface="Arial"/>
              <a:cs typeface="Arial"/>
              <a:sym typeface="Arial"/>
            </a:endParaRPr>
          </a:p>
          <a:p>
            <a:pPr indent="-231870" lvl="0" marL="305435" rtl="0" algn="l">
              <a:lnSpc>
                <a:spcPct val="110000"/>
              </a:lnSpc>
              <a:spcBef>
                <a:spcPts val="1500"/>
              </a:spcBef>
              <a:spcAft>
                <a:spcPts val="0"/>
              </a:spcAft>
              <a:buSzPct val="132482"/>
              <a:buChar char="◼"/>
            </a:pPr>
            <a:r>
              <a:rPr lang="en-US" sz="6502">
                <a:solidFill>
                  <a:srgbClr val="0D0D0D"/>
                </a:solidFill>
                <a:highlight>
                  <a:srgbClr val="FFFFFF"/>
                </a:highlight>
                <a:latin typeface="Arial"/>
                <a:ea typeface="Arial"/>
                <a:cs typeface="Arial"/>
                <a:sym typeface="Arial"/>
              </a:rPr>
              <a:t>Dataset:</a:t>
            </a:r>
            <a:endParaRPr sz="6502">
              <a:solidFill>
                <a:srgbClr val="0D0D0D"/>
              </a:solidFill>
              <a:highlight>
                <a:srgbClr val="FFFFFF"/>
              </a:highlight>
              <a:latin typeface="Arial"/>
              <a:ea typeface="Arial"/>
              <a:cs typeface="Arial"/>
              <a:sym typeface="Arial"/>
            </a:endParaRPr>
          </a:p>
          <a:p>
            <a:pPr indent="0" lvl="0" marL="0" rtl="0" algn="l">
              <a:lnSpc>
                <a:spcPct val="115000"/>
              </a:lnSpc>
              <a:spcBef>
                <a:spcPts val="1500"/>
              </a:spcBef>
              <a:spcAft>
                <a:spcPts val="0"/>
              </a:spcAft>
              <a:buNone/>
            </a:pPr>
            <a:r>
              <a:rPr lang="en-US" sz="6502">
                <a:solidFill>
                  <a:srgbClr val="0D0D0D"/>
                </a:solidFill>
                <a:highlight>
                  <a:srgbClr val="FFFFFF"/>
                </a:highlight>
                <a:latin typeface="Arial"/>
                <a:ea typeface="Arial"/>
                <a:cs typeface="Arial"/>
                <a:sym typeface="Arial"/>
              </a:rPr>
              <a:t>       You are provided with historical data containing information about the restaurant's revenue and several features that might influence revenue. These features could include:</a:t>
            </a:r>
            <a:endParaRPr sz="6502">
              <a:solidFill>
                <a:srgbClr val="0D0D0D"/>
              </a:solidFill>
              <a:highlight>
                <a:srgbClr val="FFFFFF"/>
              </a:highlight>
              <a:latin typeface="Arial"/>
              <a:ea typeface="Arial"/>
              <a:cs typeface="Arial"/>
              <a:sym typeface="Arial"/>
            </a:endParaRPr>
          </a:p>
          <a:p>
            <a:pPr indent="-304064" lvl="0" marL="306000" rtl="0" algn="l">
              <a:lnSpc>
                <a:spcPct val="115000"/>
              </a:lnSpc>
              <a:spcBef>
                <a:spcPts val="1500"/>
              </a:spcBef>
              <a:spcAft>
                <a:spcPts val="0"/>
              </a:spcAft>
              <a:buClr>
                <a:srgbClr val="0D0D0D"/>
              </a:buClr>
              <a:buSzPct val="100000"/>
              <a:buFont typeface="Arial"/>
              <a:buChar char="◼"/>
            </a:pPr>
            <a:r>
              <a:rPr lang="en-US" sz="6502">
                <a:solidFill>
                  <a:srgbClr val="0D0D0D"/>
                </a:solidFill>
                <a:highlight>
                  <a:srgbClr val="FFFFFF"/>
                </a:highlight>
                <a:latin typeface="Arial"/>
                <a:ea typeface="Arial"/>
                <a:cs typeface="Arial"/>
                <a:sym typeface="Arial"/>
              </a:rPr>
              <a:t>Date/Time: Day of the week, month, year, time of day, holidays, etc.</a:t>
            </a:r>
            <a:endParaRPr sz="6502">
              <a:solidFill>
                <a:srgbClr val="0D0D0D"/>
              </a:solidFill>
              <a:highlight>
                <a:srgbClr val="FFFFFF"/>
              </a:highlight>
              <a:latin typeface="Arial"/>
              <a:ea typeface="Arial"/>
              <a:cs typeface="Arial"/>
              <a:sym typeface="Arial"/>
            </a:endParaRPr>
          </a:p>
          <a:p>
            <a:pPr indent="-304064" lvl="0" marL="306000" rtl="0" algn="l">
              <a:lnSpc>
                <a:spcPct val="115000"/>
              </a:lnSpc>
              <a:spcBef>
                <a:spcPts val="0"/>
              </a:spcBef>
              <a:spcAft>
                <a:spcPts val="0"/>
              </a:spcAft>
              <a:buClr>
                <a:srgbClr val="0D0D0D"/>
              </a:buClr>
              <a:buSzPct val="100000"/>
              <a:buFont typeface="Arial"/>
              <a:buChar char="◼"/>
            </a:pPr>
            <a:r>
              <a:rPr lang="en-US" sz="6502">
                <a:solidFill>
                  <a:srgbClr val="0D0D0D"/>
                </a:solidFill>
                <a:highlight>
                  <a:srgbClr val="FFFFFF"/>
                </a:highlight>
                <a:latin typeface="Arial"/>
                <a:ea typeface="Arial"/>
                <a:cs typeface="Arial"/>
                <a:sym typeface="Arial"/>
              </a:rPr>
              <a:t>Location: Geographical factors such as neighborhood, city, climate, etc.</a:t>
            </a:r>
            <a:endParaRPr sz="6502">
              <a:solidFill>
                <a:srgbClr val="0D0D0D"/>
              </a:solidFill>
              <a:highlight>
                <a:srgbClr val="FFFFFF"/>
              </a:highlight>
              <a:latin typeface="Arial"/>
              <a:ea typeface="Arial"/>
              <a:cs typeface="Arial"/>
              <a:sym typeface="Arial"/>
            </a:endParaRPr>
          </a:p>
          <a:p>
            <a:pPr indent="-304064" lvl="0" marL="306000" rtl="0" algn="l">
              <a:lnSpc>
                <a:spcPct val="115000"/>
              </a:lnSpc>
              <a:spcBef>
                <a:spcPts val="0"/>
              </a:spcBef>
              <a:spcAft>
                <a:spcPts val="0"/>
              </a:spcAft>
              <a:buClr>
                <a:srgbClr val="0D0D0D"/>
              </a:buClr>
              <a:buSzPct val="100000"/>
              <a:buFont typeface="Arial"/>
              <a:buChar char="◼"/>
            </a:pPr>
            <a:r>
              <a:rPr lang="en-US" sz="6502">
                <a:solidFill>
                  <a:srgbClr val="0D0D0D"/>
                </a:solidFill>
                <a:highlight>
                  <a:srgbClr val="FFFFFF"/>
                </a:highlight>
                <a:latin typeface="Arial"/>
                <a:ea typeface="Arial"/>
                <a:cs typeface="Arial"/>
                <a:sym typeface="Arial"/>
              </a:rPr>
              <a:t>Menu Items: Types of dishes served, pricing, popularity, seasonal variations, etc.</a:t>
            </a:r>
            <a:endParaRPr sz="6502">
              <a:solidFill>
                <a:srgbClr val="0D0D0D"/>
              </a:solidFill>
              <a:highlight>
                <a:srgbClr val="FFFFFF"/>
              </a:highlight>
              <a:latin typeface="Arial"/>
              <a:ea typeface="Arial"/>
              <a:cs typeface="Arial"/>
              <a:sym typeface="Arial"/>
            </a:endParaRPr>
          </a:p>
          <a:p>
            <a:pPr indent="-304064" lvl="0" marL="306000" rtl="0" algn="l">
              <a:lnSpc>
                <a:spcPct val="115000"/>
              </a:lnSpc>
              <a:spcBef>
                <a:spcPts val="0"/>
              </a:spcBef>
              <a:spcAft>
                <a:spcPts val="0"/>
              </a:spcAft>
              <a:buClr>
                <a:srgbClr val="0D0D0D"/>
              </a:buClr>
              <a:buSzPct val="100000"/>
              <a:buFont typeface="Arial"/>
              <a:buChar char="◼"/>
            </a:pPr>
            <a:r>
              <a:rPr lang="en-US" sz="6502">
                <a:solidFill>
                  <a:srgbClr val="0D0D0D"/>
                </a:solidFill>
                <a:highlight>
                  <a:srgbClr val="FFFFFF"/>
                </a:highlight>
                <a:latin typeface="Arial"/>
                <a:ea typeface="Arial"/>
                <a:cs typeface="Arial"/>
                <a:sym typeface="Arial"/>
              </a:rPr>
              <a:t>Promotion: Special offers, discounts, events, marketing campaigns, etc.</a:t>
            </a:r>
            <a:endParaRPr sz="6502">
              <a:solidFill>
                <a:srgbClr val="0D0D0D"/>
              </a:solidFill>
              <a:highlight>
                <a:srgbClr val="FFFFFF"/>
              </a:highlight>
              <a:latin typeface="Arial"/>
              <a:ea typeface="Arial"/>
              <a:cs typeface="Arial"/>
              <a:sym typeface="Arial"/>
            </a:endParaRPr>
          </a:p>
          <a:p>
            <a:pPr indent="-304064" lvl="0" marL="306000" rtl="0" algn="l">
              <a:lnSpc>
                <a:spcPct val="115000"/>
              </a:lnSpc>
              <a:spcBef>
                <a:spcPts val="0"/>
              </a:spcBef>
              <a:spcAft>
                <a:spcPts val="0"/>
              </a:spcAft>
              <a:buClr>
                <a:srgbClr val="0D0D0D"/>
              </a:buClr>
              <a:buSzPct val="100000"/>
              <a:buFont typeface="Arial"/>
              <a:buChar char="◼"/>
            </a:pPr>
            <a:r>
              <a:rPr lang="en-US" sz="6502">
                <a:solidFill>
                  <a:srgbClr val="0D0D0D"/>
                </a:solidFill>
                <a:highlight>
                  <a:srgbClr val="FFFFFF"/>
                </a:highlight>
                <a:latin typeface="Arial"/>
                <a:ea typeface="Arial"/>
                <a:cs typeface="Arial"/>
                <a:sym typeface="Arial"/>
              </a:rPr>
              <a:t>Customer Metrics: Number of customers, customer demographics, feedback, ratings, etc.</a:t>
            </a:r>
            <a:endParaRPr sz="6502">
              <a:solidFill>
                <a:srgbClr val="0D0D0D"/>
              </a:solidFill>
              <a:highlight>
                <a:srgbClr val="FFFFFF"/>
              </a:highlight>
              <a:latin typeface="Arial"/>
              <a:ea typeface="Arial"/>
              <a:cs typeface="Arial"/>
              <a:sym typeface="Arial"/>
            </a:endParaRPr>
          </a:p>
          <a:p>
            <a:pPr indent="-304064" lvl="0" marL="306000" rtl="0" algn="l">
              <a:lnSpc>
                <a:spcPct val="115000"/>
              </a:lnSpc>
              <a:spcBef>
                <a:spcPts val="0"/>
              </a:spcBef>
              <a:spcAft>
                <a:spcPts val="0"/>
              </a:spcAft>
              <a:buClr>
                <a:srgbClr val="0D0D0D"/>
              </a:buClr>
              <a:buSzPct val="100000"/>
              <a:buFont typeface="Arial"/>
              <a:buChar char="◼"/>
            </a:pPr>
            <a:r>
              <a:rPr lang="en-US" sz="6502">
                <a:solidFill>
                  <a:srgbClr val="0D0D0D"/>
                </a:solidFill>
                <a:highlight>
                  <a:srgbClr val="FFFFFF"/>
                </a:highlight>
                <a:latin typeface="Arial"/>
                <a:ea typeface="Arial"/>
                <a:cs typeface="Arial"/>
                <a:sym typeface="Arial"/>
              </a:rPr>
              <a:t>Operational Factors: Staffing levels, operational hours, inventory management, etc.</a:t>
            </a:r>
            <a:endParaRPr sz="6502">
              <a:solidFill>
                <a:srgbClr val="0D0D0D"/>
              </a:solidFill>
              <a:highlight>
                <a:srgbClr val="FFFFFF"/>
              </a:highlight>
              <a:latin typeface="Arial"/>
              <a:ea typeface="Arial"/>
              <a:cs typeface="Arial"/>
              <a:sym typeface="Arial"/>
            </a:endParaRPr>
          </a:p>
          <a:p>
            <a:pPr indent="-304064" lvl="0" marL="306000" rtl="0" algn="l">
              <a:lnSpc>
                <a:spcPct val="115000"/>
              </a:lnSpc>
              <a:spcBef>
                <a:spcPts val="0"/>
              </a:spcBef>
              <a:spcAft>
                <a:spcPts val="0"/>
              </a:spcAft>
              <a:buClr>
                <a:srgbClr val="0D0D0D"/>
              </a:buClr>
              <a:buSzPct val="100000"/>
              <a:buFont typeface="Arial"/>
              <a:buChar char="◼"/>
            </a:pPr>
            <a:r>
              <a:rPr lang="en-US" sz="6502">
                <a:solidFill>
                  <a:srgbClr val="0D0D0D"/>
                </a:solidFill>
                <a:highlight>
                  <a:srgbClr val="FFFFFF"/>
                </a:highlight>
                <a:latin typeface="Arial"/>
                <a:ea typeface="Arial"/>
                <a:cs typeface="Arial"/>
                <a:sym typeface="Arial"/>
              </a:rPr>
              <a:t>Economic Factors: Local economic indicators, inflation rates, consumer spending patterns, etc.</a:t>
            </a:r>
            <a:endParaRPr sz="6502">
              <a:solidFill>
                <a:srgbClr val="0D0D0D"/>
              </a:solidFill>
              <a:highlight>
                <a:srgbClr val="FFFFFF"/>
              </a:highlight>
              <a:latin typeface="Arial"/>
              <a:ea typeface="Arial"/>
              <a:cs typeface="Arial"/>
              <a:sym typeface="Arial"/>
            </a:endParaRPr>
          </a:p>
          <a:p>
            <a:pPr indent="0" lvl="0" marL="306000" rtl="0" algn="l">
              <a:lnSpc>
                <a:spcPct val="110000"/>
              </a:lnSpc>
              <a:spcBef>
                <a:spcPts val="1500"/>
              </a:spcBef>
              <a:spcAft>
                <a:spcPts val="0"/>
              </a:spcAft>
              <a:buNone/>
            </a:pPr>
            <a:r>
              <a:t/>
            </a:r>
            <a:endParaRPr sz="38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5" y="1975400"/>
            <a:ext cx="11613600" cy="4882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Data Collection and Preparation:</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Gather historical data on restaurant revenue along with relevant features such as date/time, location, menu items, promotions, customer metrics, operational factors, and economic indicators.</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Feature Engineering:</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Select relevant features based on domain knowledge and EDA findings.</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Model Selection and Training:</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Experiment with various regression models such as linear regression, decision trees, random forests, gradient boosting, and neural networks.</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Model Evaluation:</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Evaluate the trained models using appropriate regression metrics such as Mean Absolute Error (MAE), Mean Squared Error (MSE), or Root Mean Squared Error (RMSE).</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Deployment and Prediction:</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Deploy the selected model into a production environment where it can make real-time predictions or forecasts.</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Insights and Recommendations:</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Analyze the model's predictions to identify trends and patterns in restaurant revenue.</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Provide actionable insights and recommendations to the restaurant management to optimize operations and maximize revenue.</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Documentation and Reporting:</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Document the entire process, including data preprocessing, feature engineering, model selection, training, and evaluation.</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Create a comprehensive report summarizing the project methodology, findings, and recommendations.</a:t>
            </a:r>
            <a:endParaRPr sz="1600">
              <a:solidFill>
                <a:srgbClr val="0D0D0D"/>
              </a:solidFill>
              <a:highlight>
                <a:srgbClr val="FFFFFF"/>
              </a:highlight>
              <a:latin typeface="Arial"/>
              <a:ea typeface="Arial"/>
              <a:cs typeface="Arial"/>
              <a:sym typeface="Arial"/>
            </a:endParaRPr>
          </a:p>
          <a:p>
            <a:pPr indent="0" lvl="0" marL="306000" rtl="0" algn="l">
              <a:lnSpc>
                <a:spcPct val="110000"/>
              </a:lnSpc>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200" y="2515850"/>
            <a:ext cx="11029500" cy="3459300"/>
          </a:xfrm>
          <a:prstGeom prst="rect">
            <a:avLst/>
          </a:prstGeom>
          <a:noFill/>
          <a:ln>
            <a:noFill/>
          </a:ln>
        </p:spPr>
        <p:txBody>
          <a:bodyPr anchorCtr="0" anchor="ctr" bIns="45700" lIns="91425" spcFirstLastPara="1" rIns="91425" wrap="square" tIns="45700">
            <a:noAutofit/>
          </a:bodyPr>
          <a:lstStyle/>
          <a:p>
            <a:pPr indent="-302444" lvl="0" marL="306000" rtl="0" algn="l">
              <a:lnSpc>
                <a:spcPct val="115000"/>
              </a:lnSpc>
              <a:spcBef>
                <a:spcPts val="1500"/>
              </a:spcBef>
              <a:spcAft>
                <a:spcPts val="0"/>
              </a:spcAft>
              <a:buClr>
                <a:srgbClr val="0D0D0D"/>
              </a:buClr>
              <a:buSzPts val="1600"/>
              <a:buFont typeface="Arial"/>
              <a:buAutoNum type="arabicPeriod"/>
            </a:pPr>
            <a:r>
              <a:rPr lang="en-US" sz="1600">
                <a:solidFill>
                  <a:srgbClr val="0D0D0D"/>
                </a:solidFill>
                <a:highlight>
                  <a:srgbClr val="FFFFFF"/>
                </a:highlight>
                <a:latin typeface="Arial"/>
                <a:ea typeface="Arial"/>
                <a:cs typeface="Arial"/>
                <a:sym typeface="Arial"/>
              </a:rPr>
              <a:t>Understanding Requirements:</a:t>
            </a:r>
            <a:endParaRPr sz="1600">
              <a:solidFill>
                <a:srgbClr val="0D0D0D"/>
              </a:solidFill>
              <a:highlight>
                <a:srgbClr val="FFFFFF"/>
              </a:highlight>
              <a:latin typeface="Arial"/>
              <a:ea typeface="Arial"/>
              <a:cs typeface="Arial"/>
              <a:sym typeface="Arial"/>
            </a:endParaRPr>
          </a:p>
          <a:p>
            <a:pPr indent="-302444" lvl="1" marL="6300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Collaborate with stakeholders, including restaurant owners, managers, and analysts, to understand the specific requirements, objectives, and constraints of the revenue prediction system.</a:t>
            </a:r>
            <a:endParaRPr sz="1600">
              <a:solidFill>
                <a:srgbClr val="0D0D0D"/>
              </a:solidFill>
              <a:highlight>
                <a:srgbClr val="FFFFFF"/>
              </a:highlight>
              <a:latin typeface="Arial"/>
              <a:ea typeface="Arial"/>
              <a:cs typeface="Arial"/>
              <a:sym typeface="Arial"/>
            </a:endParaRPr>
          </a:p>
          <a:p>
            <a:pPr indent="-302444" lvl="0" marL="306000" rtl="0" algn="l">
              <a:lnSpc>
                <a:spcPct val="115000"/>
              </a:lnSpc>
              <a:spcBef>
                <a:spcPts val="0"/>
              </a:spcBef>
              <a:spcAft>
                <a:spcPts val="0"/>
              </a:spcAft>
              <a:buClr>
                <a:srgbClr val="0D0D0D"/>
              </a:buClr>
              <a:buSzPts val="1600"/>
              <a:buFont typeface="Arial"/>
              <a:buAutoNum type="arabicPeriod"/>
            </a:pPr>
            <a:r>
              <a:rPr lang="en-US" sz="1600">
                <a:solidFill>
                  <a:srgbClr val="0D0D0D"/>
                </a:solidFill>
                <a:highlight>
                  <a:srgbClr val="FFFFFF"/>
                </a:highlight>
                <a:latin typeface="Arial"/>
                <a:ea typeface="Arial"/>
                <a:cs typeface="Arial"/>
                <a:sym typeface="Arial"/>
              </a:rPr>
              <a:t>Data Collection and Preprocessing:</a:t>
            </a:r>
            <a:endParaRPr sz="1600">
              <a:solidFill>
                <a:srgbClr val="0D0D0D"/>
              </a:solidFill>
              <a:highlight>
                <a:srgbClr val="FFFFFF"/>
              </a:highlight>
              <a:latin typeface="Arial"/>
              <a:ea typeface="Arial"/>
              <a:cs typeface="Arial"/>
              <a:sym typeface="Arial"/>
            </a:endParaRPr>
          </a:p>
          <a:p>
            <a:pPr indent="-302444" lvl="1" marL="6300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Gather historical data on restaurant revenue and relevant features such as date/time, location, menu items, promotions, customer metrics, etc.</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1500"/>
              </a:spcBef>
              <a:spcAft>
                <a:spcPts val="0"/>
              </a:spcAft>
              <a:buNone/>
            </a:pPr>
            <a:r>
              <a:rPr lang="en-US" sz="1600">
                <a:solidFill>
                  <a:srgbClr val="0D0D0D"/>
                </a:solidFill>
                <a:highlight>
                  <a:srgbClr val="FFFFFF"/>
                </a:highlight>
                <a:latin typeface="Arial"/>
                <a:ea typeface="Arial"/>
                <a:cs typeface="Arial"/>
                <a:sym typeface="Arial"/>
              </a:rPr>
              <a:t>3.Exploratory Data Analysis (EDA):</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Conduct EDA to understand the distributions, correlations, and patterns in the data.</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Visualize relationships between features and revenue using plots, histograms, and other exploratory techniques.</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4.Model Selection and Training:</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Experiment with different regression models such as linear regression, decision trees, random forests, gradient boosting, and neural networks.</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Split the data into training and validation sets for model evaluation.</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5.Model Evaluation and Validation:</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Evaluate the trained models using appropriate regression metrics such as Mean Absolute Error (MAE), Mean Squared Error (MSE), or Root Mean Squared Error (RMSE).</a:t>
            </a:r>
            <a:endParaRPr sz="1600">
              <a:solidFill>
                <a:srgbClr val="0D0D0D"/>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6.Deployment and Integration:</a:t>
            </a:r>
            <a:endParaRPr sz="1600">
              <a:solidFill>
                <a:srgbClr val="0D0D0D"/>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en-US" sz="1600">
                <a:solidFill>
                  <a:srgbClr val="0D0D0D"/>
                </a:solidFill>
                <a:highlight>
                  <a:srgbClr val="FFFFFF"/>
                </a:highlight>
                <a:latin typeface="Arial"/>
                <a:ea typeface="Arial"/>
                <a:cs typeface="Arial"/>
                <a:sym typeface="Arial"/>
              </a:rPr>
              <a:t>Deploy the selected model into a production environment, either as an API or within a web application.</a:t>
            </a:r>
            <a:endParaRPr sz="1600">
              <a:solidFill>
                <a:srgbClr val="0D0D0D"/>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0D0D0D"/>
              </a:buClr>
              <a:buSzPts val="1600"/>
              <a:buFont typeface="Arial"/>
              <a:buChar char="●"/>
            </a:pPr>
            <a:r>
              <a:rPr lang="en-US" sz="1600">
                <a:solidFill>
                  <a:srgbClr val="0D0D0D"/>
                </a:solidFill>
                <a:highlight>
                  <a:srgbClr val="FFFFFF"/>
                </a:highlight>
                <a:latin typeface="Arial"/>
                <a:ea typeface="Arial"/>
                <a:cs typeface="Arial"/>
                <a:sym typeface="Arial"/>
              </a:rPr>
              <a:t>Integrate the model with the restaurant's existing systems for data input and output.</a:t>
            </a:r>
            <a:endParaRPr sz="1600">
              <a:solidFill>
                <a:srgbClr val="0D0D0D"/>
              </a:solidFill>
              <a:highlight>
                <a:srgbClr val="FFFFFF"/>
              </a:highlight>
              <a:latin typeface="Arial"/>
              <a:ea typeface="Arial"/>
              <a:cs typeface="Arial"/>
              <a:sym typeface="Arial"/>
            </a:endParaRPr>
          </a:p>
          <a:p>
            <a:pPr indent="0" lvl="0" marL="0" rtl="0" algn="l">
              <a:lnSpc>
                <a:spcPct val="110000"/>
              </a:lnSpc>
              <a:spcBef>
                <a:spcPts val="960"/>
              </a:spcBef>
              <a:spcAft>
                <a:spcPts val="0"/>
              </a:spcAft>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1. User Preferences Initialization:   - When a new user signs up, initialize their preferences by assigning weights to different movie genres, directors, actors, etc. These weights will determine the user's initial preference profile.</a:t>
            </a:r>
            <a:endParaRPr/>
          </a:p>
          <a:p>
            <a:pPr indent="-305435" lvl="0" marL="305435" rtl="0" algn="l">
              <a:lnSpc>
                <a:spcPct val="110000"/>
              </a:lnSpc>
              <a:spcBef>
                <a:spcPts val="940"/>
              </a:spcBef>
              <a:spcAft>
                <a:spcPts val="0"/>
              </a:spcAft>
              <a:buSzPts val="1564"/>
              <a:buChar char="◼"/>
            </a:pPr>
            <a:r>
              <a:rPr lang="en-US"/>
              <a:t>2. User Ratings Collection: - Collect ratings from users for movies they have watched. Ratings can be on a scale of 1 to 5 stars.</a:t>
            </a:r>
            <a:endParaRPr/>
          </a:p>
          <a:p>
            <a:pPr indent="-305435" lvl="0" marL="305435" rtl="0" algn="l">
              <a:lnSpc>
                <a:spcPct val="110000"/>
              </a:lnSpc>
              <a:spcBef>
                <a:spcPts val="940"/>
              </a:spcBef>
              <a:spcAft>
                <a:spcPts val="0"/>
              </a:spcAft>
              <a:buSzPts val="1564"/>
              <a:buChar char="◼"/>
            </a:pPr>
            <a:r>
              <a:rPr lang="en-US"/>
              <a:t>3. Rating Normalization:  - Normalize user ratings to adjust for individual rating scales and biases. For example, if a user tends to rate movies higher or lower than average, normalize their ratings to a common scale.</a:t>
            </a:r>
            <a:endParaRPr/>
          </a:p>
          <a:p>
            <a:pPr indent="-305435" lvl="0" marL="305435" rtl="0" algn="l">
              <a:lnSpc>
                <a:spcPct val="110000"/>
              </a:lnSpc>
              <a:spcBef>
                <a:spcPts val="940"/>
              </a:spcBef>
              <a:spcAft>
                <a:spcPts val="0"/>
              </a:spcAft>
              <a:buSzPts val="1564"/>
              <a:buChar char="◼"/>
            </a:pPr>
            <a:r>
              <a:rPr lang="en-US"/>
              <a:t>4. Similarity Calculation:   - Calculate the similarity between users based on their rating patterns. Use similarity metrics such as cosine similarity, Pearson correlation coefficient, or Jaccard similarity.   - For each pair of users, compute their similarity score by comparing their normalized rating vectors.</a:t>
            </a:r>
            <a:endParaRPr/>
          </a:p>
          <a:p>
            <a:pPr indent="-305435" lvl="0" marL="305435" rtl="0" algn="l">
              <a:lnSpc>
                <a:spcPct val="110000"/>
              </a:lnSpc>
              <a:spcBef>
                <a:spcPts val="940"/>
              </a:spcBef>
              <a:spcAft>
                <a:spcPts val="0"/>
              </a:spcAft>
              <a:buSzPts val="1564"/>
              <a:buChar char="◼"/>
            </a:pPr>
            <a:r>
              <a:rPr lang="en-US"/>
              <a:t>5. Neighborhood Selection:   - Select a neighborhood of similar users for each target user. Define a threshold or fixed number of nearest neighbors to consider.   - Identify the users whose rating patterns are most similar to the target user's pattern.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Arial"/>
              <a:buNone/>
            </a:pPr>
            <a:r>
              <a:rPr b="1" lang="en-US">
                <a:solidFill>
                  <a:schemeClr val="accent1"/>
                </a:solidFill>
                <a:latin typeface="Arial"/>
                <a:ea typeface="Arial"/>
                <a:cs typeface="Arial"/>
                <a:sym typeface="Arial"/>
              </a:rPr>
              <a:t>ALGORITHM &amp; DEPLOYMENT</a:t>
            </a:r>
            <a:endParaRPr/>
          </a:p>
        </p:txBody>
      </p:sp>
      <p:sp>
        <p:nvSpPr>
          <p:cNvPr id="134" name="Google Shape;134;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lnSpcReduction="20000"/>
          </a:bodyPr>
          <a:lstStyle/>
          <a:p>
            <a:pPr indent="-305464" lvl="0" marL="305435" rtl="0" algn="l">
              <a:lnSpc>
                <a:spcPct val="110000"/>
              </a:lnSpc>
              <a:spcBef>
                <a:spcPts val="0"/>
              </a:spcBef>
              <a:spcAft>
                <a:spcPts val="0"/>
              </a:spcAft>
              <a:buSzPct val="92000"/>
              <a:buChar char="◼"/>
            </a:pPr>
            <a:r>
              <a:rPr lang="en-US"/>
              <a:t>6. Rating Prediction:  - Predict the target user's ratings for movies they have not yet rated based on the ratings of their neighbors.   - Weight the ratings of neighbors based on their similarity to the target user. Closer neighbors should have more influence on the prediction.</a:t>
            </a:r>
            <a:endParaRPr/>
          </a:p>
          <a:p>
            <a:pPr indent="-305464" lvl="0" marL="305435" rtl="0" algn="l">
              <a:lnSpc>
                <a:spcPct val="110000"/>
              </a:lnSpc>
              <a:spcBef>
                <a:spcPts val="914"/>
              </a:spcBef>
              <a:spcAft>
                <a:spcPts val="0"/>
              </a:spcAft>
              <a:buSzPct val="92000"/>
              <a:buChar char="◼"/>
            </a:pPr>
            <a:r>
              <a:rPr lang="en-US"/>
              <a:t>7. Top-N Recommendations:   - Generate a list of top-N recommended movies for the target user based on the predicted ratings.   - Sort the unrated movies by their predicted ratings in descending order.   - Recommend the top-N movies with the highest predicted ratings to the user.</a:t>
            </a:r>
            <a:endParaRPr/>
          </a:p>
          <a:p>
            <a:pPr indent="-305464" lvl="0" marL="305435" rtl="0" algn="l">
              <a:lnSpc>
                <a:spcPct val="110000"/>
              </a:lnSpc>
              <a:spcBef>
                <a:spcPts val="914"/>
              </a:spcBef>
              <a:spcAft>
                <a:spcPts val="0"/>
              </a:spcAft>
              <a:buSzPct val="92000"/>
              <a:buChar char="◼"/>
            </a:pPr>
            <a:r>
              <a:rPr lang="en-US"/>
              <a:t>8. Cold Start Handling: - Handle the "cold start" problem for new users or movies with limited ratings by using alternative approaches such as content-based recommendations or popularity-based recommendations.</a:t>
            </a:r>
            <a:endParaRPr/>
          </a:p>
          <a:p>
            <a:pPr indent="-305464" lvl="0" marL="305435" rtl="0" algn="l">
              <a:lnSpc>
                <a:spcPct val="110000"/>
              </a:lnSpc>
              <a:spcBef>
                <a:spcPts val="914"/>
              </a:spcBef>
              <a:spcAft>
                <a:spcPts val="0"/>
              </a:spcAft>
              <a:buSzPct val="92000"/>
              <a:buChar char="◼"/>
            </a:pPr>
            <a:r>
              <a:rPr lang="en-US"/>
              <a:t>9. Feedback Incorporation:  - Continuously update user preferences and refine recommendations based on user feedback. Allow users to provide explicit feedback (e.g., like/dislike) on recommended movies to improve future recommendations.</a:t>
            </a:r>
            <a:endParaRPr/>
          </a:p>
          <a:p>
            <a:pPr indent="-305464" lvl="0" marL="305435" rtl="0" algn="l">
              <a:lnSpc>
                <a:spcPct val="110000"/>
              </a:lnSpc>
              <a:spcBef>
                <a:spcPts val="914"/>
              </a:spcBef>
              <a:spcAft>
                <a:spcPts val="0"/>
              </a:spcAft>
              <a:buSzPct val="92000"/>
              <a:buChar char="◼"/>
            </a:pPr>
            <a:r>
              <a:rPr lang="en-US"/>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endParaRPr/>
          </a:p>
          <a:p>
            <a:pPr indent="-305464" lvl="0" marL="305435" rtl="0" algn="l">
              <a:lnSpc>
                <a:spcPct val="110000"/>
              </a:lnSpc>
              <a:spcBef>
                <a:spcPts val="914"/>
              </a:spcBef>
              <a:spcAft>
                <a:spcPts val="0"/>
              </a:spcAft>
              <a:buSzPct val="92000"/>
              <a:buChar char="◼"/>
            </a:pPr>
            <a:r>
              <a:rPr lang="en-US"/>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a:p>
          <a:p>
            <a:pPr indent="-214163" lvl="0" marL="306000" rtl="0" algn="l">
              <a:lnSpc>
                <a:spcPct val="110000"/>
              </a:lnSpc>
              <a:spcBef>
                <a:spcPts val="914"/>
              </a:spcBef>
              <a:spcAft>
                <a:spcPts val="0"/>
              </a:spcAft>
              <a:buSzPct val="9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40" name="Google Shape;140;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2208"/>
              <a:buAutoNum type="arabicPeriod"/>
            </a:pPr>
            <a:r>
              <a:rPr lang="en-US" sz="2400"/>
              <a:t>Structured Dataset:  - A well-organized dataset containing information about movies, user ratings, and user profiles. This dataset would include attributes such as movie titles, genres, release years, directors, cast members, user IDs, and corresponding ratings</a:t>
            </a:r>
            <a:endParaRPr/>
          </a:p>
          <a:p>
            <a:pPr indent="-457200" lvl="0" marL="457200" rtl="0" algn="l">
              <a:lnSpc>
                <a:spcPct val="110000"/>
              </a:lnSpc>
              <a:spcBef>
                <a:spcPts val="1080"/>
              </a:spcBef>
              <a:spcAft>
                <a:spcPts val="0"/>
              </a:spcAft>
              <a:buSzPts val="2208"/>
              <a:buAutoNum type="arabicPeriod"/>
            </a:pPr>
            <a:r>
              <a:rPr lang="en-US" sz="2400"/>
              <a:t>Data Cleaning and Preprocessing:   - Processed and cleaned dataset free from inconsistencies, missing values, and outliers. Preprocessing steps may include data normalization, handling null values, and resolving duplicate entries.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t>User Engagement: The project witnessed high user engagement, as evidenced by the number of active users, ratings, reviews, and interactions within the platform.</a:t>
            </a:r>
            <a:endParaRPr/>
          </a:p>
          <a:p>
            <a:pPr indent="-305435" lvl="0" marL="305435" rtl="0" algn="l">
              <a:lnSpc>
                <a:spcPct val="110000"/>
              </a:lnSpc>
              <a:spcBef>
                <a:spcPts val="1000"/>
              </a:spcBef>
              <a:spcAft>
                <a:spcPts val="0"/>
              </a:spcAft>
              <a:buSzPts val="1840"/>
              <a:buChar char="◼"/>
            </a:pPr>
            <a:r>
              <a:rPr lang="en-US" sz="2000"/>
              <a:t>Personalized Recommendations: The recommendation engine effectively generated personalized movie recommendations for users, enhancing their movie-watching experience and satisfaction.</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