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Default Extension="mp4" ContentType="video/unknown"/>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20"/>
  </p:notesMasterIdLst>
  <p:handoutMasterIdLst>
    <p:handoutMasterId r:id="rId21"/>
  </p:handoutMasterIdLst>
  <p:sldIdLst>
    <p:sldId id="441" r:id="rId5"/>
    <p:sldId id="446" r:id="rId6"/>
    <p:sldId id="258" r:id="rId7"/>
    <p:sldId id="444" r:id="rId8"/>
    <p:sldId id="445" r:id="rId9"/>
    <p:sldId id="442" r:id="rId10"/>
    <p:sldId id="448" r:id="rId11"/>
    <p:sldId id="449" r:id="rId12"/>
    <p:sldId id="450" r:id="rId13"/>
    <p:sldId id="451" r:id="rId14"/>
    <p:sldId id="452" r:id="rId15"/>
    <p:sldId id="453" r:id="rId16"/>
    <p:sldId id="454" r:id="rId17"/>
    <p:sldId id="447" r:id="rId18"/>
    <p:sldId id="26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8" autoAdjust="0"/>
  </p:normalViewPr>
  <p:slideViewPr>
    <p:cSldViewPr snapToGrid="0">
      <p:cViewPr>
        <p:scale>
          <a:sx n="51" d="100"/>
          <a:sy n="51" d="100"/>
        </p:scale>
        <p:origin x="-1464" y="-60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4/21/2024</a:t>
            </a:fld>
            <a:endParaRPr lang="en-US" dirty="0"/>
          </a:p>
        </p:txBody>
      </p:sp>
      <p:sp>
        <p:nvSpPr>
          <p:cNvPr id="4" name="Footer Placeholder 3">
            <a:extLst>
              <a:ext uri="{FF2B5EF4-FFF2-40B4-BE49-F238E27FC236}">
                <a16:creationId xmlns:a16="http://schemas.microsoft.com/office/drawing/2014/main" xmlns=""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4/21/2024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1" dirty="0">
              <a:latin typeface="Calibri"/>
              <a:cs typeface="Calibri"/>
            </a:endParaRP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15</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4/21/2024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4/21/2024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4/21/2024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4/21/2024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4/21/2024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4/21/2024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hyperlink" Target="https://pixabay.com/en/time-techno-modern-futuristic-1995537/" TargetMode="Externa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16.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hyperlink" Target="https://www.pexels.com/es-es/foto/texto-cartas-fondo-verde-conclusion-7186207/"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coursera.org/" TargetMode="External"/><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hyperlink" Target="https://www.pngall.com/think-png/download/66114"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hyperlink" Target="http://owl.excelsior.edu/writing-process/thesis-sentence/thesis-sentence-common-problem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hyperlink" Target="https://www.pngall.com/aim-png/"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hyperlink" Target="https://creativecommons.org/licenses/by-nc/3.0/" TargetMode="External"/><Relationship Id="rId4" Type="http://schemas.openxmlformats.org/officeDocument/2006/relationships/hyperlink" Target="https://www.pngall.com/solution-png/download/36794"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xmlns="" id="{B95211D9-145E-FE38-EA91-7A1CD272EA45}"/>
              </a:ext>
            </a:extLst>
          </p:cNvPr>
          <p:cNvGrpSpPr/>
          <p:nvPr/>
        </p:nvGrpSpPr>
        <p:grpSpPr>
          <a:xfrm>
            <a:off x="-47414" y="-7986"/>
            <a:ext cx="12286827" cy="6975571"/>
            <a:chOff x="-13523" y="-66567"/>
            <a:chExt cx="9215120" cy="5231678"/>
          </a:xfrm>
        </p:grpSpPr>
        <p:pic>
          <p:nvPicPr>
            <p:cNvPr id="4" name="Picture 3" descr="A blue circle with icons and circles&#10;&#10;Description automatically generated with medium confidence">
              <a:extLst>
                <a:ext uri="{FF2B5EF4-FFF2-40B4-BE49-F238E27FC236}">
                  <a16:creationId xmlns:a16="http://schemas.microsoft.com/office/drawing/2014/main" xmlns="" id="{E4E07D06-9BE6-3EC7-9606-B9973609D652}"/>
                </a:ext>
              </a:extLst>
            </p:cNvPr>
            <p:cNvPicPr>
              <a:picLocks noChangeAspect="1"/>
            </p:cNvPicPr>
            <p:nvPr/>
          </p:nvPicPr>
          <p:blipFill rotWithShape="1">
            <a:blip r:embed="rId3"/>
            <a:srcRect b="15546"/>
            <a:stretch/>
          </p:blipFill>
          <p:spPr>
            <a:xfrm>
              <a:off x="-10160" y="-66567"/>
              <a:ext cx="9208395" cy="5179723"/>
            </a:xfrm>
            <a:prstGeom prst="rect">
              <a:avLst/>
            </a:prstGeom>
          </p:spPr>
        </p:pic>
        <p:sp>
          <p:nvSpPr>
            <p:cNvPr id="6" name="Rectangle 5">
              <a:extLst>
                <a:ext uri="{FF2B5EF4-FFF2-40B4-BE49-F238E27FC236}">
                  <a16:creationId xmlns:a16="http://schemas.microsoft.com/office/drawing/2014/main" xmlns="" id="{20348CE6-A880-CAA1-F07C-92917E10344B}"/>
                </a:ext>
              </a:extLst>
            </p:cNvPr>
            <p:cNvSpPr/>
            <p:nvPr/>
          </p:nvSpPr>
          <p:spPr>
            <a:xfrm>
              <a:off x="-13523" y="-59125"/>
              <a:ext cx="9215120" cy="5224236"/>
            </a:xfrm>
            <a:prstGeom prst="rect">
              <a:avLst/>
            </a:prstGeom>
            <a:solidFill>
              <a:srgbClr val="002060">
                <a:alpha val="9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sp>
        <p:nvSpPr>
          <p:cNvPr id="13" name="Google Shape;61;p13">
            <a:extLst>
              <a:ext uri="{FF2B5EF4-FFF2-40B4-BE49-F238E27FC236}">
                <a16:creationId xmlns:a16="http://schemas.microsoft.com/office/drawing/2014/main" xmlns="" id="{8C818BBF-2EBD-9F55-EA9F-5999A4D1C95B}"/>
              </a:ext>
            </a:extLst>
          </p:cNvPr>
          <p:cNvSpPr/>
          <p:nvPr/>
        </p:nvSpPr>
        <p:spPr>
          <a:xfrm>
            <a:off x="1496993" y="603955"/>
            <a:ext cx="9198015" cy="4543788"/>
          </a:xfrm>
          <a:prstGeom prst="roundRect">
            <a:avLst>
              <a:gd name="adj" fmla="val 8142"/>
            </a:avLst>
          </a:prstGeom>
          <a:solidFill>
            <a:srgbClr val="E5EEFF"/>
          </a:solidFill>
          <a:ln w="25400" cap="flat" cmpd="sng">
            <a:solidFill>
              <a:srgbClr val="9BDBFB"/>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grpSp>
        <p:nvGrpSpPr>
          <p:cNvPr id="14" name="Google Shape;62;p13">
            <a:extLst>
              <a:ext uri="{FF2B5EF4-FFF2-40B4-BE49-F238E27FC236}">
                <a16:creationId xmlns:a16="http://schemas.microsoft.com/office/drawing/2014/main" xmlns="" id="{36719900-D0D9-09E3-CF83-B953F66E3009}"/>
              </a:ext>
            </a:extLst>
          </p:cNvPr>
          <p:cNvGrpSpPr/>
          <p:nvPr/>
        </p:nvGrpSpPr>
        <p:grpSpPr>
          <a:xfrm>
            <a:off x="2064389" y="1309568"/>
            <a:ext cx="8063216" cy="801379"/>
            <a:chOff x="1567263" y="1495382"/>
            <a:chExt cx="6047412" cy="601034"/>
          </a:xfrm>
        </p:grpSpPr>
        <p:pic>
          <p:nvPicPr>
            <p:cNvPr id="16" name="Google Shape;63;p13" descr="A close up of a sign&#10;&#10;Description automatically generated">
              <a:extLst>
                <a:ext uri="{FF2B5EF4-FFF2-40B4-BE49-F238E27FC236}">
                  <a16:creationId xmlns:a16="http://schemas.microsoft.com/office/drawing/2014/main" xmlns="" id="{AA86E635-872E-36F2-1522-639362269964}"/>
                </a:ext>
              </a:extLst>
            </p:cNvPr>
            <p:cNvPicPr preferRelativeResize="0"/>
            <p:nvPr/>
          </p:nvPicPr>
          <p:blipFill rotWithShape="1">
            <a:blip r:embed="rId4">
              <a:alphaModFix/>
            </a:blip>
            <a:srcRect/>
            <a:stretch/>
          </p:blipFill>
          <p:spPr>
            <a:xfrm>
              <a:off x="4755974" y="1620847"/>
              <a:ext cx="1163978" cy="389110"/>
            </a:xfrm>
            <a:prstGeom prst="rect">
              <a:avLst/>
            </a:prstGeom>
            <a:noFill/>
            <a:ln>
              <a:noFill/>
            </a:ln>
          </p:spPr>
        </p:pic>
        <p:pic>
          <p:nvPicPr>
            <p:cNvPr id="17" name="Google Shape;64;p13">
              <a:extLst>
                <a:ext uri="{FF2B5EF4-FFF2-40B4-BE49-F238E27FC236}">
                  <a16:creationId xmlns:a16="http://schemas.microsoft.com/office/drawing/2014/main" xmlns="" id="{DCF6148C-3B84-7714-8945-D40BCDFF56F5}"/>
                </a:ext>
              </a:extLst>
            </p:cNvPr>
            <p:cNvPicPr preferRelativeResize="0"/>
            <p:nvPr/>
          </p:nvPicPr>
          <p:blipFill rotWithShape="1">
            <a:blip r:embed="rId5">
              <a:alphaModFix/>
            </a:blip>
            <a:srcRect t="20551"/>
            <a:stretch/>
          </p:blipFill>
          <p:spPr>
            <a:xfrm>
              <a:off x="3675859" y="1608154"/>
              <a:ext cx="787775" cy="414497"/>
            </a:xfrm>
            <a:prstGeom prst="rect">
              <a:avLst/>
            </a:prstGeom>
            <a:noFill/>
            <a:ln>
              <a:noFill/>
            </a:ln>
          </p:spPr>
        </p:pic>
        <p:cxnSp>
          <p:nvCxnSpPr>
            <p:cNvPr id="19" name="Google Shape;65;p13">
              <a:extLst>
                <a:ext uri="{FF2B5EF4-FFF2-40B4-BE49-F238E27FC236}">
                  <a16:creationId xmlns:a16="http://schemas.microsoft.com/office/drawing/2014/main" xmlns="" id="{63CFCFD6-4BEB-E3CA-DBE3-70EE8B2BBD37}"/>
                </a:ext>
              </a:extLst>
            </p:cNvPr>
            <p:cNvCxnSpPr/>
            <p:nvPr/>
          </p:nvCxnSpPr>
          <p:spPr>
            <a:xfrm>
              <a:off x="4609804" y="1534389"/>
              <a:ext cx="0" cy="562027"/>
            </a:xfrm>
            <a:prstGeom prst="straightConnector1">
              <a:avLst/>
            </a:prstGeom>
            <a:noFill/>
            <a:ln w="9525" cap="flat" cmpd="sng">
              <a:solidFill>
                <a:srgbClr val="A5A5A5"/>
              </a:solidFill>
              <a:prstDash val="solid"/>
              <a:round/>
              <a:headEnd type="none" w="sm" len="sm"/>
              <a:tailEnd type="none" w="sm" len="sm"/>
            </a:ln>
          </p:spPr>
        </p:cxnSp>
        <p:cxnSp>
          <p:nvCxnSpPr>
            <p:cNvPr id="20" name="Google Shape;66;p13">
              <a:extLst>
                <a:ext uri="{FF2B5EF4-FFF2-40B4-BE49-F238E27FC236}">
                  <a16:creationId xmlns:a16="http://schemas.microsoft.com/office/drawing/2014/main" xmlns="" id="{2C72905D-8387-3934-EBB2-19F7F6FD6A9C}"/>
                </a:ext>
              </a:extLst>
            </p:cNvPr>
            <p:cNvCxnSpPr/>
            <p:nvPr/>
          </p:nvCxnSpPr>
          <p:spPr>
            <a:xfrm>
              <a:off x="6066122" y="1534389"/>
              <a:ext cx="0" cy="562027"/>
            </a:xfrm>
            <a:prstGeom prst="straightConnector1">
              <a:avLst/>
            </a:prstGeom>
            <a:noFill/>
            <a:ln w="9525" cap="flat" cmpd="sng">
              <a:solidFill>
                <a:srgbClr val="A5A5A5"/>
              </a:solidFill>
              <a:prstDash val="solid"/>
              <a:round/>
              <a:headEnd type="none" w="sm" len="sm"/>
              <a:tailEnd type="none" w="sm" len="sm"/>
            </a:ln>
          </p:spPr>
        </p:cxnSp>
        <p:pic>
          <p:nvPicPr>
            <p:cNvPr id="21" name="Google Shape;67;p13">
              <a:extLst>
                <a:ext uri="{FF2B5EF4-FFF2-40B4-BE49-F238E27FC236}">
                  <a16:creationId xmlns:a16="http://schemas.microsoft.com/office/drawing/2014/main" xmlns="" id="{73294508-212E-C40B-D3CA-EBBDB4655C3E}"/>
                </a:ext>
              </a:extLst>
            </p:cNvPr>
            <p:cNvPicPr preferRelativeResize="0"/>
            <p:nvPr/>
          </p:nvPicPr>
          <p:blipFill rotWithShape="1">
            <a:blip r:embed="rId6">
              <a:alphaModFix/>
            </a:blip>
            <a:srcRect/>
            <a:stretch/>
          </p:blipFill>
          <p:spPr>
            <a:xfrm>
              <a:off x="6212294" y="1633695"/>
              <a:ext cx="1402381" cy="363414"/>
            </a:xfrm>
            <a:prstGeom prst="rect">
              <a:avLst/>
            </a:prstGeom>
            <a:noFill/>
            <a:ln>
              <a:noFill/>
            </a:ln>
          </p:spPr>
        </p:pic>
        <p:cxnSp>
          <p:nvCxnSpPr>
            <p:cNvPr id="22" name="Google Shape;68;p13">
              <a:extLst>
                <a:ext uri="{FF2B5EF4-FFF2-40B4-BE49-F238E27FC236}">
                  <a16:creationId xmlns:a16="http://schemas.microsoft.com/office/drawing/2014/main" xmlns="" id="{8AE8650C-03C4-E2E4-8F77-BCD898AC1AEF}"/>
                </a:ext>
              </a:extLst>
            </p:cNvPr>
            <p:cNvCxnSpPr/>
            <p:nvPr/>
          </p:nvCxnSpPr>
          <p:spPr>
            <a:xfrm>
              <a:off x="3529689" y="1534389"/>
              <a:ext cx="0" cy="562027"/>
            </a:xfrm>
            <a:prstGeom prst="straightConnector1">
              <a:avLst/>
            </a:prstGeom>
            <a:noFill/>
            <a:ln w="9525" cap="flat" cmpd="sng">
              <a:solidFill>
                <a:srgbClr val="A5A5A5"/>
              </a:solidFill>
              <a:prstDash val="solid"/>
              <a:round/>
              <a:headEnd type="none" w="sm" len="sm"/>
              <a:tailEnd type="none" w="sm" len="sm"/>
            </a:ln>
          </p:spPr>
        </p:cxnSp>
        <p:pic>
          <p:nvPicPr>
            <p:cNvPr id="23" name="Google Shape;69;p13" descr="A blue and black text&#10;&#10;Description automatically generated">
              <a:extLst>
                <a:ext uri="{FF2B5EF4-FFF2-40B4-BE49-F238E27FC236}">
                  <a16:creationId xmlns:a16="http://schemas.microsoft.com/office/drawing/2014/main" xmlns="" id="{20E68D56-827A-53B4-154B-AA7DEC9FAFE7}"/>
                </a:ext>
              </a:extLst>
            </p:cNvPr>
            <p:cNvPicPr preferRelativeResize="0"/>
            <p:nvPr/>
          </p:nvPicPr>
          <p:blipFill rotWithShape="1">
            <a:blip r:embed="rId7">
              <a:alphaModFix/>
            </a:blip>
            <a:srcRect/>
            <a:stretch/>
          </p:blipFill>
          <p:spPr>
            <a:xfrm>
              <a:off x="1567263" y="1495382"/>
              <a:ext cx="1816256" cy="454064"/>
            </a:xfrm>
            <a:prstGeom prst="rect">
              <a:avLst/>
            </a:prstGeom>
            <a:noFill/>
            <a:ln>
              <a:noFill/>
            </a:ln>
          </p:spPr>
        </p:pic>
      </p:grpSp>
      <p:sp>
        <p:nvSpPr>
          <p:cNvPr id="24" name="Google Shape;70;p13">
            <a:extLst>
              <a:ext uri="{FF2B5EF4-FFF2-40B4-BE49-F238E27FC236}">
                <a16:creationId xmlns:a16="http://schemas.microsoft.com/office/drawing/2014/main" xmlns="" id="{E4C9E616-B0C2-5EF1-C693-B568D7F762CD}"/>
              </a:ext>
            </a:extLst>
          </p:cNvPr>
          <p:cNvSpPr txBox="1"/>
          <p:nvPr/>
        </p:nvSpPr>
        <p:spPr>
          <a:xfrm>
            <a:off x="1599760" y="5283607"/>
            <a:ext cx="1942560" cy="369277"/>
          </a:xfrm>
          <a:prstGeom prst="rect">
            <a:avLst/>
          </a:prstGeom>
          <a:noFill/>
          <a:ln>
            <a:noFill/>
          </a:ln>
        </p:spPr>
        <p:txBody>
          <a:bodyPr spcFirstLastPara="1" wrap="square" lIns="121900" tIns="60933" rIns="121900" bIns="60933" anchor="t" anchorCtr="0">
            <a:spAutoFit/>
          </a:bodyPr>
          <a:lstStyle/>
          <a:p>
            <a:r>
              <a:rPr lang="en-US" sz="1600" b="1" dirty="0">
                <a:solidFill>
                  <a:schemeClr val="bg1">
                    <a:lumMod val="95000"/>
                  </a:schemeClr>
                </a:solidFill>
              </a:rPr>
              <a:t>Student Details </a:t>
            </a:r>
            <a:endParaRPr lang="en-US" sz="1600" dirty="0">
              <a:solidFill>
                <a:schemeClr val="bg1">
                  <a:lumMod val="95000"/>
                </a:schemeClr>
              </a:solidFill>
              <a:latin typeface="Arial"/>
              <a:ea typeface="Arial"/>
              <a:cs typeface="Arial"/>
              <a:sym typeface="Arial"/>
            </a:endParaRPr>
          </a:p>
        </p:txBody>
      </p:sp>
      <p:sp>
        <p:nvSpPr>
          <p:cNvPr id="25" name="Rectangle: Rounded Corners 24">
            <a:extLst>
              <a:ext uri="{FF2B5EF4-FFF2-40B4-BE49-F238E27FC236}">
                <a16:creationId xmlns:a16="http://schemas.microsoft.com/office/drawing/2014/main" xmlns="" id="{B8BCF8B7-52AB-B3FB-BD62-ABF520369315}"/>
              </a:ext>
            </a:extLst>
          </p:cNvPr>
          <p:cNvSpPr/>
          <p:nvPr/>
        </p:nvSpPr>
        <p:spPr>
          <a:xfrm>
            <a:off x="2190431" y="3704169"/>
            <a:ext cx="7811135" cy="1246012"/>
          </a:xfrm>
          <a:prstGeom prst="round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667" b="1" dirty="0">
                <a:solidFill>
                  <a:schemeClr val="bg1">
                    <a:lumMod val="95000"/>
                  </a:schemeClr>
                </a:solidFill>
              </a:rPr>
              <a:t> Detecting Spam Emails</a:t>
            </a:r>
            <a:endParaRPr lang="en-US" sz="2667" b="1" dirty="0">
              <a:solidFill>
                <a:schemeClr val="bg1">
                  <a:lumMod val="95000"/>
                </a:schemeClr>
              </a:solidFill>
            </a:endParaRPr>
          </a:p>
        </p:txBody>
      </p:sp>
      <p:sp>
        <p:nvSpPr>
          <p:cNvPr id="27" name="TextBox 26">
            <a:extLst>
              <a:ext uri="{FF2B5EF4-FFF2-40B4-BE49-F238E27FC236}">
                <a16:creationId xmlns:a16="http://schemas.microsoft.com/office/drawing/2014/main" xmlns="" id="{243F787A-C1B9-4A5B-C50F-502754DD3886}"/>
              </a:ext>
            </a:extLst>
          </p:cNvPr>
          <p:cNvSpPr txBox="1"/>
          <p:nvPr/>
        </p:nvSpPr>
        <p:spPr>
          <a:xfrm>
            <a:off x="1496993" y="5647531"/>
            <a:ext cx="7027599" cy="808106"/>
          </a:xfrm>
          <a:prstGeom prst="rect">
            <a:avLst/>
          </a:prstGeom>
          <a:noFill/>
        </p:spPr>
        <p:txBody>
          <a:bodyPr wrap="square">
            <a:spAutoFit/>
          </a:bodyPr>
          <a:lstStyle/>
          <a:p>
            <a:pPr>
              <a:spcAft>
                <a:spcPts val="267"/>
              </a:spcAft>
            </a:pPr>
            <a:r>
              <a:rPr lang="en-US" sz="1467" dirty="0">
                <a:solidFill>
                  <a:schemeClr val="bg1"/>
                </a:solidFill>
              </a:rPr>
              <a:t>Name                 </a:t>
            </a:r>
            <a:r>
              <a:rPr lang="en-US" sz="1467">
                <a:solidFill>
                  <a:schemeClr val="bg1"/>
                </a:solidFill>
              </a:rPr>
              <a:t>: </a:t>
            </a:r>
            <a:r>
              <a:rPr lang="en-US" sz="1467" smtClean="0">
                <a:solidFill>
                  <a:schemeClr val="bg1"/>
                </a:solidFill>
              </a:rPr>
              <a:t>DEEPIKA . D</a:t>
            </a:r>
            <a:r>
              <a:rPr lang="en-US" sz="1467" dirty="0">
                <a:solidFill>
                  <a:schemeClr val="bg1"/>
                </a:solidFill>
              </a:rPr>
              <a:t/>
            </a:r>
            <a:br>
              <a:rPr lang="en-US" sz="1467" dirty="0">
                <a:solidFill>
                  <a:schemeClr val="bg1"/>
                </a:solidFill>
              </a:rPr>
            </a:br>
            <a:r>
              <a:rPr lang="en-US" sz="1467" dirty="0">
                <a:solidFill>
                  <a:schemeClr val="bg1"/>
                </a:solidFill>
                <a:latin typeface="Arial"/>
                <a:ea typeface="Arial"/>
                <a:cs typeface="Arial"/>
                <a:sym typeface="Arial"/>
              </a:rPr>
              <a:t>NM Id                </a:t>
            </a:r>
            <a:r>
              <a:rPr lang="en-US" sz="1467">
                <a:solidFill>
                  <a:schemeClr val="bg1"/>
                </a:solidFill>
                <a:latin typeface="Arial"/>
                <a:ea typeface="Arial"/>
                <a:cs typeface="Arial"/>
                <a:sym typeface="Arial"/>
              </a:rPr>
              <a:t>: </a:t>
            </a:r>
            <a:r>
              <a:rPr lang="en-US" sz="1467" smtClean="0">
                <a:solidFill>
                  <a:schemeClr val="bg1"/>
                </a:solidFill>
                <a:latin typeface="Times New Roman" panose="02020603050405020304" pitchFamily="18" charset="0"/>
                <a:ea typeface="Arial"/>
                <a:cs typeface="Times New Roman" panose="02020603050405020304" pitchFamily="18" charset="0"/>
                <a:sym typeface="Arial"/>
              </a:rPr>
              <a:t>au61772111013</a:t>
            </a:r>
            <a:endParaRPr lang="en-US" sz="1467" dirty="0">
              <a:solidFill>
                <a:schemeClr val="bg1"/>
              </a:solidFill>
              <a:latin typeface="Arial"/>
              <a:ea typeface="Arial"/>
              <a:cs typeface="Arial"/>
              <a:sym typeface="Arial"/>
            </a:endParaRPr>
          </a:p>
          <a:p>
            <a:pPr>
              <a:spcAft>
                <a:spcPts val="267"/>
              </a:spcAft>
            </a:pPr>
            <a:r>
              <a:rPr lang="en-US" sz="1467" dirty="0">
                <a:solidFill>
                  <a:schemeClr val="bg1"/>
                </a:solidFill>
              </a:rPr>
              <a:t>College Name     : </a:t>
            </a:r>
            <a:r>
              <a:rPr lang="en-US" sz="1467" dirty="0">
                <a:solidFill>
                  <a:schemeClr val="bg1"/>
                </a:solidFill>
                <a:latin typeface="Times New Roman" panose="02020603050405020304" pitchFamily="18" charset="0"/>
                <a:cs typeface="Times New Roman" panose="02020603050405020304" pitchFamily="18" charset="0"/>
              </a:rPr>
              <a:t>GOVERNMENT COLLEGE OF ENGINEERING, SALEM - 11</a:t>
            </a:r>
            <a:endParaRPr lang="en-US" sz="1467" dirty="0">
              <a:solidFill>
                <a:schemeClr val="bg1"/>
              </a:solidFill>
              <a:latin typeface="Arial"/>
              <a:ea typeface="Arial"/>
              <a:cs typeface="Arial"/>
              <a:sym typeface="Arial"/>
            </a:endParaRPr>
          </a:p>
        </p:txBody>
      </p:sp>
      <p:cxnSp>
        <p:nvCxnSpPr>
          <p:cNvPr id="29" name="Straight Connector 28">
            <a:extLst>
              <a:ext uri="{FF2B5EF4-FFF2-40B4-BE49-F238E27FC236}">
                <a16:creationId xmlns:a16="http://schemas.microsoft.com/office/drawing/2014/main" xmlns="" id="{56FB6AFA-8395-5671-A976-DC0A7C9493C3}"/>
              </a:ext>
            </a:extLst>
          </p:cNvPr>
          <p:cNvCxnSpPr>
            <a:cxnSpLocks/>
          </p:cNvCxnSpPr>
          <p:nvPr/>
        </p:nvCxnSpPr>
        <p:spPr>
          <a:xfrm flipV="1">
            <a:off x="1496993" y="5593205"/>
            <a:ext cx="6039881" cy="19545"/>
          </a:xfrm>
          <a:prstGeom prst="line">
            <a:avLst/>
          </a:prstGeom>
          <a:ln w="3175">
            <a:solidFill>
              <a:srgbClr val="E5EEFF"/>
            </a:solidFill>
            <a:prstDash val="lgDashDotDot"/>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xmlns="" id="{C436A02F-1B73-4A21-43B2-A472DD02A911}"/>
              </a:ext>
            </a:extLst>
          </p:cNvPr>
          <p:cNvPicPr>
            <a:picLocks noChangeAspect="1"/>
          </p:cNvPicPr>
          <p:nvPr/>
        </p:nvPicPr>
        <p:blipFill>
          <a:blip r:embed="rId8"/>
          <a:stretch>
            <a:fillRect/>
          </a:stretch>
        </p:blipFill>
        <p:spPr>
          <a:xfrm>
            <a:off x="5249614" y="2226804"/>
            <a:ext cx="1924516" cy="139866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1633EB-7DCB-4DDC-80AF-C885A3EE1245}"/>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Spam mail detection</a:t>
            </a:r>
            <a:endParaRPr lang="en-US"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xmlns="" id="{9A675277-0DBA-8C1E-70F9-EA7092D5B2B6}"/>
              </a:ext>
            </a:extLst>
          </p:cNvPr>
          <p:cNvPicPr>
            <a:picLocks noChangeAspect="1"/>
          </p:cNvPicPr>
          <p:nvPr/>
        </p:nvPicPr>
        <p:blipFill>
          <a:blip r:embed="rId2"/>
          <a:stretch>
            <a:fillRect/>
          </a:stretch>
        </p:blipFill>
        <p:spPr>
          <a:xfrm>
            <a:off x="10627019" y="204859"/>
            <a:ext cx="1524132" cy="396274"/>
          </a:xfrm>
          <a:prstGeom prst="rect">
            <a:avLst/>
          </a:prstGeom>
        </p:spPr>
      </p:pic>
      <p:sp>
        <p:nvSpPr>
          <p:cNvPr id="5" name="Google Shape;61;g5fab984687_2_0">
            <a:extLst>
              <a:ext uri="{FF2B5EF4-FFF2-40B4-BE49-F238E27FC236}">
                <a16:creationId xmlns:a16="http://schemas.microsoft.com/office/drawing/2014/main" xmlns="" id="{8D66D476-62A2-1223-50DE-D356C5F99B3C}"/>
              </a:ext>
            </a:extLst>
          </p:cNvPr>
          <p:cNvSpPr txBox="1">
            <a:spLocks/>
          </p:cNvSpPr>
          <p:nvPr/>
        </p:nvSpPr>
        <p:spPr>
          <a:xfrm>
            <a:off x="368304" y="2107171"/>
            <a:ext cx="444879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a:solidFill>
                  <a:srgbClr val="213163"/>
                </a:solidFill>
              </a:rPr>
              <a:t>RESULT</a:t>
            </a:r>
            <a:endParaRPr lang="en-US" sz="1600" b="1" dirty="0">
              <a:solidFill>
                <a:srgbClr val="213163"/>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8548" y="2545438"/>
            <a:ext cx="7374905" cy="3703649"/>
          </a:xfrm>
          <a:prstGeom prst="rect">
            <a:avLst/>
          </a:prstGeom>
        </p:spPr>
      </p:pic>
    </p:spTree>
    <p:extLst>
      <p:ext uri="{BB962C8B-B14F-4D97-AF65-F5344CB8AC3E}">
        <p14:creationId xmlns:p14="http://schemas.microsoft.com/office/powerpoint/2010/main" val="4291144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1633EB-7DCB-4DDC-80AF-C885A3EE1245}"/>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Spam mail detection</a:t>
            </a:r>
            <a:endParaRPr lang="en-US"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xmlns="" id="{9A675277-0DBA-8C1E-70F9-EA7092D5B2B6}"/>
              </a:ext>
            </a:extLst>
          </p:cNvPr>
          <p:cNvPicPr>
            <a:picLocks noChangeAspect="1"/>
          </p:cNvPicPr>
          <p:nvPr/>
        </p:nvPicPr>
        <p:blipFill>
          <a:blip r:embed="rId2"/>
          <a:stretch>
            <a:fillRect/>
          </a:stretch>
        </p:blipFill>
        <p:spPr>
          <a:xfrm>
            <a:off x="10627019" y="204859"/>
            <a:ext cx="1524132" cy="396274"/>
          </a:xfrm>
          <a:prstGeom prst="rect">
            <a:avLst/>
          </a:prstGeom>
        </p:spPr>
      </p:pic>
      <p:sp>
        <p:nvSpPr>
          <p:cNvPr id="3" name="Google Shape;61;g5fab984687_2_0">
            <a:extLst>
              <a:ext uri="{FF2B5EF4-FFF2-40B4-BE49-F238E27FC236}">
                <a16:creationId xmlns:a16="http://schemas.microsoft.com/office/drawing/2014/main" xmlns="" id="{8D66D476-62A2-1223-50DE-D356C5F99B3C}"/>
              </a:ext>
            </a:extLst>
          </p:cNvPr>
          <p:cNvSpPr txBox="1">
            <a:spLocks/>
          </p:cNvSpPr>
          <p:nvPr/>
        </p:nvSpPr>
        <p:spPr>
          <a:xfrm>
            <a:off x="358877" y="1927054"/>
            <a:ext cx="4448791" cy="1742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a:solidFill>
                  <a:srgbClr val="213163"/>
                </a:solidFill>
              </a:rPr>
              <a:t>FUTURE SCOPE</a:t>
            </a:r>
            <a:endParaRPr lang="en-US" sz="1600" b="1" dirty="0">
              <a:solidFill>
                <a:srgbClr val="213163"/>
              </a:solidFill>
            </a:endParaRPr>
          </a:p>
        </p:txBody>
      </p:sp>
      <p:sp>
        <p:nvSpPr>
          <p:cNvPr id="4" name="Google Shape;62;g5fab984687_2_0">
            <a:extLst>
              <a:ext uri="{FF2B5EF4-FFF2-40B4-BE49-F238E27FC236}">
                <a16:creationId xmlns:a16="http://schemas.microsoft.com/office/drawing/2014/main" xmlns="" id="{AE76DA37-EEF4-E854-985B-BBFC06857B90}"/>
              </a:ext>
            </a:extLst>
          </p:cNvPr>
          <p:cNvSpPr txBox="1">
            <a:spLocks/>
          </p:cNvSpPr>
          <p:nvPr/>
        </p:nvSpPr>
        <p:spPr>
          <a:xfrm>
            <a:off x="358877" y="2484658"/>
            <a:ext cx="7738748" cy="350862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lnSpc>
                <a:spcPct val="150000"/>
              </a:lnSpc>
              <a:buFont typeface="+mj-lt"/>
              <a:buAutoNum type="arabicPeriod"/>
            </a:pPr>
            <a:r>
              <a:rPr lang="en-US" sz="1600" b="1" i="0" dirty="0">
                <a:solidFill>
                  <a:schemeClr val="tx1"/>
                </a:solidFill>
                <a:effectLst/>
                <a:latin typeface="Times New Roman" panose="02020603050405020304" pitchFamily="18" charset="0"/>
                <a:cs typeface="Times New Roman" panose="02020603050405020304" pitchFamily="18" charset="0"/>
              </a:rPr>
              <a:t>Advanced Machine Learning Techniques:</a:t>
            </a:r>
            <a:r>
              <a:rPr lang="en-US" sz="1600" b="0" i="0" dirty="0">
                <a:solidFill>
                  <a:schemeClr val="tx1"/>
                </a:solidFill>
                <a:effectLst/>
                <a:latin typeface="Times New Roman" panose="02020603050405020304" pitchFamily="18" charset="0"/>
                <a:cs typeface="Times New Roman" panose="02020603050405020304" pitchFamily="18" charset="0"/>
              </a:rPr>
              <a:t> Explore advanced machine learning techniques such as deep learning, ensemble methods, and natural language processing (NLP) to improve the accuracy and efficiency of spam email detection.</a:t>
            </a:r>
          </a:p>
          <a:p>
            <a:pPr algn="l">
              <a:lnSpc>
                <a:spcPct val="150000"/>
              </a:lnSpc>
              <a:buFont typeface="+mj-lt"/>
              <a:buAutoNum type="arabicPeriod"/>
            </a:pPr>
            <a:r>
              <a:rPr lang="en-US" sz="1600" b="1" i="0" dirty="0">
                <a:solidFill>
                  <a:schemeClr val="tx1"/>
                </a:solidFill>
                <a:effectLst/>
                <a:latin typeface="Times New Roman" panose="02020603050405020304" pitchFamily="18" charset="0"/>
                <a:cs typeface="Times New Roman" panose="02020603050405020304" pitchFamily="18" charset="0"/>
              </a:rPr>
              <a:t>Real-Time Detection:</a:t>
            </a:r>
            <a:r>
              <a:rPr lang="en-US" sz="1600" b="0" i="0" dirty="0">
                <a:solidFill>
                  <a:schemeClr val="tx1"/>
                </a:solidFill>
                <a:effectLst/>
                <a:latin typeface="Times New Roman" panose="02020603050405020304" pitchFamily="18" charset="0"/>
                <a:cs typeface="Times New Roman" panose="02020603050405020304" pitchFamily="18" charset="0"/>
              </a:rPr>
              <a:t> Develop real-time spam detection systems that can quickly identify and filter out spam emails as they are received, providing users with immediate protection.</a:t>
            </a:r>
          </a:p>
          <a:p>
            <a:pPr algn="l">
              <a:lnSpc>
                <a:spcPct val="150000"/>
              </a:lnSpc>
              <a:buFont typeface="+mj-lt"/>
              <a:buAutoNum type="arabicPeriod"/>
            </a:pPr>
            <a:r>
              <a:rPr lang="en-US" sz="1600" b="1" i="0" dirty="0">
                <a:solidFill>
                  <a:schemeClr val="tx1"/>
                </a:solidFill>
                <a:effectLst/>
                <a:latin typeface="Times New Roman" panose="02020603050405020304" pitchFamily="18" charset="0"/>
                <a:cs typeface="Times New Roman" panose="02020603050405020304" pitchFamily="18" charset="0"/>
              </a:rPr>
              <a:t>User Feedback Integration:</a:t>
            </a:r>
            <a:r>
              <a:rPr lang="en-US" sz="1600" b="0" i="0" dirty="0">
                <a:solidFill>
                  <a:schemeClr val="tx1"/>
                </a:solidFill>
                <a:effectLst/>
                <a:latin typeface="Times New Roman" panose="02020603050405020304" pitchFamily="18" charset="0"/>
                <a:cs typeface="Times New Roman" panose="02020603050405020304" pitchFamily="18" charset="0"/>
              </a:rPr>
              <a:t> Incorporate user feedback into the spam detection system to continuously improve its performance and adapt to new spamming techniques.</a:t>
            </a:r>
          </a:p>
          <a:p>
            <a:pPr algn="l">
              <a:lnSpc>
                <a:spcPct val="150000"/>
              </a:lnSpc>
              <a:buFont typeface="+mj-lt"/>
              <a:buAutoNum type="arabicPeriod"/>
            </a:pPr>
            <a:r>
              <a:rPr lang="en-US" sz="1600" b="1" i="0" dirty="0">
                <a:solidFill>
                  <a:schemeClr val="tx1"/>
                </a:solidFill>
                <a:effectLst/>
                <a:latin typeface="Times New Roman" panose="02020603050405020304" pitchFamily="18" charset="0"/>
                <a:cs typeface="Times New Roman" panose="02020603050405020304" pitchFamily="18" charset="0"/>
              </a:rPr>
              <a:t>Multimodal Detection:</a:t>
            </a:r>
            <a:r>
              <a:rPr lang="en-US" sz="1600" b="0" i="0" dirty="0">
                <a:solidFill>
                  <a:schemeClr val="tx1"/>
                </a:solidFill>
                <a:effectLst/>
                <a:latin typeface="Times New Roman" panose="02020603050405020304" pitchFamily="18" charset="0"/>
                <a:cs typeface="Times New Roman" panose="02020603050405020304" pitchFamily="18" charset="0"/>
              </a:rPr>
              <a:t> Combine text-based features with other modalities such as images and metadata to improve the detection of sophisticated spam emails</a:t>
            </a:r>
            <a:r>
              <a:rPr lang="en-US" b="0" i="0" dirty="0">
                <a:solidFill>
                  <a:schemeClr val="tx1"/>
                </a:solidFill>
                <a:effectLst/>
                <a:latin typeface="Söhne"/>
              </a:rPr>
              <a:t>.</a:t>
            </a:r>
          </a:p>
        </p:txBody>
      </p:sp>
      <p:pic>
        <p:nvPicPr>
          <p:cNvPr id="6" name="Picture 5">
            <a:extLst>
              <a:ext uri="{FF2B5EF4-FFF2-40B4-BE49-F238E27FC236}">
                <a16:creationId xmlns:a16="http://schemas.microsoft.com/office/drawing/2014/main" xmlns="" id="{440030B6-764D-03F4-9FE1-F5EC77EB3677}"/>
              </a:ext>
            </a:extLst>
          </p:cNvPr>
          <p:cNvPicPr>
            <a:picLocks noChangeAspect="1"/>
          </p:cNvPicPr>
          <p:nvPr/>
        </p:nvPicPr>
        <p:blipFill>
          <a:blip r:embed="rId3">
            <a:extLst>
              <a:ext uri="{837473B0-CC2E-450A-ABE3-18F120FF3D39}">
                <a1611:picAttrSrcUrl xmlns:a1611="http://schemas.microsoft.com/office/drawing/2016/11/main" xmlns="" r:id="rId4"/>
              </a:ext>
            </a:extLst>
          </a:blip>
          <a:stretch>
            <a:fillRect/>
          </a:stretch>
        </p:blipFill>
        <p:spPr>
          <a:xfrm>
            <a:off x="8741162" y="2101324"/>
            <a:ext cx="2976356" cy="3891957"/>
          </a:xfrm>
          <a:prstGeom prst="rect">
            <a:avLst/>
          </a:prstGeom>
        </p:spPr>
      </p:pic>
    </p:spTree>
    <p:extLst>
      <p:ext uri="{BB962C8B-B14F-4D97-AF65-F5344CB8AC3E}">
        <p14:creationId xmlns:p14="http://schemas.microsoft.com/office/powerpoint/2010/main" val="1512260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1633EB-7DCB-4DDC-80AF-C885A3EE1245}"/>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Spam mail detection</a:t>
            </a:r>
            <a:endParaRPr lang="en-US"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xmlns="" id="{9A675277-0DBA-8C1E-70F9-EA7092D5B2B6}"/>
              </a:ext>
            </a:extLst>
          </p:cNvPr>
          <p:cNvPicPr>
            <a:picLocks noChangeAspect="1"/>
          </p:cNvPicPr>
          <p:nvPr/>
        </p:nvPicPr>
        <p:blipFill>
          <a:blip r:embed="rId4"/>
          <a:stretch>
            <a:fillRect/>
          </a:stretch>
        </p:blipFill>
        <p:spPr>
          <a:xfrm>
            <a:off x="10627019" y="204859"/>
            <a:ext cx="1524132" cy="396274"/>
          </a:xfrm>
          <a:prstGeom prst="rect">
            <a:avLst/>
          </a:prstGeom>
        </p:spPr>
      </p:pic>
      <p:sp>
        <p:nvSpPr>
          <p:cNvPr id="3" name="Google Shape;61;g5fab984687_2_0">
            <a:extLst>
              <a:ext uri="{FF2B5EF4-FFF2-40B4-BE49-F238E27FC236}">
                <a16:creationId xmlns:a16="http://schemas.microsoft.com/office/drawing/2014/main" xmlns="" id="{8D66D476-62A2-1223-50DE-D356C5F99B3C}"/>
              </a:ext>
            </a:extLst>
          </p:cNvPr>
          <p:cNvSpPr txBox="1">
            <a:spLocks/>
          </p:cNvSpPr>
          <p:nvPr/>
        </p:nvSpPr>
        <p:spPr>
          <a:xfrm>
            <a:off x="396585" y="1996449"/>
            <a:ext cx="444879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a:solidFill>
                  <a:srgbClr val="213163"/>
                </a:solidFill>
              </a:rPr>
              <a:t>VIDEO OF THE PROJECT</a:t>
            </a:r>
            <a:endParaRPr lang="en-US" sz="1600" b="1" dirty="0">
              <a:solidFill>
                <a:srgbClr val="213163"/>
              </a:solidFill>
            </a:endParaRPr>
          </a:p>
        </p:txBody>
      </p:sp>
      <p:pic>
        <p:nvPicPr>
          <p:cNvPr id="5" name="WhatsApp Video 2024-04-19 at 19.19.25">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2283321" y="2597171"/>
            <a:ext cx="7625359" cy="3700484"/>
          </a:xfrm>
          <a:prstGeom prst="rect">
            <a:avLst/>
          </a:prstGeom>
        </p:spPr>
      </p:pic>
    </p:spTree>
    <p:extLst>
      <p:ext uri="{BB962C8B-B14F-4D97-AF65-F5344CB8AC3E}">
        <p14:creationId xmlns:p14="http://schemas.microsoft.com/office/powerpoint/2010/main" val="246098150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vol="80000">
                <p:cTn id="7" fill="hold" display="0">
                  <p:stCondLst>
                    <p:cond delay="indefinite"/>
                  </p:stCondLst>
                </p:cTn>
                <p:tgtEl>
                  <p:spTgt spid="5"/>
                </p:tgtEl>
              </p:cMediaNode>
            </p:vide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1633EB-7DCB-4DDC-80AF-C885A3EE1245}"/>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Spam mail detection</a:t>
            </a:r>
            <a:endParaRPr lang="en-US"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xmlns="" id="{9A675277-0DBA-8C1E-70F9-EA7092D5B2B6}"/>
              </a:ext>
            </a:extLst>
          </p:cNvPr>
          <p:cNvPicPr>
            <a:picLocks noChangeAspect="1"/>
          </p:cNvPicPr>
          <p:nvPr/>
        </p:nvPicPr>
        <p:blipFill>
          <a:blip r:embed="rId2"/>
          <a:stretch>
            <a:fillRect/>
          </a:stretch>
        </p:blipFill>
        <p:spPr>
          <a:xfrm>
            <a:off x="10627019" y="204859"/>
            <a:ext cx="1524132" cy="396274"/>
          </a:xfrm>
          <a:prstGeom prst="rect">
            <a:avLst/>
          </a:prstGeom>
        </p:spPr>
      </p:pic>
      <p:grpSp>
        <p:nvGrpSpPr>
          <p:cNvPr id="4" name="Group 3">
            <a:extLst>
              <a:ext uri="{FF2B5EF4-FFF2-40B4-BE49-F238E27FC236}">
                <a16:creationId xmlns:a16="http://schemas.microsoft.com/office/drawing/2014/main" xmlns="" id="{465ACC08-10F8-C633-BE5A-A3F5A16B3B19}"/>
              </a:ext>
            </a:extLst>
          </p:cNvPr>
          <p:cNvGrpSpPr/>
          <p:nvPr/>
        </p:nvGrpSpPr>
        <p:grpSpPr>
          <a:xfrm>
            <a:off x="330599" y="2109571"/>
            <a:ext cx="6060774" cy="3832684"/>
            <a:chOff x="123209" y="573002"/>
            <a:chExt cx="6060774" cy="3832684"/>
          </a:xfrm>
        </p:grpSpPr>
        <p:sp>
          <p:nvSpPr>
            <p:cNvPr id="3" name="Google Shape;61;g5fab984687_2_0">
              <a:extLst>
                <a:ext uri="{FF2B5EF4-FFF2-40B4-BE49-F238E27FC236}">
                  <a16:creationId xmlns:a16="http://schemas.microsoft.com/office/drawing/2014/main" xmlns="" id="{8D66D476-62A2-1223-50DE-D356C5F99B3C}"/>
                </a:ext>
              </a:extLst>
            </p:cNvPr>
            <p:cNvSpPr txBox="1">
              <a:spLocks/>
            </p:cNvSpPr>
            <p:nvPr/>
          </p:nvSpPr>
          <p:spPr>
            <a:xfrm>
              <a:off x="123209" y="573002"/>
              <a:ext cx="293608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a:solidFill>
                    <a:srgbClr val="213163"/>
                  </a:solidFill>
                </a:rPr>
                <a:t>CONCLUSION</a:t>
              </a:r>
              <a:endParaRPr lang="en-US" sz="1600" dirty="0">
                <a:solidFill>
                  <a:srgbClr val="213163"/>
                </a:solidFill>
              </a:endParaRPr>
            </a:p>
          </p:txBody>
        </p:sp>
        <p:sp>
          <p:nvSpPr>
            <p:cNvPr id="5" name="Google Shape;62;g5fab984687_2_0">
              <a:extLst>
                <a:ext uri="{FF2B5EF4-FFF2-40B4-BE49-F238E27FC236}">
                  <a16:creationId xmlns:a16="http://schemas.microsoft.com/office/drawing/2014/main" xmlns="" id="{AE76DA37-EEF4-E854-985B-BBFC06857B90}"/>
                </a:ext>
              </a:extLst>
            </p:cNvPr>
            <p:cNvSpPr txBox="1">
              <a:spLocks/>
            </p:cNvSpPr>
            <p:nvPr/>
          </p:nvSpPr>
          <p:spPr>
            <a:xfrm>
              <a:off x="185737" y="1061211"/>
              <a:ext cx="5998246" cy="3344475"/>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736" indent="-173736">
                <a:spcAft>
                  <a:spcPts val="800"/>
                </a:spcAft>
                <a:buClr>
                  <a:srgbClr val="213163"/>
                </a:buClr>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In conclusion, our project on spam email detection using machine learning techniques has shown promising results in automatically identifying and filtering out unwanted emails. By leveraging machine learning models such as logistic regression, support vector machines (SVM), and naive Bayes classifiers, we could effectively classify emails as spam or non-spam (ham).</a:t>
              </a:r>
            </a:p>
            <a:p>
              <a:pPr marL="173736" indent="-173736">
                <a:spcAft>
                  <a:spcPts val="800"/>
                </a:spcAft>
                <a:buClr>
                  <a:srgbClr val="213163"/>
                </a:buClr>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Moving forward, there is potential to enhance this system by exploring advanced machine learning techniques, implementing real-time detection, and incorporating user feedback. These improvements could further enhance the accuracy and efficiency of spam email detection systems, ultimately improving user experience and security.</a:t>
              </a:r>
              <a:endParaRPr lang="en-US" sz="1600" dirty="0">
                <a:solidFill>
                  <a:schemeClr val="tx1"/>
                </a:solidFill>
                <a:latin typeface="Times New Roman" panose="02020603050405020304" pitchFamily="18" charset="0"/>
                <a:cs typeface="Times New Roman" panose="02020603050405020304" pitchFamily="18" charset="0"/>
              </a:endParaRPr>
            </a:p>
          </p:txBody>
        </p:sp>
      </p:grpSp>
      <p:pic>
        <p:nvPicPr>
          <p:cNvPr id="7" name="Picture 6">
            <a:extLst>
              <a:ext uri="{FF2B5EF4-FFF2-40B4-BE49-F238E27FC236}">
                <a16:creationId xmlns:a16="http://schemas.microsoft.com/office/drawing/2014/main" xmlns="" id="{001F9028-F5A5-5623-CB1E-8DBC8D56345E}"/>
              </a:ext>
            </a:extLst>
          </p:cNvPr>
          <p:cNvPicPr>
            <a:picLocks noChangeAspect="1"/>
          </p:cNvPicPr>
          <p:nvPr/>
        </p:nvPicPr>
        <p:blipFill>
          <a:blip r:embed="rId3">
            <a:extLst>
              <a:ext uri="{837473B0-CC2E-450A-ABE3-18F120FF3D39}">
                <a1611:picAttrSrcUrl xmlns:a1611="http://schemas.microsoft.com/office/drawing/2016/11/main" xmlns="" r:id="rId4"/>
              </a:ext>
            </a:extLst>
          </a:blip>
          <a:stretch>
            <a:fillRect/>
          </a:stretch>
        </p:blipFill>
        <p:spPr>
          <a:xfrm>
            <a:off x="7236757" y="1998231"/>
            <a:ext cx="4374052" cy="4543571"/>
          </a:xfrm>
          <a:prstGeom prst="rect">
            <a:avLst/>
          </a:prstGeom>
        </p:spPr>
      </p:pic>
    </p:spTree>
    <p:extLst>
      <p:ext uri="{BB962C8B-B14F-4D97-AF65-F5344CB8AC3E}">
        <p14:creationId xmlns:p14="http://schemas.microsoft.com/office/powerpoint/2010/main" val="498264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1633EB-7DCB-4DDC-80AF-C885A3EE1245}"/>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Spam mail detection</a:t>
            </a:r>
            <a:endParaRPr lang="en-US"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xmlns="" id="{9A675277-0DBA-8C1E-70F9-EA7092D5B2B6}"/>
              </a:ext>
            </a:extLst>
          </p:cNvPr>
          <p:cNvPicPr>
            <a:picLocks noChangeAspect="1"/>
          </p:cNvPicPr>
          <p:nvPr/>
        </p:nvPicPr>
        <p:blipFill>
          <a:blip r:embed="rId2"/>
          <a:stretch>
            <a:fillRect/>
          </a:stretch>
        </p:blipFill>
        <p:spPr>
          <a:xfrm>
            <a:off x="10627019" y="204859"/>
            <a:ext cx="1524132" cy="396274"/>
          </a:xfrm>
          <a:prstGeom prst="rect">
            <a:avLst/>
          </a:prstGeom>
        </p:spPr>
      </p:pic>
      <p:grpSp>
        <p:nvGrpSpPr>
          <p:cNvPr id="6" name="Group 5">
            <a:extLst>
              <a:ext uri="{FF2B5EF4-FFF2-40B4-BE49-F238E27FC236}">
                <a16:creationId xmlns:a16="http://schemas.microsoft.com/office/drawing/2014/main" xmlns="" id="{074B0DCB-96B3-30B0-151D-6829AC17518C}"/>
              </a:ext>
            </a:extLst>
          </p:cNvPr>
          <p:cNvGrpSpPr/>
          <p:nvPr/>
        </p:nvGrpSpPr>
        <p:grpSpPr>
          <a:xfrm>
            <a:off x="370606" y="2233524"/>
            <a:ext cx="8734745" cy="1895017"/>
            <a:chOff x="134935" y="574406"/>
            <a:chExt cx="8734745" cy="1895017"/>
          </a:xfrm>
        </p:grpSpPr>
        <p:sp>
          <p:nvSpPr>
            <p:cNvPr id="7" name="TextBox 6">
              <a:extLst>
                <a:ext uri="{FF2B5EF4-FFF2-40B4-BE49-F238E27FC236}">
                  <a16:creationId xmlns:a16="http://schemas.microsoft.com/office/drawing/2014/main" xmlns="" id="{B6E6F345-B602-EC4B-B8B2-B4CAA1DC1D46}"/>
                </a:ext>
              </a:extLst>
            </p:cNvPr>
            <p:cNvSpPr txBox="1"/>
            <p:nvPr/>
          </p:nvSpPr>
          <p:spPr>
            <a:xfrm>
              <a:off x="134935" y="1340909"/>
              <a:ext cx="8734745" cy="1128514"/>
            </a:xfrm>
            <a:prstGeom prst="rect">
              <a:avLst/>
            </a:prstGeom>
            <a:noFill/>
          </p:spPr>
          <p:txBody>
            <a:bodyPr wrap="square" lIns="91440" tIns="45720" rIns="91440" bIns="45720" anchor="t">
              <a:spAutoFit/>
            </a:bodyPr>
            <a:lstStyle/>
            <a:p>
              <a:pPr marL="173736" indent="-173736" algn="l" rtl="0" fontAlgn="base">
                <a:spcAft>
                  <a:spcPts val="800"/>
                </a:spcAft>
                <a:buClr>
                  <a:srgbClr val="213163"/>
                </a:buClr>
                <a:buFont typeface="Arial" panose="020B0604020202020204" pitchFamily="34" charset="0"/>
                <a:buChar char="•"/>
              </a:pPr>
              <a:r>
                <a:rPr lang="en-US" b="0" i="0" dirty="0">
                  <a:solidFill>
                    <a:srgbClr val="0000FF"/>
                  </a:solidFill>
                  <a:effectLst/>
                  <a:hlinkClick r:id="rId3"/>
                </a:rPr>
                <a:t>https://www.coursera.org/</a:t>
              </a:r>
              <a:endParaRPr lang="en-US" b="0" i="0" dirty="0">
                <a:solidFill>
                  <a:srgbClr val="0000FF"/>
                </a:solidFill>
                <a:effectLst/>
              </a:endParaRPr>
            </a:p>
            <a:p>
              <a:pPr marL="173736" indent="-173736" algn="l" rtl="0" fontAlgn="base">
                <a:spcAft>
                  <a:spcPts val="800"/>
                </a:spcAft>
                <a:buClr>
                  <a:srgbClr val="213163"/>
                </a:buClr>
                <a:buFont typeface="Arial" panose="020B0604020202020204" pitchFamily="34" charset="0"/>
                <a:buChar char="•"/>
              </a:pPr>
              <a:r>
                <a:rPr lang="en-US" b="0" i="0">
                  <a:solidFill>
                    <a:srgbClr val="0000FF"/>
                  </a:solidFill>
                  <a:effectLst/>
                </a:rPr>
                <a:t>https://www.taskade.com</a:t>
              </a:r>
            </a:p>
            <a:p>
              <a:pPr marL="173736" indent="-173736" algn="l" rtl="0" fontAlgn="base">
                <a:spcAft>
                  <a:spcPts val="800"/>
                </a:spcAft>
                <a:buClr>
                  <a:srgbClr val="213163"/>
                </a:buClr>
                <a:buFont typeface="Arial" panose="020B0604020202020204" pitchFamily="34" charset="0"/>
                <a:buChar char="•"/>
              </a:pPr>
              <a:r>
                <a:rPr lang="en-US">
                  <a:solidFill>
                    <a:srgbClr val="0000FF"/>
                  </a:solidFill>
                </a:rPr>
                <a:t>https://www.geeksforgeeks.org/</a:t>
              </a:r>
              <a:endParaRPr lang="en-US" b="0" i="0" dirty="0">
                <a:solidFill>
                  <a:srgbClr val="0000FF"/>
                </a:solidFill>
                <a:effectLst/>
              </a:endParaRPr>
            </a:p>
          </p:txBody>
        </p:sp>
        <p:sp>
          <p:nvSpPr>
            <p:cNvPr id="9" name="Google Shape;61;g5fab984687_2_0">
              <a:extLst>
                <a:ext uri="{FF2B5EF4-FFF2-40B4-BE49-F238E27FC236}">
                  <a16:creationId xmlns:a16="http://schemas.microsoft.com/office/drawing/2014/main" xmlns="" id="{A7A03A39-BA45-DE51-2252-69EFA1EBDD4D}"/>
                </a:ext>
              </a:extLst>
            </p:cNvPr>
            <p:cNvSpPr txBox="1">
              <a:spLocks/>
            </p:cNvSpPr>
            <p:nvPr/>
          </p:nvSpPr>
          <p:spPr>
            <a:xfrm>
              <a:off x="134935" y="574406"/>
              <a:ext cx="4437065" cy="4959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latin typeface="+mn-lt"/>
                </a:rPr>
                <a:t>Reference</a:t>
              </a:r>
            </a:p>
          </p:txBody>
        </p:sp>
      </p:grpSp>
    </p:spTree>
    <p:extLst>
      <p:ext uri="{BB962C8B-B14F-4D97-AF65-F5344CB8AC3E}">
        <p14:creationId xmlns:p14="http://schemas.microsoft.com/office/powerpoint/2010/main" val="2733711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379F11E2-8BA5-4C5C-AE7C-361E5EA011F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7C00E1DA-EC7C-40FC-95E3-11FDCD2E429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xmlns="" id="{9A421166-2996-41A7-B094-AE5316F347D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xmlns="" id="{FDBB1B92-A3EB-43E4-8FAB-D20E8ED14CE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xmlns="" id="{3F3972F4-FE7E-48EA-AAD8-9BE5750A667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xmlns="" id="{221614E5-870B-4D5E-A43B-8FF7E532348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xmlns=""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pic>
        <p:nvPicPr>
          <p:cNvPr id="5" name="Picture 4" descr="Digital Numbers">
            <a:extLst>
              <a:ext uri="{FF2B5EF4-FFF2-40B4-BE49-F238E27FC236}">
                <a16:creationId xmlns:a16="http://schemas.microsoft.com/office/drawing/2014/main" xmlns=""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1633EB-7DCB-4DDC-80AF-C885A3EE1245}"/>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Spam mail detection</a:t>
            </a:r>
            <a:endParaRPr lang="en-US"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xmlns="" id="{9A675277-0DBA-8C1E-70F9-EA7092D5B2B6}"/>
              </a:ext>
            </a:extLst>
          </p:cNvPr>
          <p:cNvPicPr>
            <a:picLocks noChangeAspect="1"/>
          </p:cNvPicPr>
          <p:nvPr/>
        </p:nvPicPr>
        <p:blipFill>
          <a:blip r:embed="rId2"/>
          <a:stretch>
            <a:fillRect/>
          </a:stretch>
        </p:blipFill>
        <p:spPr>
          <a:xfrm>
            <a:off x="10627019" y="204859"/>
            <a:ext cx="1524132" cy="396274"/>
          </a:xfrm>
          <a:prstGeom prst="rect">
            <a:avLst/>
          </a:prstGeom>
        </p:spPr>
      </p:pic>
      <p:sp>
        <p:nvSpPr>
          <p:cNvPr id="61" name="Google Shape;61;g5fab984687_2_0"/>
          <p:cNvSpPr txBox="1">
            <a:spLocks/>
          </p:cNvSpPr>
          <p:nvPr/>
        </p:nvSpPr>
        <p:spPr>
          <a:xfrm>
            <a:off x="370576" y="2016516"/>
            <a:ext cx="4445533" cy="322263"/>
          </a:xfrm>
          <a:prstGeom prst="rect">
            <a:avLst/>
          </a:prstGeom>
          <a:noFill/>
          <a:ln>
            <a:noFill/>
          </a:ln>
        </p:spPr>
        <p:txBody>
          <a:bodyPr spcFirstLastPara="1" vert="horz" wrap="square" lIns="91425" tIns="91425" rIns="91425" bIns="91425" rtlCol="0"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buSzPts val="2800"/>
            </a:pPr>
            <a:r>
              <a:rPr lang="en-US" sz="1600" b="1">
                <a:solidFill>
                  <a:srgbClr val="213163"/>
                </a:solidFill>
                <a:latin typeface="Arial" panose="020B0604020202020204" pitchFamily="34" charset="0"/>
                <a:cs typeface="Arial" panose="020B0604020202020204" pitchFamily="34" charset="0"/>
              </a:rPr>
              <a:t>Course Outline</a:t>
            </a:r>
            <a:endParaRPr lang="en-US" sz="1600" b="1" dirty="0">
              <a:solidFill>
                <a:srgbClr val="213163"/>
              </a:solidFill>
              <a:latin typeface="Arial" panose="020B0604020202020204" pitchFamily="34" charset="0"/>
              <a:cs typeface="Arial" panose="020B0604020202020204" pitchFamily="34" charset="0"/>
            </a:endParaRPr>
          </a:p>
        </p:txBody>
      </p:sp>
      <p:sp>
        <p:nvSpPr>
          <p:cNvPr id="62" name="Google Shape;62;g5fab984687_2_0"/>
          <p:cNvSpPr txBox="1">
            <a:spLocks/>
          </p:cNvSpPr>
          <p:nvPr/>
        </p:nvSpPr>
        <p:spPr>
          <a:xfrm>
            <a:off x="370576" y="2338779"/>
            <a:ext cx="4594388" cy="4099554"/>
          </a:xfrm>
          <a:prstGeom prst="rect">
            <a:avLst/>
          </a:prstGeom>
          <a:noFill/>
          <a:ln>
            <a:noFill/>
          </a:ln>
        </p:spPr>
        <p:txBody>
          <a:bodyPr spcFirstLastPara="1" vert="horz" wrap="square" lIns="91425" tIns="91425" rIns="91425" bIns="91425" rtlCol="0" anchor="t" anchorCtr="0">
            <a:sp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173736" indent="-173736">
              <a:spcAft>
                <a:spcPts val="800"/>
              </a:spcAft>
              <a:buClr>
                <a:srgbClr val="213163"/>
              </a:buClr>
              <a:buFont typeface="Arial" panose="020B0604020202020204" pitchFamily="34" charset="0"/>
              <a:buChar char="•"/>
            </a:pPr>
            <a:r>
              <a:rPr lang="en-US">
                <a:latin typeface="Times New Roman" panose="02020603050405020304" pitchFamily="18" charset="0"/>
                <a:cs typeface="Times New Roman" panose="02020603050405020304" pitchFamily="18" charset="0"/>
              </a:rPr>
              <a:t>Abstract</a:t>
            </a:r>
          </a:p>
          <a:p>
            <a:pPr marL="173736" indent="-173736">
              <a:spcAft>
                <a:spcPts val="800"/>
              </a:spcAft>
              <a:buClr>
                <a:srgbClr val="213163"/>
              </a:buClr>
              <a:buFont typeface="Arial" panose="020B0604020202020204" pitchFamily="34" charset="0"/>
              <a:buChar char="•"/>
            </a:pPr>
            <a:r>
              <a:rPr lang="en-US">
                <a:latin typeface="Times New Roman" panose="02020603050405020304" pitchFamily="18" charset="0"/>
                <a:cs typeface="Times New Roman" panose="02020603050405020304" pitchFamily="18" charset="0"/>
              </a:rPr>
              <a:t>Problem Statement</a:t>
            </a:r>
          </a:p>
          <a:p>
            <a:pPr marL="173736" indent="-173736">
              <a:spcAft>
                <a:spcPts val="800"/>
              </a:spcAft>
              <a:buClr>
                <a:srgbClr val="213163"/>
              </a:buClr>
              <a:buFont typeface="Arial" panose="020B0604020202020204" pitchFamily="34" charset="0"/>
              <a:buChar char="•"/>
            </a:pPr>
            <a:r>
              <a:rPr lang="en-US">
                <a:latin typeface="Times New Roman" panose="02020603050405020304" pitchFamily="18" charset="0"/>
                <a:cs typeface="Times New Roman" panose="02020603050405020304" pitchFamily="18" charset="0"/>
              </a:rPr>
              <a:t>Aims, Objective &amp; Proposed System/Solution </a:t>
            </a:r>
          </a:p>
          <a:p>
            <a:pPr marL="173736" indent="-173736">
              <a:spcAft>
                <a:spcPts val="800"/>
              </a:spcAft>
              <a:buClr>
                <a:srgbClr val="213163"/>
              </a:buClr>
              <a:buFont typeface="Arial" panose="020B0604020202020204" pitchFamily="34" charset="0"/>
              <a:buChar char="•"/>
            </a:pPr>
            <a:r>
              <a:rPr lang="en-US">
                <a:latin typeface="Times New Roman" panose="02020603050405020304" pitchFamily="18" charset="0"/>
                <a:cs typeface="Times New Roman" panose="02020603050405020304" pitchFamily="18" charset="0"/>
              </a:rPr>
              <a:t>System Deployment Approach</a:t>
            </a:r>
          </a:p>
          <a:p>
            <a:pPr marL="173736" indent="-173736">
              <a:spcAft>
                <a:spcPts val="800"/>
              </a:spcAft>
              <a:buClr>
                <a:srgbClr val="213163"/>
              </a:buClr>
              <a:buFont typeface="Arial" panose="020B0604020202020204" pitchFamily="34" charset="0"/>
              <a:buChar char="•"/>
            </a:pPr>
            <a:r>
              <a:rPr lang="en-US">
                <a:latin typeface="Times New Roman" panose="02020603050405020304" pitchFamily="18" charset="0"/>
                <a:cs typeface="Times New Roman" panose="02020603050405020304" pitchFamily="18" charset="0"/>
              </a:rPr>
              <a:t>Model Development &amp; Algorithm</a:t>
            </a:r>
          </a:p>
          <a:p>
            <a:pPr marL="173736" indent="-173736">
              <a:spcAft>
                <a:spcPts val="800"/>
              </a:spcAft>
              <a:buClr>
                <a:srgbClr val="213163"/>
              </a:buClr>
              <a:buFont typeface="Arial" panose="020B0604020202020204" pitchFamily="34" charset="0"/>
              <a:buChar char="•"/>
            </a:pPr>
            <a:r>
              <a:rPr lang="en-US">
                <a:latin typeface="Times New Roman" panose="02020603050405020304" pitchFamily="18" charset="0"/>
                <a:cs typeface="Times New Roman" panose="02020603050405020304" pitchFamily="18" charset="0"/>
              </a:rPr>
              <a:t>Future Scope</a:t>
            </a:r>
          </a:p>
          <a:p>
            <a:pPr marL="173736" indent="-173736">
              <a:spcAft>
                <a:spcPts val="800"/>
              </a:spcAft>
              <a:buClr>
                <a:srgbClr val="213163"/>
              </a:buClr>
              <a:buFont typeface="Arial" panose="020B0604020202020204" pitchFamily="34" charset="0"/>
              <a:buChar char="•"/>
            </a:pPr>
            <a:r>
              <a:rPr lang="en-US">
                <a:latin typeface="Times New Roman" panose="02020603050405020304" pitchFamily="18" charset="0"/>
                <a:cs typeface="Times New Roman" panose="02020603050405020304" pitchFamily="18" charset="0"/>
              </a:rPr>
              <a:t>Video of the Project</a:t>
            </a:r>
          </a:p>
          <a:p>
            <a:pPr marL="173736" indent="-173736">
              <a:spcAft>
                <a:spcPts val="800"/>
              </a:spcAft>
              <a:buClr>
                <a:srgbClr val="213163"/>
              </a:buClr>
              <a:buFont typeface="Arial" panose="020B0604020202020204" pitchFamily="34" charset="0"/>
              <a:buChar char="•"/>
            </a:pPr>
            <a:r>
              <a:rPr lang="en-US">
                <a:latin typeface="Times New Roman" panose="02020603050405020304" pitchFamily="18" charset="0"/>
                <a:cs typeface="Times New Roman" panose="02020603050405020304" pitchFamily="18" charset="0"/>
              </a:rPr>
              <a:t>Conclusion</a:t>
            </a:r>
          </a:p>
          <a:p>
            <a:pPr marL="173736" indent="-173736">
              <a:spcAft>
                <a:spcPts val="800"/>
              </a:spcAft>
              <a:buClr>
                <a:srgbClr val="213163"/>
              </a:buClr>
              <a:buFont typeface="Arial" panose="020B0604020202020204" pitchFamily="34" charset="0"/>
              <a:buChar char="•"/>
            </a:pPr>
            <a:r>
              <a:rPr lang="en-US">
                <a:latin typeface="Times New Roman" panose="02020603050405020304" pitchFamily="18" charset="0"/>
                <a:cs typeface="Times New Roman" panose="02020603050405020304" pitchFamily="18" charset="0"/>
              </a:rPr>
              <a:t>Reference</a:t>
            </a:r>
            <a:endParaRPr lang="en-US"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4192308A-32BD-ECB9-7C75-38C557209D49}"/>
              </a:ext>
            </a:extLst>
          </p:cNvPr>
          <p:cNvPicPr>
            <a:picLocks noChangeAspect="1"/>
          </p:cNvPicPr>
          <p:nvPr/>
        </p:nvPicPr>
        <p:blipFill>
          <a:blip r:embed="rId3"/>
          <a:stretch>
            <a:fillRect/>
          </a:stretch>
        </p:blipFill>
        <p:spPr>
          <a:xfrm>
            <a:off x="7558021" y="2016516"/>
            <a:ext cx="3831064" cy="4421817"/>
          </a:xfrm>
          <a:prstGeom prst="rect">
            <a:avLst/>
          </a:prstGeom>
        </p:spPr>
      </p:pic>
    </p:spTree>
    <p:extLst>
      <p:ext uri="{BB962C8B-B14F-4D97-AF65-F5344CB8AC3E}">
        <p14:creationId xmlns:p14="http://schemas.microsoft.com/office/powerpoint/2010/main" val="3073985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1633EB-7DCB-4DDC-80AF-C885A3EE1245}"/>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Spam mail detection</a:t>
            </a:r>
            <a:endParaRPr lang="en-US"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xmlns="" id="{9A675277-0DBA-8C1E-70F9-EA7092D5B2B6}"/>
              </a:ext>
            </a:extLst>
          </p:cNvPr>
          <p:cNvPicPr>
            <a:picLocks noChangeAspect="1"/>
          </p:cNvPicPr>
          <p:nvPr/>
        </p:nvPicPr>
        <p:blipFill>
          <a:blip r:embed="rId2"/>
          <a:stretch>
            <a:fillRect/>
          </a:stretch>
        </p:blipFill>
        <p:spPr>
          <a:xfrm>
            <a:off x="10627019" y="204859"/>
            <a:ext cx="1524132" cy="396274"/>
          </a:xfrm>
          <a:prstGeom prst="rect">
            <a:avLst/>
          </a:prstGeom>
        </p:spPr>
      </p:pic>
      <p:grpSp>
        <p:nvGrpSpPr>
          <p:cNvPr id="10" name="Group 9">
            <a:extLst>
              <a:ext uri="{FF2B5EF4-FFF2-40B4-BE49-F238E27FC236}">
                <a16:creationId xmlns:a16="http://schemas.microsoft.com/office/drawing/2014/main" xmlns="" id="{EE8B4458-352E-F13E-70EB-FD15D6DB6A19}"/>
              </a:ext>
            </a:extLst>
          </p:cNvPr>
          <p:cNvGrpSpPr/>
          <p:nvPr/>
        </p:nvGrpSpPr>
        <p:grpSpPr>
          <a:xfrm>
            <a:off x="455447" y="2170621"/>
            <a:ext cx="4437065" cy="3624753"/>
            <a:chOff x="134935" y="574406"/>
            <a:chExt cx="4437065" cy="3624753"/>
          </a:xfrm>
        </p:grpSpPr>
        <p:sp>
          <p:nvSpPr>
            <p:cNvPr id="9" name="TextBox 8">
              <a:extLst>
                <a:ext uri="{FF2B5EF4-FFF2-40B4-BE49-F238E27FC236}">
                  <a16:creationId xmlns:a16="http://schemas.microsoft.com/office/drawing/2014/main" xmlns="" id="{B6E6F345-B602-EC4B-B8B2-B4CAA1DC1D46}"/>
                </a:ext>
              </a:extLst>
            </p:cNvPr>
            <p:cNvSpPr txBox="1"/>
            <p:nvPr/>
          </p:nvSpPr>
          <p:spPr>
            <a:xfrm>
              <a:off x="134935" y="1059838"/>
              <a:ext cx="4437065" cy="3139321"/>
            </a:xfrm>
            <a:prstGeom prst="rect">
              <a:avLst/>
            </a:prstGeom>
            <a:noFill/>
          </p:spPr>
          <p:txBody>
            <a:bodyPr wrap="square" lIns="91440" tIns="45720" rIns="91440" bIns="45720" anchor="t">
              <a:spAutoFit/>
            </a:bodyPr>
            <a:lstStyle/>
            <a:p>
              <a:pPr algn="just" rtl="0" fontAlgn="base">
                <a:spcAft>
                  <a:spcPts val="800"/>
                </a:spcAft>
                <a:buClr>
                  <a:srgbClr val="213163"/>
                </a:buClr>
              </a:pPr>
              <a:r>
                <a:rPr lang="en-US" b="0" i="0" dirty="0">
                  <a:solidFill>
                    <a:schemeClr val="tx1"/>
                  </a:solidFill>
                  <a:effectLst/>
                  <a:latin typeface="Times New Roman" panose="02020603050405020304" pitchFamily="18" charset="0"/>
                  <a:cs typeface="Times New Roman" panose="02020603050405020304" pitchFamily="18" charset="0"/>
                </a:rPr>
                <a:t>Email spam continues to be a pervasive issue, causing inconvenience and potential harm to users. In this project, we propose a machine learning approach to automatically detect spam emails. The project involves collecting a dataset of labeled emails, where each email is classified as spam or non-spam (ham). The project aims to develop a robust and efficient spam detection system that can be deployed to protect users from unwanted and potentially harmful emails.</a:t>
              </a:r>
            </a:p>
          </p:txBody>
        </p:sp>
        <p:sp>
          <p:nvSpPr>
            <p:cNvPr id="12" name="Google Shape;61;g5fab984687_2_0">
              <a:extLst>
                <a:ext uri="{FF2B5EF4-FFF2-40B4-BE49-F238E27FC236}">
                  <a16:creationId xmlns:a16="http://schemas.microsoft.com/office/drawing/2014/main" xmlns="" id="{A7A03A39-BA45-DE51-2252-69EFA1EBDD4D}"/>
                </a:ext>
              </a:extLst>
            </p:cNvPr>
            <p:cNvSpPr txBox="1">
              <a:spLocks/>
            </p:cNvSpPr>
            <p:nvPr/>
          </p:nvSpPr>
          <p:spPr>
            <a:xfrm>
              <a:off x="134935" y="574406"/>
              <a:ext cx="4437065" cy="4959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a:solidFill>
                    <a:srgbClr val="213163"/>
                  </a:solidFill>
                  <a:latin typeface="Arial" panose="020B0604020202020204" pitchFamily="34" charset="0"/>
                  <a:cs typeface="Arial" panose="020B0604020202020204" pitchFamily="34" charset="0"/>
                </a:rPr>
                <a:t>ABSTRACT</a:t>
              </a:r>
              <a:endParaRPr lang="en-US" sz="1600" b="1" dirty="0">
                <a:solidFill>
                  <a:srgbClr val="213163"/>
                </a:solidFill>
                <a:latin typeface="Arial" panose="020B0604020202020204" pitchFamily="34" charset="0"/>
                <a:cs typeface="Arial" panose="020B0604020202020204" pitchFamily="34" charset="0"/>
              </a:endParaRPr>
            </a:p>
          </p:txBody>
        </p:sp>
      </p:grpSp>
      <p:pic>
        <p:nvPicPr>
          <p:cNvPr id="13" name="Picture 12">
            <a:extLst>
              <a:ext uri="{FF2B5EF4-FFF2-40B4-BE49-F238E27FC236}">
                <a16:creationId xmlns:a16="http://schemas.microsoft.com/office/drawing/2014/main" xmlns="" id="{92CE4BCF-F087-F48C-AEAA-625184789D82}"/>
              </a:ext>
            </a:extLst>
          </p:cNvPr>
          <p:cNvPicPr>
            <a:picLocks noChangeAspect="1"/>
          </p:cNvPicPr>
          <p:nvPr/>
        </p:nvPicPr>
        <p:blipFill>
          <a:blip r:embed="rId3">
            <a:extLst>
              <a:ext uri="{837473B0-CC2E-450A-ABE3-18F120FF3D39}">
                <a1611:picAttrSrcUrl xmlns:a1611="http://schemas.microsoft.com/office/drawing/2016/11/main" xmlns="" r:id="rId4"/>
              </a:ext>
            </a:extLst>
          </a:blip>
          <a:stretch>
            <a:fillRect/>
          </a:stretch>
        </p:blipFill>
        <p:spPr>
          <a:xfrm>
            <a:off x="7713723" y="2053538"/>
            <a:ext cx="3897086" cy="3897086"/>
          </a:xfrm>
          <a:prstGeom prst="rect">
            <a:avLst/>
          </a:prstGeom>
        </p:spPr>
      </p:pic>
    </p:spTree>
    <p:extLst>
      <p:ext uri="{BB962C8B-B14F-4D97-AF65-F5344CB8AC3E}">
        <p14:creationId xmlns:p14="http://schemas.microsoft.com/office/powerpoint/2010/main" val="497607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1633EB-7DCB-4DDC-80AF-C885A3EE1245}"/>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Spam mail detection</a:t>
            </a:r>
            <a:endParaRPr lang="en-US"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xmlns="" id="{9A675277-0DBA-8C1E-70F9-EA7092D5B2B6}"/>
              </a:ext>
            </a:extLst>
          </p:cNvPr>
          <p:cNvPicPr>
            <a:picLocks noChangeAspect="1"/>
          </p:cNvPicPr>
          <p:nvPr/>
        </p:nvPicPr>
        <p:blipFill>
          <a:blip r:embed="rId2"/>
          <a:stretch>
            <a:fillRect/>
          </a:stretch>
        </p:blipFill>
        <p:spPr>
          <a:xfrm>
            <a:off x="10627019" y="204859"/>
            <a:ext cx="1524132" cy="396274"/>
          </a:xfrm>
          <a:prstGeom prst="rect">
            <a:avLst/>
          </a:prstGeom>
        </p:spPr>
      </p:pic>
      <p:grpSp>
        <p:nvGrpSpPr>
          <p:cNvPr id="3" name="Group 2">
            <a:extLst>
              <a:ext uri="{FF2B5EF4-FFF2-40B4-BE49-F238E27FC236}">
                <a16:creationId xmlns:a16="http://schemas.microsoft.com/office/drawing/2014/main" xmlns="" id="{3B399678-CD02-5C06-11B9-FBC568CC4368}"/>
              </a:ext>
            </a:extLst>
          </p:cNvPr>
          <p:cNvGrpSpPr/>
          <p:nvPr/>
        </p:nvGrpSpPr>
        <p:grpSpPr>
          <a:xfrm>
            <a:off x="581193" y="2733813"/>
            <a:ext cx="4437066" cy="1390374"/>
            <a:chOff x="134934" y="623571"/>
            <a:chExt cx="4437066" cy="1390374"/>
          </a:xfrm>
        </p:grpSpPr>
        <p:sp>
          <p:nvSpPr>
            <p:cNvPr id="4" name="TextBox 3">
              <a:extLst>
                <a:ext uri="{FF2B5EF4-FFF2-40B4-BE49-F238E27FC236}">
                  <a16:creationId xmlns:a16="http://schemas.microsoft.com/office/drawing/2014/main" xmlns="" id="{B6E6F345-B602-EC4B-B8B2-B4CAA1DC1D46}"/>
                </a:ext>
              </a:extLst>
            </p:cNvPr>
            <p:cNvSpPr txBox="1"/>
            <p:nvPr/>
          </p:nvSpPr>
          <p:spPr>
            <a:xfrm>
              <a:off x="134935" y="1059838"/>
              <a:ext cx="4437065" cy="954107"/>
            </a:xfrm>
            <a:prstGeom prst="rect">
              <a:avLst/>
            </a:prstGeom>
            <a:noFill/>
          </p:spPr>
          <p:txBody>
            <a:bodyPr wrap="square" lIns="91440" tIns="45720" rIns="91440" bIns="45720" anchor="t">
              <a:spAutoFit/>
            </a:bodyPr>
            <a:lstStyle/>
            <a:p>
              <a:pPr marL="173736" indent="-173736" algn="just" rtl="0" fontAlgn="base">
                <a:spcAft>
                  <a:spcPts val="800"/>
                </a:spcAft>
                <a:buClr>
                  <a:srgbClr val="213163"/>
                </a:buClr>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Detecting Spam Emails Using TensorFlow. Implement and build a deep-learning model for Spam Detection. The model we will try to implement will be a Classifier, which would give binary outputs- either spam or ham.</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7" name="Google Shape;61;g5fab984687_2_0">
              <a:extLst>
                <a:ext uri="{FF2B5EF4-FFF2-40B4-BE49-F238E27FC236}">
                  <a16:creationId xmlns:a16="http://schemas.microsoft.com/office/drawing/2014/main" xmlns="" id="{A7A03A39-BA45-DE51-2252-69EFA1EBDD4D}"/>
                </a:ext>
              </a:extLst>
            </p:cNvPr>
            <p:cNvSpPr txBox="1">
              <a:spLocks/>
            </p:cNvSpPr>
            <p:nvPr/>
          </p:nvSpPr>
          <p:spPr>
            <a:xfrm>
              <a:off x="134934" y="623571"/>
              <a:ext cx="4437065" cy="4959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b="1">
                  <a:solidFill>
                    <a:srgbClr val="213163"/>
                  </a:solidFill>
                  <a:latin typeface="+mn-lt"/>
                </a:rPr>
                <a:t>PROBLEM STATEMENT</a:t>
              </a:r>
              <a:endParaRPr lang="en-US" b="1" dirty="0">
                <a:solidFill>
                  <a:srgbClr val="213163"/>
                </a:solidFill>
                <a:latin typeface="+mn-lt"/>
              </a:endParaRPr>
            </a:p>
          </p:txBody>
        </p:sp>
      </p:grpSp>
      <p:pic>
        <p:nvPicPr>
          <p:cNvPr id="6" name="Picture 5">
            <a:extLst>
              <a:ext uri="{FF2B5EF4-FFF2-40B4-BE49-F238E27FC236}">
                <a16:creationId xmlns:a16="http://schemas.microsoft.com/office/drawing/2014/main" xmlns="" id="{D54C9620-F67B-54A1-CAFA-1E8F71413463}"/>
              </a:ext>
            </a:extLst>
          </p:cNvPr>
          <p:cNvPicPr>
            <a:picLocks noChangeAspect="1"/>
          </p:cNvPicPr>
          <p:nvPr/>
        </p:nvPicPr>
        <p:blipFill>
          <a:blip r:embed="rId3">
            <a:extLst>
              <a:ext uri="{837473B0-CC2E-450A-ABE3-18F120FF3D39}">
                <a1611:picAttrSrcUrl xmlns:a1611="http://schemas.microsoft.com/office/drawing/2016/11/main" xmlns="" r:id="rId4"/>
              </a:ext>
            </a:extLst>
          </a:blip>
          <a:stretch>
            <a:fillRect/>
          </a:stretch>
        </p:blipFill>
        <p:spPr>
          <a:xfrm>
            <a:off x="5894267" y="2307587"/>
            <a:ext cx="5852160" cy="3072384"/>
          </a:xfrm>
          <a:prstGeom prst="rect">
            <a:avLst/>
          </a:prstGeom>
        </p:spPr>
      </p:pic>
    </p:spTree>
    <p:extLst>
      <p:ext uri="{BB962C8B-B14F-4D97-AF65-F5344CB8AC3E}">
        <p14:creationId xmlns:p14="http://schemas.microsoft.com/office/powerpoint/2010/main" val="4214790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1633EB-7DCB-4DDC-80AF-C885A3EE1245}"/>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Spam mail detection</a:t>
            </a:r>
            <a:endParaRPr lang="en-US"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xmlns="" id="{9A675277-0DBA-8C1E-70F9-EA7092D5B2B6}"/>
              </a:ext>
            </a:extLst>
          </p:cNvPr>
          <p:cNvPicPr>
            <a:picLocks noChangeAspect="1"/>
          </p:cNvPicPr>
          <p:nvPr/>
        </p:nvPicPr>
        <p:blipFill>
          <a:blip r:embed="rId2"/>
          <a:stretch>
            <a:fillRect/>
          </a:stretch>
        </p:blipFill>
        <p:spPr>
          <a:xfrm>
            <a:off x="10627019" y="204859"/>
            <a:ext cx="1524132" cy="396274"/>
          </a:xfrm>
          <a:prstGeom prst="rect">
            <a:avLst/>
          </a:prstGeom>
        </p:spPr>
      </p:pic>
      <p:grpSp>
        <p:nvGrpSpPr>
          <p:cNvPr id="4" name="Group 3">
            <a:extLst>
              <a:ext uri="{FF2B5EF4-FFF2-40B4-BE49-F238E27FC236}">
                <a16:creationId xmlns:a16="http://schemas.microsoft.com/office/drawing/2014/main" xmlns="" id="{9DF8BCCC-9B1D-51CD-A8D8-52D6A0222E8B}"/>
              </a:ext>
            </a:extLst>
          </p:cNvPr>
          <p:cNvGrpSpPr/>
          <p:nvPr/>
        </p:nvGrpSpPr>
        <p:grpSpPr>
          <a:xfrm>
            <a:off x="581193" y="2816952"/>
            <a:ext cx="5514807" cy="1962760"/>
            <a:chOff x="134935" y="574406"/>
            <a:chExt cx="8589965" cy="1962760"/>
          </a:xfrm>
        </p:grpSpPr>
        <p:sp>
          <p:nvSpPr>
            <p:cNvPr id="3" name="TextBox 2">
              <a:extLst>
                <a:ext uri="{FF2B5EF4-FFF2-40B4-BE49-F238E27FC236}">
                  <a16:creationId xmlns:a16="http://schemas.microsoft.com/office/drawing/2014/main" xmlns="" id="{B6E6F345-B602-EC4B-B8B2-B4CAA1DC1D46}"/>
                </a:ext>
              </a:extLst>
            </p:cNvPr>
            <p:cNvSpPr txBox="1"/>
            <p:nvPr/>
          </p:nvSpPr>
          <p:spPr>
            <a:xfrm>
              <a:off x="134935" y="1059838"/>
              <a:ext cx="8589965" cy="1477328"/>
            </a:xfrm>
            <a:prstGeom prst="rect">
              <a:avLst/>
            </a:prstGeom>
            <a:noFill/>
          </p:spPr>
          <p:txBody>
            <a:bodyPr wrap="square" lIns="91440" tIns="45720" rIns="91440" bIns="45720" anchor="t">
              <a:spAutoFit/>
            </a:bodyPr>
            <a:lstStyle/>
            <a:p>
              <a:pPr algn="l" rtl="0" fontAlgn="base">
                <a:spcAft>
                  <a:spcPts val="800"/>
                </a:spcAft>
                <a:buClr>
                  <a:srgbClr val="213163"/>
                </a:buClr>
              </a:pPr>
              <a:r>
                <a:rPr lang="en-US" b="0" i="0">
                  <a:solidFill>
                    <a:schemeClr val="tx1"/>
                  </a:solidFill>
                  <a:effectLst/>
                  <a:latin typeface="Times New Roman" panose="02020603050405020304" pitchFamily="18" charset="0"/>
                  <a:cs typeface="Times New Roman" panose="02020603050405020304" pitchFamily="18" charset="0"/>
                </a:rPr>
                <a:t>   This </a:t>
              </a:r>
              <a:r>
                <a:rPr lang="en-US" b="0" i="0" dirty="0">
                  <a:solidFill>
                    <a:schemeClr val="tx1"/>
                  </a:solidFill>
                  <a:effectLst/>
                  <a:latin typeface="Times New Roman" panose="02020603050405020304" pitchFamily="18" charset="0"/>
                  <a:cs typeface="Times New Roman" panose="02020603050405020304" pitchFamily="18" charset="0"/>
                </a:rPr>
                <a:t>project aims to develop an effective spam email detection system using machine learning techniques. The project will involve collecting a dataset of labeled emails, preprocessing the email text data, extracting relevant features, and training a machine learning model to classify emails as spam or non-spam (ham).</a:t>
              </a:r>
              <a:endParaRPr lang="en-US" i="0" dirty="0">
                <a:solidFill>
                  <a:schemeClr val="tx1"/>
                </a:solidFill>
                <a:effectLst/>
                <a:latin typeface="Times New Roman" panose="02020603050405020304" pitchFamily="18" charset="0"/>
                <a:cs typeface="Times New Roman" panose="02020603050405020304" pitchFamily="18" charset="0"/>
              </a:endParaRPr>
            </a:p>
          </p:txBody>
        </p:sp>
        <p:sp>
          <p:nvSpPr>
            <p:cNvPr id="7" name="Google Shape;61;g5fab984687_2_0">
              <a:extLst>
                <a:ext uri="{FF2B5EF4-FFF2-40B4-BE49-F238E27FC236}">
                  <a16:creationId xmlns:a16="http://schemas.microsoft.com/office/drawing/2014/main" xmlns="" id="{A7A03A39-BA45-DE51-2252-69EFA1EBDD4D}"/>
                </a:ext>
              </a:extLst>
            </p:cNvPr>
            <p:cNvSpPr txBox="1">
              <a:spLocks/>
            </p:cNvSpPr>
            <p:nvPr/>
          </p:nvSpPr>
          <p:spPr>
            <a:xfrm>
              <a:off x="134935" y="574406"/>
              <a:ext cx="4437067" cy="4959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a:solidFill>
                    <a:srgbClr val="213163"/>
                  </a:solidFill>
                  <a:latin typeface="Arial" panose="020B0604020202020204" pitchFamily="34" charset="0"/>
                  <a:cs typeface="Arial" panose="020B0604020202020204" pitchFamily="34" charset="0"/>
                </a:rPr>
                <a:t>AIM AND OBJECTIVE</a:t>
              </a:r>
              <a:endParaRPr lang="en-US" sz="1600" b="1" dirty="0">
                <a:solidFill>
                  <a:srgbClr val="213163"/>
                </a:solidFill>
                <a:latin typeface="Arial" panose="020B0604020202020204" pitchFamily="34" charset="0"/>
                <a:cs typeface="Arial" panose="020B0604020202020204" pitchFamily="34" charset="0"/>
              </a:endParaRPr>
            </a:p>
          </p:txBody>
        </p:sp>
      </p:grpSp>
      <p:pic>
        <p:nvPicPr>
          <p:cNvPr id="6" name="Picture 5">
            <a:extLst>
              <a:ext uri="{FF2B5EF4-FFF2-40B4-BE49-F238E27FC236}">
                <a16:creationId xmlns:a16="http://schemas.microsoft.com/office/drawing/2014/main" xmlns="" id="{B6703F37-167D-9F96-82A7-8DAEE4FC2F33}"/>
              </a:ext>
            </a:extLst>
          </p:cNvPr>
          <p:cNvPicPr>
            <a:picLocks noChangeAspect="1"/>
          </p:cNvPicPr>
          <p:nvPr/>
        </p:nvPicPr>
        <p:blipFill>
          <a:blip r:embed="rId3">
            <a:extLst>
              <a:ext uri="{837473B0-CC2E-450A-ABE3-18F120FF3D39}">
                <a1611:picAttrSrcUrl xmlns:a1611="http://schemas.microsoft.com/office/drawing/2016/11/main" xmlns="" r:id="rId4"/>
              </a:ext>
            </a:extLst>
          </a:blip>
          <a:stretch>
            <a:fillRect/>
          </a:stretch>
        </p:blipFill>
        <p:spPr>
          <a:xfrm>
            <a:off x="8762186" y="2664873"/>
            <a:ext cx="2499365" cy="2752350"/>
          </a:xfrm>
          <a:prstGeom prst="rect">
            <a:avLst/>
          </a:prstGeom>
        </p:spPr>
      </p:pic>
    </p:spTree>
    <p:extLst>
      <p:ext uri="{BB962C8B-B14F-4D97-AF65-F5344CB8AC3E}">
        <p14:creationId xmlns:p14="http://schemas.microsoft.com/office/powerpoint/2010/main" val="3409538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1633EB-7DCB-4DDC-80AF-C885A3EE1245}"/>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Spam mail detection</a:t>
            </a:r>
            <a:endParaRPr lang="en-US"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xmlns="" id="{9A675277-0DBA-8C1E-70F9-EA7092D5B2B6}"/>
              </a:ext>
            </a:extLst>
          </p:cNvPr>
          <p:cNvPicPr>
            <a:picLocks noChangeAspect="1"/>
          </p:cNvPicPr>
          <p:nvPr/>
        </p:nvPicPr>
        <p:blipFill>
          <a:blip r:embed="rId2"/>
          <a:stretch>
            <a:fillRect/>
          </a:stretch>
        </p:blipFill>
        <p:spPr>
          <a:xfrm>
            <a:off x="10627019" y="204859"/>
            <a:ext cx="1524132" cy="396274"/>
          </a:xfrm>
          <a:prstGeom prst="rect">
            <a:avLst/>
          </a:prstGeom>
        </p:spPr>
      </p:pic>
      <p:sp>
        <p:nvSpPr>
          <p:cNvPr id="5" name="Google Shape;62;g5fab984687_2_0">
            <a:extLst>
              <a:ext uri="{FF2B5EF4-FFF2-40B4-BE49-F238E27FC236}">
                <a16:creationId xmlns:a16="http://schemas.microsoft.com/office/drawing/2014/main" xmlns="" id="{AE76DA37-EEF4-E854-985B-BBFC06857B90}"/>
              </a:ext>
            </a:extLst>
          </p:cNvPr>
          <p:cNvSpPr txBox="1">
            <a:spLocks/>
          </p:cNvSpPr>
          <p:nvPr/>
        </p:nvSpPr>
        <p:spPr>
          <a:xfrm>
            <a:off x="349451" y="2786316"/>
            <a:ext cx="5149834" cy="324188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736" indent="-173736">
              <a:spcAft>
                <a:spcPts val="800"/>
              </a:spcAft>
              <a:buClr>
                <a:srgbClr val="213163"/>
              </a:buClr>
              <a:buFont typeface="Arial" panose="020B0604020202020204" pitchFamily="34" charset="0"/>
              <a:buChar char="•"/>
            </a:pPr>
            <a:r>
              <a:rPr lang="en-US" b="1" dirty="0"/>
              <a:t>Solution: </a:t>
            </a:r>
            <a:r>
              <a:rPr lang="en-US" sz="1600" dirty="0">
                <a:latin typeface="Times New Roman" panose="02020603050405020304" pitchFamily="18" charset="0"/>
                <a:cs typeface="Times New Roman" panose="02020603050405020304" pitchFamily="18" charset="0"/>
              </a:rPr>
              <a:t>Gather a dataset of labeled emails, where each email is labeled as spam or non-spam (ham). Preprocess the text data to convert it into a format suitable for machine learning models. This may include removing stop words, tokenization, and converting text to numerical representations. Extract features from the preprocessed text data. Common features include word frequency, TF-IDF (Term Frequency-Inverse Document Frequency), and N-grams. Choose a machine-learning model for spam detection. Common models include logistic regression, support vector machines (SVM), and naive Bayes classifiers. </a:t>
            </a:r>
            <a:endParaRPr lang="en-US" dirty="0">
              <a:latin typeface="Times New Roman" panose="02020603050405020304" pitchFamily="18" charset="0"/>
              <a:cs typeface="Times New Roman" panose="02020603050405020304" pitchFamily="18" charset="0"/>
            </a:endParaRPr>
          </a:p>
        </p:txBody>
      </p:sp>
      <p:sp>
        <p:nvSpPr>
          <p:cNvPr id="7" name="Google Shape;61;g5fab984687_2_0">
            <a:extLst>
              <a:ext uri="{FF2B5EF4-FFF2-40B4-BE49-F238E27FC236}">
                <a16:creationId xmlns:a16="http://schemas.microsoft.com/office/drawing/2014/main" xmlns="" id="{E116E4CF-F50C-F515-84F3-8075427D564F}"/>
              </a:ext>
            </a:extLst>
          </p:cNvPr>
          <p:cNvSpPr txBox="1">
            <a:spLocks/>
          </p:cNvSpPr>
          <p:nvPr/>
        </p:nvSpPr>
        <p:spPr>
          <a:xfrm>
            <a:off x="349451" y="2288532"/>
            <a:ext cx="444879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a:solidFill>
                  <a:srgbClr val="213163"/>
                </a:solidFill>
              </a:rPr>
              <a:t>PROPOSED SOLUTION</a:t>
            </a:r>
            <a:endParaRPr lang="en-US" sz="1600" b="1" dirty="0">
              <a:solidFill>
                <a:srgbClr val="213163"/>
              </a:solidFill>
            </a:endParaRPr>
          </a:p>
        </p:txBody>
      </p:sp>
      <p:pic>
        <p:nvPicPr>
          <p:cNvPr id="11" name="Picture 10">
            <a:extLst>
              <a:ext uri="{FF2B5EF4-FFF2-40B4-BE49-F238E27FC236}">
                <a16:creationId xmlns:a16="http://schemas.microsoft.com/office/drawing/2014/main" xmlns="" id="{AEC7C1FC-88F1-23EB-6A3A-C7C71A7104C0}"/>
              </a:ext>
            </a:extLst>
          </p:cNvPr>
          <p:cNvPicPr>
            <a:picLocks noChangeAspect="1"/>
          </p:cNvPicPr>
          <p:nvPr/>
        </p:nvPicPr>
        <p:blipFill>
          <a:blip r:embed="rId3">
            <a:extLst>
              <a:ext uri="{837473B0-CC2E-450A-ABE3-18F120FF3D39}">
                <a1611:picAttrSrcUrl xmlns:a1611="http://schemas.microsoft.com/office/drawing/2016/11/main" xmlns="" r:id="rId4"/>
              </a:ext>
            </a:extLst>
          </a:blip>
          <a:stretch>
            <a:fillRect/>
          </a:stretch>
        </p:blipFill>
        <p:spPr>
          <a:xfrm>
            <a:off x="6259397" y="2091612"/>
            <a:ext cx="5219436" cy="5143500"/>
          </a:xfrm>
          <a:prstGeom prst="rect">
            <a:avLst/>
          </a:prstGeom>
        </p:spPr>
      </p:pic>
      <p:sp>
        <p:nvSpPr>
          <p:cNvPr id="12" name="TextBox 11">
            <a:extLst>
              <a:ext uri="{FF2B5EF4-FFF2-40B4-BE49-F238E27FC236}">
                <a16:creationId xmlns:a16="http://schemas.microsoft.com/office/drawing/2014/main" xmlns="" id="{34EE5A3F-9C37-B6D4-CA91-0DD5CF187D14}"/>
              </a:ext>
            </a:extLst>
          </p:cNvPr>
          <p:cNvSpPr txBox="1"/>
          <p:nvPr/>
        </p:nvSpPr>
        <p:spPr>
          <a:xfrm>
            <a:off x="6259397" y="7235112"/>
            <a:ext cx="5219436" cy="230832"/>
          </a:xfrm>
          <a:prstGeom prst="rect">
            <a:avLst/>
          </a:prstGeom>
          <a:noFill/>
        </p:spPr>
        <p:txBody>
          <a:bodyPr wrap="square" rtlCol="0">
            <a:spAutoFit/>
          </a:bodyPr>
          <a:lstStyle/>
          <a:p>
            <a:r>
              <a:rPr lang="en-IN" sz="900">
                <a:hlinkClick r:id="rId4" tooltip="https://www.pngall.com/solution-png/download/36794"/>
              </a:rPr>
              <a:t>This Photo</a:t>
            </a:r>
            <a:r>
              <a:rPr lang="en-IN" sz="900"/>
              <a:t> by Unknown Author is licensed under </a:t>
            </a:r>
            <a:r>
              <a:rPr lang="en-IN" sz="900">
                <a:hlinkClick r:id="rId5" tooltip="https://creativecommons.org/licenses/by-nc/3.0/"/>
              </a:rPr>
              <a:t>CC BY-NC</a:t>
            </a:r>
            <a:endParaRPr lang="en-IN" sz="900"/>
          </a:p>
        </p:txBody>
      </p:sp>
    </p:spTree>
    <p:extLst>
      <p:ext uri="{BB962C8B-B14F-4D97-AF65-F5344CB8AC3E}">
        <p14:creationId xmlns:p14="http://schemas.microsoft.com/office/powerpoint/2010/main" val="2363395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1633EB-7DCB-4DDC-80AF-C885A3EE1245}"/>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Spam mail detection</a:t>
            </a:r>
            <a:endParaRPr lang="en-US"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xmlns="" id="{9A675277-0DBA-8C1E-70F9-EA7092D5B2B6}"/>
              </a:ext>
            </a:extLst>
          </p:cNvPr>
          <p:cNvPicPr>
            <a:picLocks noChangeAspect="1"/>
          </p:cNvPicPr>
          <p:nvPr/>
        </p:nvPicPr>
        <p:blipFill>
          <a:blip r:embed="rId2"/>
          <a:stretch>
            <a:fillRect/>
          </a:stretch>
        </p:blipFill>
        <p:spPr>
          <a:xfrm>
            <a:off x="10627019" y="204859"/>
            <a:ext cx="1524132" cy="396274"/>
          </a:xfrm>
          <a:prstGeom prst="rect">
            <a:avLst/>
          </a:prstGeom>
        </p:spPr>
      </p:pic>
      <p:pic>
        <p:nvPicPr>
          <p:cNvPr id="7" name="Picture 6">
            <a:extLst>
              <a:ext uri="{FF2B5EF4-FFF2-40B4-BE49-F238E27FC236}">
                <a16:creationId xmlns:a16="http://schemas.microsoft.com/office/drawing/2014/main" xmlns="" id="{BA29D41D-E059-D662-7641-E3CDEB5A0828}"/>
              </a:ext>
            </a:extLst>
          </p:cNvPr>
          <p:cNvPicPr>
            <a:picLocks noChangeAspect="1"/>
          </p:cNvPicPr>
          <p:nvPr/>
        </p:nvPicPr>
        <p:blipFill rotWithShape="1">
          <a:blip r:embed="rId3"/>
          <a:srcRect l="16240" t="9900" r="13904" b="2496"/>
          <a:stretch/>
        </p:blipFill>
        <p:spPr>
          <a:xfrm>
            <a:off x="3723093" y="2780580"/>
            <a:ext cx="4745813" cy="3347762"/>
          </a:xfrm>
          <a:prstGeom prst="rect">
            <a:avLst/>
          </a:prstGeom>
        </p:spPr>
      </p:pic>
      <p:sp>
        <p:nvSpPr>
          <p:cNvPr id="3" name="Google Shape;61;g5fab984687_2_0">
            <a:extLst>
              <a:ext uri="{FF2B5EF4-FFF2-40B4-BE49-F238E27FC236}">
                <a16:creationId xmlns:a16="http://schemas.microsoft.com/office/drawing/2014/main" xmlns="" id="{8D66D476-62A2-1223-50DE-D356C5F99B3C}"/>
              </a:ext>
            </a:extLst>
          </p:cNvPr>
          <p:cNvSpPr txBox="1">
            <a:spLocks/>
          </p:cNvSpPr>
          <p:nvPr/>
        </p:nvSpPr>
        <p:spPr>
          <a:xfrm>
            <a:off x="321171" y="2088153"/>
            <a:ext cx="444879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a:solidFill>
                  <a:srgbClr val="213163"/>
                </a:solidFill>
              </a:rPr>
              <a:t>SYSTEM DEPLOYMENT APPROACH</a:t>
            </a:r>
            <a:endParaRPr lang="en-US" sz="1600" b="1" dirty="0">
              <a:solidFill>
                <a:srgbClr val="213163"/>
              </a:solidFill>
            </a:endParaRPr>
          </a:p>
        </p:txBody>
      </p:sp>
    </p:spTree>
    <p:extLst>
      <p:ext uri="{BB962C8B-B14F-4D97-AF65-F5344CB8AC3E}">
        <p14:creationId xmlns:p14="http://schemas.microsoft.com/office/powerpoint/2010/main" val="1243625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1633EB-7DCB-4DDC-80AF-C885A3EE1245}"/>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Spam mail detection</a:t>
            </a:r>
            <a:endParaRPr lang="en-US"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xmlns="" id="{9A675277-0DBA-8C1E-70F9-EA7092D5B2B6}"/>
              </a:ext>
            </a:extLst>
          </p:cNvPr>
          <p:cNvPicPr>
            <a:picLocks noChangeAspect="1"/>
          </p:cNvPicPr>
          <p:nvPr/>
        </p:nvPicPr>
        <p:blipFill>
          <a:blip r:embed="rId2"/>
          <a:stretch>
            <a:fillRect/>
          </a:stretch>
        </p:blipFill>
        <p:spPr>
          <a:xfrm>
            <a:off x="10627019" y="204859"/>
            <a:ext cx="1524132" cy="396274"/>
          </a:xfrm>
          <a:prstGeom prst="rect">
            <a:avLst/>
          </a:prstGeom>
        </p:spPr>
      </p:pic>
      <p:grpSp>
        <p:nvGrpSpPr>
          <p:cNvPr id="21" name="Group 20">
            <a:extLst>
              <a:ext uri="{FF2B5EF4-FFF2-40B4-BE49-F238E27FC236}">
                <a16:creationId xmlns:a16="http://schemas.microsoft.com/office/drawing/2014/main" xmlns="" id="{00D4394F-1994-B470-F086-CF266AB6935A}"/>
              </a:ext>
            </a:extLst>
          </p:cNvPr>
          <p:cNvGrpSpPr/>
          <p:nvPr/>
        </p:nvGrpSpPr>
        <p:grpSpPr>
          <a:xfrm>
            <a:off x="377732" y="2258898"/>
            <a:ext cx="9369583" cy="3511697"/>
            <a:chOff x="123208" y="571500"/>
            <a:chExt cx="6763365" cy="3511697"/>
          </a:xfrm>
        </p:grpSpPr>
        <p:sp>
          <p:nvSpPr>
            <p:cNvPr id="7" name="Rectangle: Rounded Corners 6">
              <a:extLst>
                <a:ext uri="{FF2B5EF4-FFF2-40B4-BE49-F238E27FC236}">
                  <a16:creationId xmlns:a16="http://schemas.microsoft.com/office/drawing/2014/main" xmlns="" id="{4884F291-DF55-3FC4-67BF-751D5CC3D0E0}"/>
                </a:ext>
              </a:extLst>
            </p:cNvPr>
            <p:cNvSpPr/>
            <p:nvPr/>
          </p:nvSpPr>
          <p:spPr>
            <a:xfrm>
              <a:off x="2257422" y="2581647"/>
              <a:ext cx="4629151" cy="430445"/>
            </a:xfrm>
            <a:prstGeom prst="roundRect">
              <a:avLst/>
            </a:prstGeom>
            <a:solidFill>
              <a:schemeClr val="accent2">
                <a:lumMod val="75000"/>
              </a:schemeClr>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spc="1" dirty="0">
                  <a:solidFill>
                    <a:schemeClr val="bg1"/>
                  </a:solidFill>
                  <a:latin typeface="Times New Roman" panose="02020603050405020304" pitchFamily="18" charset="0"/>
                  <a:cs typeface="Times New Roman" panose="02020603050405020304" pitchFamily="18" charset="0"/>
                </a:rPr>
                <a:t>Categorized into two classes</a:t>
              </a:r>
            </a:p>
          </p:txBody>
        </p:sp>
        <p:grpSp>
          <p:nvGrpSpPr>
            <p:cNvPr id="20" name="Group 19">
              <a:extLst>
                <a:ext uri="{FF2B5EF4-FFF2-40B4-BE49-F238E27FC236}">
                  <a16:creationId xmlns:a16="http://schemas.microsoft.com/office/drawing/2014/main" xmlns="" id="{A213C6E9-933C-1DF2-9D6F-ED677FC7D8CC}"/>
                </a:ext>
              </a:extLst>
            </p:cNvPr>
            <p:cNvGrpSpPr/>
            <p:nvPr/>
          </p:nvGrpSpPr>
          <p:grpSpPr>
            <a:xfrm>
              <a:off x="123208" y="571500"/>
              <a:ext cx="6763365" cy="3511697"/>
              <a:chOff x="123208" y="571500"/>
              <a:chExt cx="6763365" cy="3511697"/>
            </a:xfrm>
          </p:grpSpPr>
          <p:sp>
            <p:nvSpPr>
              <p:cNvPr id="3" name="Google Shape;61;g5fab984687_2_0">
                <a:extLst>
                  <a:ext uri="{FF2B5EF4-FFF2-40B4-BE49-F238E27FC236}">
                    <a16:creationId xmlns:a16="http://schemas.microsoft.com/office/drawing/2014/main" xmlns="" id="{8D66D476-62A2-1223-50DE-D356C5F99B3C}"/>
                  </a:ext>
                </a:extLst>
              </p:cNvPr>
              <p:cNvSpPr txBox="1">
                <a:spLocks/>
              </p:cNvSpPr>
              <p:nvPr/>
            </p:nvSpPr>
            <p:spPr>
              <a:xfrm>
                <a:off x="123208" y="571500"/>
                <a:ext cx="4448791" cy="4304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a:solidFill>
                      <a:srgbClr val="213163"/>
                    </a:solidFill>
                  </a:rPr>
                  <a:t>MODEL DEVELOPMENT &amp; ALGORITHM</a:t>
                </a:r>
                <a:endParaRPr lang="en-US" sz="1600" b="1" dirty="0">
                  <a:solidFill>
                    <a:srgbClr val="213163"/>
                  </a:solidFill>
                </a:endParaRPr>
              </a:p>
            </p:txBody>
          </p:sp>
          <p:sp>
            <p:nvSpPr>
              <p:cNvPr id="4" name="Google Shape;62;g5fab984687_2_0">
                <a:extLst>
                  <a:ext uri="{FF2B5EF4-FFF2-40B4-BE49-F238E27FC236}">
                    <a16:creationId xmlns:a16="http://schemas.microsoft.com/office/drawing/2014/main" xmlns="" id="{AE76DA37-EEF4-E854-985B-BBFC06857B90}"/>
                  </a:ext>
                </a:extLst>
              </p:cNvPr>
              <p:cNvSpPr txBox="1">
                <a:spLocks/>
              </p:cNvSpPr>
              <p:nvPr/>
            </p:nvSpPr>
            <p:spPr>
              <a:xfrm>
                <a:off x="132397" y="1061211"/>
                <a:ext cx="4386264" cy="502671"/>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800"/>
                  </a:spcAft>
                  <a:buClr>
                    <a:srgbClr val="213163"/>
                  </a:buClr>
                </a:pPr>
                <a:r>
                  <a:rPr lang="en-US" b="1" dirty="0">
                    <a:latin typeface="Times New Roman" panose="02020603050405020304" pitchFamily="18" charset="0"/>
                    <a:cs typeface="Times New Roman" panose="02020603050405020304" pitchFamily="18" charset="0"/>
                  </a:rPr>
                  <a:t>Dataset Description:</a:t>
                </a:r>
              </a:p>
            </p:txBody>
          </p:sp>
          <p:sp>
            <p:nvSpPr>
              <p:cNvPr id="5" name="Rectangle: Rounded Corners 4">
                <a:extLst>
                  <a:ext uri="{FF2B5EF4-FFF2-40B4-BE49-F238E27FC236}">
                    <a16:creationId xmlns:a16="http://schemas.microsoft.com/office/drawing/2014/main" xmlns="" id="{EF4B868C-2AF9-F585-77E9-29274260F9AA}"/>
                  </a:ext>
                </a:extLst>
              </p:cNvPr>
              <p:cNvSpPr/>
              <p:nvPr/>
            </p:nvSpPr>
            <p:spPr>
              <a:xfrm>
                <a:off x="2257422" y="1510542"/>
                <a:ext cx="4629151" cy="430445"/>
              </a:xfrm>
              <a:prstGeom prst="roundRect">
                <a:avLst/>
              </a:prstGeom>
              <a:solidFill>
                <a:schemeClr val="accent2">
                  <a:lumMod val="75000"/>
                </a:schemeClr>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spc="1">
                    <a:solidFill>
                      <a:schemeClr val="bg1"/>
                    </a:solidFill>
                    <a:latin typeface="Times New Roman" panose="02020603050405020304" pitchFamily="18" charset="0"/>
                    <a:cs typeface="Times New Roman" panose="02020603050405020304" pitchFamily="18" charset="0"/>
                  </a:rPr>
                  <a:t>The dataset contains </a:t>
                </a:r>
                <a:r>
                  <a:rPr lang="en-US" sz="1400" spc="1" dirty="0">
                    <a:solidFill>
                      <a:schemeClr val="bg1"/>
                    </a:solidFill>
                    <a:latin typeface="Times New Roman" panose="02020603050405020304" pitchFamily="18" charset="0"/>
                    <a:cs typeface="Times New Roman" panose="02020603050405020304" pitchFamily="18" charset="0"/>
                  </a:rPr>
                  <a:t>set of Emails.</a:t>
                </a:r>
              </a:p>
            </p:txBody>
          </p:sp>
          <p:sp>
            <p:nvSpPr>
              <p:cNvPr id="6" name="Rectangle: Rounded Corners 5">
                <a:extLst>
                  <a:ext uri="{FF2B5EF4-FFF2-40B4-BE49-F238E27FC236}">
                    <a16:creationId xmlns:a16="http://schemas.microsoft.com/office/drawing/2014/main" xmlns="" id="{7728494F-27E6-4E1D-2C6B-D5FF26A74F0B}"/>
                  </a:ext>
                </a:extLst>
              </p:cNvPr>
              <p:cNvSpPr/>
              <p:nvPr/>
            </p:nvSpPr>
            <p:spPr>
              <a:xfrm>
                <a:off x="2257422" y="2046094"/>
                <a:ext cx="4629151" cy="430445"/>
              </a:xfrm>
              <a:prstGeom prst="roundRect">
                <a:avLst/>
              </a:prstGeom>
              <a:solidFill>
                <a:schemeClr val="accent2">
                  <a:lumMod val="75000"/>
                </a:schemeClr>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spc="1" dirty="0">
                    <a:solidFill>
                      <a:schemeClr val="bg1"/>
                    </a:solidFill>
                    <a:latin typeface="Times New Roman" panose="02020603050405020304" pitchFamily="18" charset="0"/>
                    <a:cs typeface="Times New Roman" panose="02020603050405020304" pitchFamily="18" charset="0"/>
                  </a:rPr>
                  <a:t>Size of dataset is </a:t>
                </a:r>
                <a:r>
                  <a:rPr lang="en-US" spc="1" dirty="0">
                    <a:solidFill>
                      <a:schemeClr val="bg1"/>
                    </a:solidFill>
                    <a:latin typeface="Times New Roman" panose="02020603050405020304" pitchFamily="18" charset="0"/>
                    <a:cs typeface="Times New Roman" panose="02020603050405020304" pitchFamily="18" charset="0"/>
                  </a:rPr>
                  <a:t>5572 rows</a:t>
                </a:r>
                <a:endParaRPr lang="en-US" sz="1400" spc="1" dirty="0">
                  <a:solidFill>
                    <a:schemeClr val="bg1"/>
                  </a:solidFill>
                  <a:latin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xmlns="" id="{002877CA-7E27-37C5-52C6-7F2963454E3E}"/>
                  </a:ext>
                </a:extLst>
              </p:cNvPr>
              <p:cNvSpPr/>
              <p:nvPr/>
            </p:nvSpPr>
            <p:spPr>
              <a:xfrm>
                <a:off x="2257422" y="3117199"/>
                <a:ext cx="4629151" cy="430445"/>
              </a:xfrm>
              <a:prstGeom prst="roundRect">
                <a:avLst/>
              </a:prstGeom>
              <a:solidFill>
                <a:schemeClr val="accent2">
                  <a:lumMod val="75000"/>
                </a:schemeClr>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spc="1" dirty="0">
                    <a:solidFill>
                      <a:schemeClr val="bg1"/>
                    </a:solidFill>
                    <a:latin typeface="Times New Roman" panose="02020603050405020304" pitchFamily="18" charset="0"/>
                    <a:cs typeface="Times New Roman" panose="02020603050405020304" pitchFamily="18" charset="0"/>
                  </a:rPr>
                  <a:t>Spam, Ham</a:t>
                </a:r>
              </a:p>
            </p:txBody>
          </p:sp>
          <p:sp>
            <p:nvSpPr>
              <p:cNvPr id="10" name="Rectangle: Rounded Corners 9">
                <a:extLst>
                  <a:ext uri="{FF2B5EF4-FFF2-40B4-BE49-F238E27FC236}">
                    <a16:creationId xmlns:a16="http://schemas.microsoft.com/office/drawing/2014/main" xmlns="" id="{9172808D-3355-47E9-2250-ACD829ED9259}"/>
                  </a:ext>
                </a:extLst>
              </p:cNvPr>
              <p:cNvSpPr/>
              <p:nvPr/>
            </p:nvSpPr>
            <p:spPr>
              <a:xfrm>
                <a:off x="2257422" y="3652752"/>
                <a:ext cx="4629151" cy="430445"/>
              </a:xfrm>
              <a:prstGeom prst="roundRect">
                <a:avLst/>
              </a:prstGeom>
              <a:solidFill>
                <a:schemeClr val="accent2">
                  <a:lumMod val="75000"/>
                </a:schemeClr>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spc="1" dirty="0">
                    <a:solidFill>
                      <a:schemeClr val="bg1"/>
                    </a:solidFill>
                    <a:latin typeface="Times New Roman" panose="02020603050405020304" pitchFamily="18" charset="0"/>
                    <a:cs typeface="Times New Roman" panose="02020603050405020304" pitchFamily="18" charset="0"/>
                  </a:rPr>
                  <a:t>Each class has around </a:t>
                </a:r>
                <a:r>
                  <a:rPr lang="en-US" spc="1" dirty="0">
                    <a:solidFill>
                      <a:schemeClr val="bg1"/>
                    </a:solidFill>
                    <a:latin typeface="Times New Roman" panose="02020603050405020304" pitchFamily="18" charset="0"/>
                    <a:cs typeface="Times New Roman" panose="02020603050405020304" pitchFamily="18" charset="0"/>
                  </a:rPr>
                  <a:t>2780 sentences</a:t>
                </a:r>
                <a:endParaRPr lang="en-US" sz="1400" spc="1" dirty="0">
                  <a:solidFill>
                    <a:schemeClr val="bg1"/>
                  </a:solidFill>
                  <a:latin typeface="Times New Roman" panose="02020603050405020304" pitchFamily="18" charset="0"/>
                  <a:cs typeface="Times New Roman" panose="02020603050405020304" pitchFamily="18" charset="0"/>
                </a:endParaRPr>
              </a:p>
            </p:txBody>
          </p:sp>
        </p:grpSp>
      </p:grpSp>
    </p:spTree>
    <p:extLst>
      <p:ext uri="{BB962C8B-B14F-4D97-AF65-F5344CB8AC3E}">
        <p14:creationId xmlns:p14="http://schemas.microsoft.com/office/powerpoint/2010/main" val="2837427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1633EB-7DCB-4DDC-80AF-C885A3EE1245}"/>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Spam mail detection</a:t>
            </a:r>
            <a:endParaRPr lang="en-US"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xmlns="" id="{9A675277-0DBA-8C1E-70F9-EA7092D5B2B6}"/>
              </a:ext>
            </a:extLst>
          </p:cNvPr>
          <p:cNvPicPr>
            <a:picLocks noChangeAspect="1"/>
          </p:cNvPicPr>
          <p:nvPr/>
        </p:nvPicPr>
        <p:blipFill>
          <a:blip r:embed="rId2"/>
          <a:stretch>
            <a:fillRect/>
          </a:stretch>
        </p:blipFill>
        <p:spPr>
          <a:xfrm>
            <a:off x="10627019" y="204859"/>
            <a:ext cx="1524132" cy="396274"/>
          </a:xfrm>
          <a:prstGeom prst="rect">
            <a:avLst/>
          </a:prstGeom>
        </p:spPr>
      </p:pic>
      <p:grpSp>
        <p:nvGrpSpPr>
          <p:cNvPr id="3" name="Group 2">
            <a:extLst>
              <a:ext uri="{FF2B5EF4-FFF2-40B4-BE49-F238E27FC236}">
                <a16:creationId xmlns:a16="http://schemas.microsoft.com/office/drawing/2014/main" xmlns="" id="{5EC443EE-F525-35CE-898D-CAEE0A5B907C}"/>
              </a:ext>
            </a:extLst>
          </p:cNvPr>
          <p:cNvGrpSpPr/>
          <p:nvPr/>
        </p:nvGrpSpPr>
        <p:grpSpPr>
          <a:xfrm>
            <a:off x="660536" y="2147278"/>
            <a:ext cx="7557752" cy="4260224"/>
            <a:chOff x="123208" y="573002"/>
            <a:chExt cx="7557752" cy="4260224"/>
          </a:xfrm>
        </p:grpSpPr>
        <p:sp>
          <p:nvSpPr>
            <p:cNvPr id="4" name="Google Shape;61;g5fab984687_2_0">
              <a:extLst>
                <a:ext uri="{FF2B5EF4-FFF2-40B4-BE49-F238E27FC236}">
                  <a16:creationId xmlns:a16="http://schemas.microsoft.com/office/drawing/2014/main" xmlns="" id="{8D66D476-62A2-1223-50DE-D356C5F99B3C}"/>
                </a:ext>
              </a:extLst>
            </p:cNvPr>
            <p:cNvSpPr txBox="1">
              <a:spLocks/>
            </p:cNvSpPr>
            <p:nvPr/>
          </p:nvSpPr>
          <p:spPr>
            <a:xfrm>
              <a:off x="123209" y="573002"/>
              <a:ext cx="444879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a:solidFill>
                    <a:srgbClr val="213163"/>
                  </a:solidFill>
                </a:rPr>
                <a:t>MODEL DEVELOPMENT &amp; ALGORITHM</a:t>
              </a:r>
              <a:endParaRPr lang="en-US" sz="1600" b="1" dirty="0">
                <a:solidFill>
                  <a:srgbClr val="213163"/>
                </a:solidFill>
              </a:endParaRPr>
            </a:p>
          </p:txBody>
        </p:sp>
        <p:sp>
          <p:nvSpPr>
            <p:cNvPr id="5" name="Google Shape;62;g5fab984687_2_0">
              <a:extLst>
                <a:ext uri="{FF2B5EF4-FFF2-40B4-BE49-F238E27FC236}">
                  <a16:creationId xmlns:a16="http://schemas.microsoft.com/office/drawing/2014/main" xmlns="" id="{994180EB-2034-7734-FFDC-5944E4172C60}"/>
                </a:ext>
              </a:extLst>
            </p:cNvPr>
            <p:cNvSpPr txBox="1">
              <a:spLocks/>
            </p:cNvSpPr>
            <p:nvPr/>
          </p:nvSpPr>
          <p:spPr>
            <a:xfrm>
              <a:off x="123208" y="1478492"/>
              <a:ext cx="7557752" cy="3354734"/>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IN" sz="1600" b="0" i="0" dirty="0">
                  <a:solidFill>
                    <a:schemeClr val="tx1"/>
                  </a:solidFill>
                  <a:effectLst/>
                  <a:latin typeface="Times New Roman" panose="02020603050405020304" pitchFamily="18" charset="0"/>
                  <a:cs typeface="Times New Roman" panose="02020603050405020304" pitchFamily="18" charset="0"/>
                </a:rPr>
                <a:t>Algorithm:</a:t>
              </a:r>
            </a:p>
            <a:p>
              <a:pPr algn="l">
                <a:buFont typeface="+mj-lt"/>
                <a:buAutoNum type="arabicPeriod"/>
              </a:pPr>
              <a:r>
                <a:rPr lang="en-IN" sz="1600" b="1" i="0" dirty="0">
                  <a:solidFill>
                    <a:schemeClr val="tx1"/>
                  </a:solidFill>
                  <a:effectLst/>
                  <a:latin typeface="Times New Roman" panose="02020603050405020304" pitchFamily="18" charset="0"/>
                  <a:cs typeface="Times New Roman" panose="02020603050405020304" pitchFamily="18" charset="0"/>
                </a:rPr>
                <a:t>Input:</a:t>
              </a:r>
              <a:r>
                <a:rPr lang="en-IN" sz="1600" b="0" i="0" dirty="0">
                  <a:solidFill>
                    <a:schemeClr val="tx1"/>
                  </a:solidFill>
                  <a:effectLst/>
                  <a:latin typeface="Times New Roman" panose="02020603050405020304" pitchFamily="18" charset="0"/>
                  <a:cs typeface="Times New Roman" panose="02020603050405020304" pitchFamily="18" charset="0"/>
                </a:rPr>
                <a:t> Email text data</a:t>
              </a:r>
            </a:p>
            <a:p>
              <a:pPr algn="l">
                <a:buFont typeface="+mj-lt"/>
                <a:buAutoNum type="arabicPeriod"/>
              </a:pPr>
              <a:r>
                <a:rPr lang="en-IN" sz="1600" b="1" i="0" dirty="0">
                  <a:solidFill>
                    <a:schemeClr val="tx1"/>
                  </a:solidFill>
                  <a:effectLst/>
                  <a:latin typeface="Times New Roman" panose="02020603050405020304" pitchFamily="18" charset="0"/>
                  <a:cs typeface="Times New Roman" panose="02020603050405020304" pitchFamily="18" charset="0"/>
                </a:rPr>
                <a:t>Output:</a:t>
              </a:r>
              <a:r>
                <a:rPr lang="en-IN" sz="1600" b="0" i="0" dirty="0">
                  <a:solidFill>
                    <a:schemeClr val="tx1"/>
                  </a:solidFill>
                  <a:effectLst/>
                  <a:latin typeface="Times New Roman" panose="02020603050405020304" pitchFamily="18" charset="0"/>
                  <a:cs typeface="Times New Roman" panose="02020603050405020304" pitchFamily="18" charset="0"/>
                </a:rPr>
                <a:t> Spam or non-spam (ham) classification</a:t>
              </a:r>
            </a:p>
            <a:p>
              <a:pPr algn="l"/>
              <a:r>
                <a:rPr lang="en-IN" sz="1600" b="0" i="0" dirty="0">
                  <a:solidFill>
                    <a:schemeClr val="tx1"/>
                  </a:solidFill>
                  <a:effectLst/>
                  <a:latin typeface="Times New Roman" panose="02020603050405020304" pitchFamily="18" charset="0"/>
                  <a:cs typeface="Times New Roman" panose="02020603050405020304" pitchFamily="18" charset="0"/>
                </a:rPr>
                <a:t>Algorithm Steps:</a:t>
              </a:r>
            </a:p>
            <a:p>
              <a:pPr algn="l">
                <a:buFont typeface="Arial" panose="020B0604020202020204" pitchFamily="34" charset="0"/>
                <a:buChar char="•"/>
              </a:pPr>
              <a:r>
                <a:rPr lang="en-IN" sz="1600" b="0" i="0" dirty="0">
                  <a:solidFill>
                    <a:schemeClr val="tx1"/>
                  </a:solidFill>
                  <a:effectLst/>
                  <a:latin typeface="Times New Roman" panose="02020603050405020304" pitchFamily="18" charset="0"/>
                  <a:cs typeface="Times New Roman" panose="02020603050405020304" pitchFamily="18" charset="0"/>
                </a:rPr>
                <a:t>Preprocess the email text data (e.g., remove stop words, tokenize).</a:t>
              </a:r>
            </a:p>
            <a:p>
              <a:pPr algn="l">
                <a:buFont typeface="Arial" panose="020B0604020202020204" pitchFamily="34" charset="0"/>
                <a:buChar char="•"/>
              </a:pPr>
              <a:r>
                <a:rPr lang="en-IN" sz="1600" b="0" i="0" dirty="0">
                  <a:solidFill>
                    <a:schemeClr val="tx1"/>
                  </a:solidFill>
                  <a:effectLst/>
                  <a:latin typeface="Times New Roman" panose="02020603050405020304" pitchFamily="18" charset="0"/>
                  <a:cs typeface="Times New Roman" panose="02020603050405020304" pitchFamily="18" charset="0"/>
                </a:rPr>
                <a:t>Extract features from the pre-processed text data (e.g., TF-IDF, N-grams).</a:t>
              </a:r>
            </a:p>
            <a:p>
              <a:pPr algn="l">
                <a:buFont typeface="Arial" panose="020B0604020202020204" pitchFamily="34" charset="0"/>
                <a:buChar char="•"/>
              </a:pPr>
              <a:r>
                <a:rPr lang="en-IN" sz="1600" b="0" i="0" dirty="0">
                  <a:solidFill>
                    <a:schemeClr val="tx1"/>
                  </a:solidFill>
                  <a:effectLst/>
                  <a:latin typeface="Times New Roman" panose="02020603050405020304" pitchFamily="18" charset="0"/>
                  <a:cs typeface="Times New Roman" panose="02020603050405020304" pitchFamily="18" charset="0"/>
                </a:rPr>
                <a:t>Train a machine learning model on the extracted features (e.g., logistic regression, SVM, naive Bayes).</a:t>
              </a:r>
            </a:p>
            <a:p>
              <a:pPr algn="l">
                <a:buFont typeface="Arial" panose="020B0604020202020204" pitchFamily="34" charset="0"/>
                <a:buChar char="•"/>
              </a:pPr>
              <a:r>
                <a:rPr lang="en-IN" sz="1600" b="0" i="0" dirty="0">
                  <a:solidFill>
                    <a:schemeClr val="tx1"/>
                  </a:solidFill>
                  <a:effectLst/>
                  <a:latin typeface="Times New Roman" panose="02020603050405020304" pitchFamily="18" charset="0"/>
                  <a:cs typeface="Times New Roman" panose="02020603050405020304" pitchFamily="18" charset="0"/>
                </a:rPr>
                <a:t>Evaluate the trained model on a test dataset using metrics such as accuracy, precision, recall, and F1 score.</a:t>
              </a:r>
            </a:p>
            <a:p>
              <a:pPr algn="l">
                <a:buFont typeface="Arial" panose="020B0604020202020204" pitchFamily="34" charset="0"/>
                <a:buChar char="•"/>
              </a:pPr>
              <a:r>
                <a:rPr lang="en-IN" sz="1600" b="0" i="0" dirty="0">
                  <a:solidFill>
                    <a:schemeClr val="tx1"/>
                  </a:solidFill>
                  <a:effectLst/>
                  <a:latin typeface="Times New Roman" panose="02020603050405020304" pitchFamily="18" charset="0"/>
                  <a:cs typeface="Times New Roman" panose="02020603050405020304" pitchFamily="18" charset="0"/>
                </a:rPr>
                <a:t>Fine-tune the model by experimenting with different preprocessing techniques, feature extraction methods, and model parameters to improve performance.</a:t>
              </a:r>
            </a:p>
            <a:p>
              <a:pPr algn="l">
                <a:buFont typeface="Arial" panose="020B0604020202020204" pitchFamily="34" charset="0"/>
                <a:buChar char="•"/>
              </a:pPr>
              <a:r>
                <a:rPr lang="en-IN" sz="1600" b="0" i="0" dirty="0">
                  <a:solidFill>
                    <a:schemeClr val="tx1"/>
                  </a:solidFill>
                  <a:effectLst/>
                  <a:latin typeface="Times New Roman" panose="02020603050405020304" pitchFamily="18" charset="0"/>
                  <a:cs typeface="Times New Roman" panose="02020603050405020304" pitchFamily="18" charset="0"/>
                </a:rPr>
                <a:t>Deploy the trained model as a spam detection system for real-world use.</a:t>
              </a:r>
            </a:p>
          </p:txBody>
        </p:sp>
      </p:grpSp>
    </p:spTree>
    <p:extLst>
      <p:ext uri="{BB962C8B-B14F-4D97-AF65-F5344CB8AC3E}">
        <p14:creationId xmlns:p14="http://schemas.microsoft.com/office/powerpoint/2010/main" val="1284234090"/>
      </p:ext>
    </p:extLst>
  </p:cSld>
  <p:clrMapOvr>
    <a:masterClrMapping/>
  </p:clrMapOvr>
</p:sld>
</file>

<file path=ppt/theme/theme1.xml><?xml version="1.0" encoding="utf-8"?>
<a:theme xmlns:a="http://schemas.openxmlformats.org/drawingml/2006/main" name="Custom">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tf56390039_win32_fixed.potx" id="{08D75CB0-AD9B-4834-8559-901094BB0AB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792209EB-3212-4116-B574-D1F56C7C4922}">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42D3C2F-55A5-48C0-9D5A-95C7FF0389D0}">
  <ds:schemaRefs>
    <ds:schemaRef ds:uri="http://schemas.microsoft.com/sharepoint/v3/contenttype/forms"/>
  </ds:schemaRefs>
</ds:datastoreItem>
</file>

<file path=customXml/itemProps3.xml><?xml version="1.0" encoding="utf-8"?>
<ds:datastoreItem xmlns:ds="http://schemas.openxmlformats.org/officeDocument/2006/customXml" ds:itemID="{3791575F-4C21-47C4-8D13-EB9BE66B536F}">
  <ds:schemaRefs>
    <ds:schemaRef ds:uri="http://purl.org/dc/elements/1.1/"/>
    <ds:schemaRef ds:uri="16c05727-aa75-4e4a-9b5f-8a80a1165891"/>
    <ds:schemaRef ds:uri="71af3243-3dd4-4a8d-8c0d-dd76da1f02a5"/>
    <ds:schemaRef ds:uri="http://purl.org/dc/dcmitype/"/>
    <ds:schemaRef ds:uri="http://schemas.microsoft.com/office/infopath/2007/PartnerControls"/>
    <ds:schemaRef ds:uri="http://purl.org/dc/terms/"/>
    <ds:schemaRef ds:uri="http://schemas.openxmlformats.org/package/2006/metadata/core-properties"/>
    <ds:schemaRef ds:uri="http://schemas.microsoft.com/sharepoint/v3"/>
    <ds:schemaRef ds:uri="http://schemas.microsoft.com/office/2006/documentManagement/types"/>
    <ds:schemaRef ds:uri="230e9df3-be65-4c73-a93b-d1236ebd677e"/>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Tech design</Template>
  <TotalTime>184</TotalTime>
  <Words>774</Words>
  <Application>Microsoft Office PowerPoint</Application>
  <PresentationFormat>Custom</PresentationFormat>
  <Paragraphs>72</Paragraphs>
  <Slides>15</Slides>
  <Notes>2</Notes>
  <HiddenSlides>0</HiddenSlides>
  <MMClips>1</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Custom</vt:lpstr>
      <vt:lpstr>PowerPoint Presentation</vt:lpstr>
      <vt:lpstr>Spam mail detection</vt:lpstr>
      <vt:lpstr>Spam mail detection</vt:lpstr>
      <vt:lpstr>Spam mail detection</vt:lpstr>
      <vt:lpstr>Spam mail detection</vt:lpstr>
      <vt:lpstr>Spam mail detection</vt:lpstr>
      <vt:lpstr>Spam mail detection</vt:lpstr>
      <vt:lpstr>Spam mail detection</vt:lpstr>
      <vt:lpstr>Spam mail detection</vt:lpstr>
      <vt:lpstr>Spam mail detection</vt:lpstr>
      <vt:lpstr>Spam mail detection</vt:lpstr>
      <vt:lpstr>Spam mail detection</vt:lpstr>
      <vt:lpstr>Spam mail detection</vt:lpstr>
      <vt:lpstr>Spam mail detection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DEEPANAND J S</dc:creator>
  <cp:lastModifiedBy>HP COMPAQ</cp:lastModifiedBy>
  <cp:revision>11</cp:revision>
  <dcterms:created xsi:type="dcterms:W3CDTF">2024-04-19T05:14:47Z</dcterms:created>
  <dcterms:modified xsi:type="dcterms:W3CDTF">2024-04-21T17:50:43Z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