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p15:clr>
            <a:srgbClr val="A4A3A4"/>
          </p15:clr>
        </p15:guide>
        <p15:guide id="2" pos="144">
          <p15:clr>
            <a:srgbClr val="A4A3A4"/>
          </p15:clr>
        </p15:guide>
        <p15:guide id="3" orient="horz" pos="1620">
          <p15:clr>
            <a:srgbClr val="A4A3A4"/>
          </p15:clr>
        </p15:guide>
        <p15:guide id="4" orient="horz" pos="6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snapToGrid="0">
      <p:cViewPr varScale="1">
        <p:scale>
          <a:sx n="93" d="100"/>
          <a:sy n="93" d="100"/>
        </p:scale>
        <p:origin x="-726" y="-96"/>
      </p:cViewPr>
      <p:guideLst>
        <p:guide orient="horz" pos="540"/>
        <p:guide pos="144"/>
        <p:guide orient="horz" pos="1620"/>
        <p:guide orient="horz" pos="66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3"/>
        <p:cNvGrpSpPr/>
        <p:nvPr/>
      </p:nvGrpSpPr>
      <p:grpSpPr>
        <a:xfrm>
          <a:off x="0" y="0"/>
          <a:ext cx="0" cy="0"/>
          <a:chOff x="0" y="0"/>
          <a:chExt cx="0" cy="0"/>
        </a:xfrm>
      </p:grpSpPr>
      <p:sp>
        <p:nvSpPr>
          <p:cNvPr id="384" name="Google Shape;384;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391319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rtl="0">
              <a:lnSpc>
                <a:spcPct val="100000"/>
              </a:lnSpc>
              <a:spcBef>
                <a:spcPts val="0"/>
              </a:spcBef>
              <a:spcAft>
                <a:spcPts val="0"/>
              </a:spcAft>
              <a:buClr>
                <a:srgbClr val="000000"/>
              </a:buClr>
              <a:buSzPts val="1100"/>
              <a:buFont typeface="Arial"/>
              <a:buNone/>
            </a:pPr>
            <a:endParaRPr b="1">
              <a:latin typeface="Calibri"/>
              <a:ea typeface="Calibri"/>
              <a:cs typeface="Calibri"/>
              <a:sym typeface="Calibri"/>
            </a:endParaRPr>
          </a:p>
        </p:txBody>
      </p:sp>
      <p:sp>
        <p:nvSpPr>
          <p:cNvPr id="441" name="Google Shape;441;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p10:notes"/>
          <p:cNvSpPr txBox="1">
            <a:spLocks noGrp="1"/>
          </p:cNvSpPr>
          <p:nvPr>
            <p:ph type="body" idx="1"/>
          </p:nvPr>
        </p:nvSpPr>
        <p:spPr>
          <a:xfrm>
            <a:off x="685800" y="4400640"/>
            <a:ext cx="548610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521" name="Google Shape;521;p1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10</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11:notes"/>
          <p:cNvSpPr txBox="1">
            <a:spLocks noGrp="1"/>
          </p:cNvSpPr>
          <p:nvPr>
            <p:ph type="body" idx="1"/>
          </p:nvPr>
        </p:nvSpPr>
        <p:spPr>
          <a:xfrm>
            <a:off x="685800" y="4400640"/>
            <a:ext cx="548610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528" name="Google Shape;528;p11: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p12:notes"/>
          <p:cNvSpPr txBox="1">
            <a:spLocks noGrp="1"/>
          </p:cNvSpPr>
          <p:nvPr>
            <p:ph type="body" idx="1"/>
          </p:nvPr>
        </p:nvSpPr>
        <p:spPr>
          <a:xfrm>
            <a:off x="685800" y="4400640"/>
            <a:ext cx="548610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535" name="Google Shape;535;p12: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Google Shape;542;p13:notes"/>
          <p:cNvSpPr txBox="1">
            <a:spLocks noGrp="1"/>
          </p:cNvSpPr>
          <p:nvPr>
            <p:ph type="body" idx="1"/>
          </p:nvPr>
        </p:nvSpPr>
        <p:spPr>
          <a:xfrm>
            <a:off x="685800" y="4400640"/>
            <a:ext cx="548610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543" name="Google Shape;543;p13: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p14:notes"/>
          <p:cNvSpPr txBox="1">
            <a:spLocks noGrp="1"/>
          </p:cNvSpPr>
          <p:nvPr>
            <p:ph type="body" idx="1"/>
          </p:nvPr>
        </p:nvSpPr>
        <p:spPr>
          <a:xfrm>
            <a:off x="685800" y="4400640"/>
            <a:ext cx="548610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554" name="Google Shape;554;p14: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a:solidFill>
                  <a:srgbClr val="213163"/>
                </a:solidFill>
              </a:rPr>
              <a:t>Reference</a:t>
            </a:r>
            <a:endParaRPr sz="1100"/>
          </a:p>
          <a:p>
            <a:pPr marL="173736" lvl="0" indent="-103886" algn="l" rtl="0">
              <a:lnSpc>
                <a:spcPct val="100000"/>
              </a:lnSpc>
              <a:spcBef>
                <a:spcPts val="0"/>
              </a:spcBef>
              <a:spcAft>
                <a:spcPts val="0"/>
              </a:spcAft>
              <a:buSzPts val="1100"/>
              <a:buFont typeface="Arial"/>
              <a:buNone/>
            </a:pPr>
            <a:endParaRPr sz="1100"/>
          </a:p>
          <a:p>
            <a:pPr marL="173736" lvl="0" indent="-173736" algn="l" rtl="0">
              <a:lnSpc>
                <a:spcPct val="100000"/>
              </a:lnSpc>
              <a:spcBef>
                <a:spcPts val="0"/>
              </a:spcBef>
              <a:spcAft>
                <a:spcPts val="0"/>
              </a:spcAft>
              <a:buSzPts val="1100"/>
              <a:buFont typeface="Arial"/>
              <a:buChar char="•"/>
            </a:pPr>
            <a:r>
              <a:rPr lang="en-US" sz="1100"/>
              <a:t>These are the references for this session.</a:t>
            </a:r>
            <a:endParaRPr sz="1100" b="0" strike="noStrike">
              <a:latin typeface="Arial"/>
              <a:ea typeface="Arial"/>
              <a:cs typeface="Arial"/>
              <a:sym typeface="Arial"/>
            </a:endParaRPr>
          </a:p>
        </p:txBody>
      </p:sp>
      <p:sp>
        <p:nvSpPr>
          <p:cNvPr id="560" name="Google Shape;56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p16:notes"/>
          <p:cNvSpPr txBox="1">
            <a:spLocks noGrp="1"/>
          </p:cNvSpPr>
          <p:nvPr>
            <p:ph type="body" idx="1"/>
          </p:nvPr>
        </p:nvSpPr>
        <p:spPr>
          <a:xfrm>
            <a:off x="685800" y="4400640"/>
            <a:ext cx="5486100" cy="36000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2000" b="0" strike="noStrike">
              <a:latin typeface="Arial"/>
              <a:ea typeface="Arial"/>
              <a:cs typeface="Arial"/>
              <a:sym typeface="Arial"/>
            </a:endParaRPr>
          </a:p>
        </p:txBody>
      </p:sp>
      <p:sp>
        <p:nvSpPr>
          <p:cNvPr id="567" name="Google Shape;567;p1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17</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2" name="Google Shape;4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467" name="Google Shape;4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1100" b="0" i="0">
              <a:solidFill>
                <a:srgbClr val="000000"/>
              </a:solidFill>
              <a:latin typeface="Arial"/>
              <a:ea typeface="Arial"/>
              <a:cs typeface="Arial"/>
              <a:sym typeface="Arial"/>
            </a:endParaRPr>
          </a:p>
        </p:txBody>
      </p:sp>
      <p:sp>
        <p:nvSpPr>
          <p:cNvPr id="474" name="Google Shape;4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1100" b="0" i="0">
              <a:solidFill>
                <a:srgbClr val="000000"/>
              </a:solidFill>
              <a:latin typeface="Arial"/>
              <a:ea typeface="Arial"/>
              <a:cs typeface="Arial"/>
              <a:sym typeface="Arial"/>
            </a:endParaRPr>
          </a:p>
        </p:txBody>
      </p:sp>
      <p:sp>
        <p:nvSpPr>
          <p:cNvPr id="481" name="Google Shape;4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1100" b="0" i="0">
              <a:solidFill>
                <a:srgbClr val="000000"/>
              </a:solidFill>
              <a:latin typeface="Arial"/>
              <a:ea typeface="Arial"/>
              <a:cs typeface="Arial"/>
              <a:sym typeface="Arial"/>
            </a:endParaRPr>
          </a:p>
        </p:txBody>
      </p:sp>
      <p:sp>
        <p:nvSpPr>
          <p:cNvPr id="488" name="Google Shape;4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1100" b="0" i="0">
              <a:solidFill>
                <a:srgbClr val="000000"/>
              </a:solidFill>
              <a:latin typeface="Arial"/>
              <a:ea typeface="Arial"/>
              <a:cs typeface="Arial"/>
              <a:sym typeface="Arial"/>
            </a:endParaRPr>
          </a:p>
        </p:txBody>
      </p:sp>
      <p:sp>
        <p:nvSpPr>
          <p:cNvPr id="495" name="Google Shape;4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p8:notes"/>
          <p:cNvSpPr txBox="1">
            <a:spLocks noGrp="1"/>
          </p:cNvSpPr>
          <p:nvPr>
            <p:ph type="body" idx="1"/>
          </p:nvPr>
        </p:nvSpPr>
        <p:spPr>
          <a:xfrm>
            <a:off x="685800" y="4400640"/>
            <a:ext cx="548610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503" name="Google Shape;503;p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3" name="Google Shape;513;p9:notes"/>
          <p:cNvSpPr txBox="1">
            <a:spLocks noGrp="1"/>
          </p:cNvSpPr>
          <p:nvPr>
            <p:ph type="body" idx="1"/>
          </p:nvPr>
        </p:nvSpPr>
        <p:spPr>
          <a:xfrm>
            <a:off x="685800" y="4400640"/>
            <a:ext cx="548610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514" name="Google Shape;514;p9: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92"/>
        <p:cNvGrpSpPr/>
        <p:nvPr/>
      </p:nvGrpSpPr>
      <p:grpSpPr>
        <a:xfrm>
          <a:off x="0" y="0"/>
          <a:ext cx="0" cy="0"/>
          <a:chOff x="0" y="0"/>
          <a:chExt cx="0" cy="0"/>
        </a:xfrm>
      </p:grpSpPr>
      <p:sp>
        <p:nvSpPr>
          <p:cNvPr id="393" name="Google Shape;39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94" name="Google Shape;39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395" name="Google Shape;39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96" name="Google Shape;39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97" name="Google Shape;39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3"/>
        <p:cNvGrpSpPr/>
        <p:nvPr/>
      </p:nvGrpSpPr>
      <p:grpSpPr>
        <a:xfrm>
          <a:off x="0" y="0"/>
          <a:ext cx="0" cy="0"/>
          <a:chOff x="0" y="0"/>
          <a:chExt cx="0" cy="0"/>
        </a:xfrm>
      </p:grpSpPr>
      <p:sp>
        <p:nvSpPr>
          <p:cNvPr id="434" name="Google Shape;43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435"/>
        <p:cNvGrpSpPr/>
        <p:nvPr/>
      </p:nvGrpSpPr>
      <p:grpSpPr>
        <a:xfrm>
          <a:off x="0" y="0"/>
          <a:ext cx="0" cy="0"/>
          <a:chOff x="0" y="0"/>
          <a:chExt cx="0" cy="0"/>
        </a:xfrm>
      </p:grpSpPr>
      <p:sp>
        <p:nvSpPr>
          <p:cNvPr id="436" name="Google Shape;436;p13"/>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37" name="Google Shape;437;p13"/>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8"/>
        <p:cNvGrpSpPr/>
        <p:nvPr/>
      </p:nvGrpSpPr>
      <p:grpSpPr>
        <a:xfrm>
          <a:off x="0" y="0"/>
          <a:ext cx="0" cy="0"/>
          <a:chOff x="0" y="0"/>
          <a:chExt cx="0" cy="0"/>
        </a:xfrm>
      </p:grpSpPr>
      <p:sp>
        <p:nvSpPr>
          <p:cNvPr id="399" name="Google Shape;39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0"/>
        <p:cNvGrpSpPr/>
        <p:nvPr/>
      </p:nvGrpSpPr>
      <p:grpSpPr>
        <a:xfrm>
          <a:off x="0" y="0"/>
          <a:ext cx="0" cy="0"/>
          <a:chOff x="0" y="0"/>
          <a:chExt cx="0" cy="0"/>
        </a:xfrm>
      </p:grpSpPr>
      <p:sp>
        <p:nvSpPr>
          <p:cNvPr id="401" name="Google Shape;401;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03" name="Google Shape;403;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04" name="Google Shape;40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5"/>
        <p:cNvGrpSpPr/>
        <p:nvPr/>
      </p:nvGrpSpPr>
      <p:grpSpPr>
        <a:xfrm>
          <a:off x="0" y="0"/>
          <a:ext cx="0" cy="0"/>
          <a:chOff x="0" y="0"/>
          <a:chExt cx="0" cy="0"/>
        </a:xfrm>
      </p:grpSpPr>
      <p:sp>
        <p:nvSpPr>
          <p:cNvPr id="406" name="Google Shape;40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7" name="Google Shape;40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8"/>
        <p:cNvGrpSpPr/>
        <p:nvPr/>
      </p:nvGrpSpPr>
      <p:grpSpPr>
        <a:xfrm>
          <a:off x="0" y="0"/>
          <a:ext cx="0" cy="0"/>
          <a:chOff x="0" y="0"/>
          <a:chExt cx="0" cy="0"/>
        </a:xfrm>
      </p:grpSpPr>
      <p:sp>
        <p:nvSpPr>
          <p:cNvPr id="409" name="Google Shape;409;p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0" name="Google Shape;410;p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11" name="Google Shape;41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 2">
    <p:spTree>
      <p:nvGrpSpPr>
        <p:cNvPr id="1" name="Shape 412"/>
        <p:cNvGrpSpPr/>
        <p:nvPr/>
      </p:nvGrpSpPr>
      <p:grpSpPr>
        <a:xfrm>
          <a:off x="0" y="0"/>
          <a:ext cx="0" cy="0"/>
          <a:chOff x="0" y="0"/>
          <a:chExt cx="0" cy="0"/>
        </a:xfrm>
      </p:grpSpPr>
      <p:sp>
        <p:nvSpPr>
          <p:cNvPr id="413" name="Google Shape;413;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15" name="Google Shape;415;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16" name="Google Shape;41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417"/>
        <p:cNvGrpSpPr/>
        <p:nvPr/>
      </p:nvGrpSpPr>
      <p:grpSpPr>
        <a:xfrm>
          <a:off x="0" y="0"/>
          <a:ext cx="0" cy="0"/>
          <a:chOff x="0" y="0"/>
          <a:chExt cx="0" cy="0"/>
        </a:xfrm>
      </p:grpSpPr>
      <p:sp>
        <p:nvSpPr>
          <p:cNvPr id="418" name="Google Shape;418;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9" name="Google Shape;419;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0" name="Google Shape;42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4"/>
        <p:cNvGrpSpPr/>
        <p:nvPr/>
      </p:nvGrpSpPr>
      <p:grpSpPr>
        <a:xfrm>
          <a:off x="0" y="0"/>
          <a:ext cx="0" cy="0"/>
          <a:chOff x="0" y="0"/>
          <a:chExt cx="0" cy="0"/>
        </a:xfrm>
      </p:grpSpPr>
      <p:sp>
        <p:nvSpPr>
          <p:cNvPr id="425" name="Google Shape;425;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27" name="Google Shape;427;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428" name="Google Shape;428;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29" name="Google Shape;42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0"/>
        <p:cNvGrpSpPr/>
        <p:nvPr/>
      </p:nvGrpSpPr>
      <p:grpSpPr>
        <a:xfrm>
          <a:off x="0" y="0"/>
          <a:ext cx="0" cy="0"/>
          <a:chOff x="0" y="0"/>
          <a:chExt cx="0" cy="0"/>
        </a:xfrm>
      </p:grpSpPr>
      <p:sp>
        <p:nvSpPr>
          <p:cNvPr id="431" name="Google Shape;431;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432" name="Google Shape;43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6"/>
        <p:cNvGrpSpPr/>
        <p:nvPr/>
      </p:nvGrpSpPr>
      <p:grpSpPr>
        <a:xfrm>
          <a:off x="0" y="0"/>
          <a:ext cx="0" cy="0"/>
          <a:chOff x="0" y="0"/>
          <a:chExt cx="0" cy="0"/>
        </a:xfrm>
      </p:grpSpPr>
      <p:sp>
        <p:nvSpPr>
          <p:cNvPr id="387" name="Google Shape;387;p1"/>
          <p:cNvSpPr/>
          <p:nvPr/>
        </p:nvSpPr>
        <p:spPr>
          <a:xfrm>
            <a:off x="0" y="-2072"/>
            <a:ext cx="7090200" cy="467400"/>
          </a:xfrm>
          <a:prstGeom prst="rect">
            <a:avLst/>
          </a:prstGeom>
          <a:solidFill>
            <a:srgbClr val="223366"/>
          </a:solidFill>
          <a:ln w="25400" cap="flat" cmpd="sng">
            <a:solidFill>
              <a:srgbClr val="223366"/>
            </a:solidFill>
            <a:prstDash val="solid"/>
            <a:round/>
            <a:headEnd type="none" w="sm" len="sm"/>
            <a:tailEnd type="none" w="sm" len="sm"/>
          </a:ln>
          <a:effectLst>
            <a:outerShdw blurRad="50800" dist="38100" dir="5400000" algn="ctr" rotWithShape="0">
              <a:schemeClr val="dk1">
                <a:alpha val="247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8" name="Google Shape;388;p1"/>
          <p:cNvSpPr/>
          <p:nvPr/>
        </p:nvSpPr>
        <p:spPr>
          <a:xfrm>
            <a:off x="0" y="4935061"/>
            <a:ext cx="9144000" cy="208500"/>
          </a:xfrm>
          <a:prstGeom prst="rect">
            <a:avLst/>
          </a:prstGeom>
          <a:solidFill>
            <a:srgbClr val="85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9" name="Google Shape;389;p1"/>
          <p:cNvSpPr txBox="1"/>
          <p:nvPr/>
        </p:nvSpPr>
        <p:spPr>
          <a:xfrm>
            <a:off x="132080" y="65687"/>
            <a:ext cx="38838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lt1"/>
                </a:solidFill>
                <a:latin typeface="Arial"/>
                <a:ea typeface="Arial"/>
                <a:cs typeface="Arial"/>
                <a:sym typeface="Arial"/>
              </a:rPr>
              <a:t>seismic hazard assessment system</a:t>
            </a:r>
            <a:endParaRPr/>
          </a:p>
        </p:txBody>
      </p:sp>
      <p:sp>
        <p:nvSpPr>
          <p:cNvPr id="390" name="Google Shape;390;p1"/>
          <p:cNvSpPr/>
          <p:nvPr/>
        </p:nvSpPr>
        <p:spPr>
          <a:xfrm>
            <a:off x="9027886" y="0"/>
            <a:ext cx="116100" cy="467400"/>
          </a:xfrm>
          <a:prstGeom prst="rect">
            <a:avLst/>
          </a:prstGeom>
          <a:solidFill>
            <a:srgbClr val="00B0F0"/>
          </a:solidFill>
          <a:ln>
            <a:noFill/>
          </a:ln>
          <a:effectLst>
            <a:outerShdw blurRad="50800" dist="38100" dir="5400000" algn="ctr" rotWithShape="0">
              <a:schemeClr val="dk1">
                <a:alpha val="247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91" name="Google Shape;391;p1"/>
          <p:cNvPicPr preferRelativeResize="0"/>
          <p:nvPr/>
        </p:nvPicPr>
        <p:blipFill rotWithShape="1">
          <a:blip r:embed="rId13">
            <a:alphaModFix/>
          </a:blip>
          <a:srcRect/>
          <a:stretch/>
        </p:blipFill>
        <p:spPr>
          <a:xfrm>
            <a:off x="7435308" y="49810"/>
            <a:ext cx="1245494" cy="4050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jpg" /><Relationship Id="rId7"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video" Target="../media/media1.mp4" /><Relationship Id="rId1" Type="http://schemas.microsoft.com/office/2007/relationships/media" Target="../media/media1.mp4" /><Relationship Id="rId5" Type="http://schemas.openxmlformats.org/officeDocument/2006/relationships/image" Target="../media/image9.png" /><Relationship Id="rId4" Type="http://schemas.openxmlformats.org/officeDocument/2006/relationships/notesSlide" Target="../notesSlides/notesSlide1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grpSp>
        <p:nvGrpSpPr>
          <p:cNvPr id="443" name="Google Shape;443;p14"/>
          <p:cNvGrpSpPr/>
          <p:nvPr/>
        </p:nvGrpSpPr>
        <p:grpSpPr>
          <a:xfrm>
            <a:off x="-35560" y="-5989"/>
            <a:ext cx="9215100" cy="5231642"/>
            <a:chOff x="-13523" y="-66567"/>
            <a:chExt cx="9215100" cy="5231642"/>
          </a:xfrm>
        </p:grpSpPr>
        <p:pic>
          <p:nvPicPr>
            <p:cNvPr id="444" name="Google Shape;444;p14" descr="A blue circle with icons and circles&#10;&#10;Description automatically generated with medium confidence"/>
            <p:cNvPicPr preferRelativeResize="0"/>
            <p:nvPr/>
          </p:nvPicPr>
          <p:blipFill rotWithShape="1">
            <a:blip r:embed="rId3">
              <a:alphaModFix/>
            </a:blip>
            <a:srcRect b="15547"/>
            <a:stretch/>
          </p:blipFill>
          <p:spPr>
            <a:xfrm>
              <a:off x="-10160" y="-66567"/>
              <a:ext cx="9208395" cy="5179723"/>
            </a:xfrm>
            <a:prstGeom prst="rect">
              <a:avLst/>
            </a:prstGeom>
            <a:noFill/>
            <a:ln>
              <a:noFill/>
            </a:ln>
          </p:spPr>
        </p:pic>
        <p:sp>
          <p:nvSpPr>
            <p:cNvPr id="445" name="Google Shape;445;p14"/>
            <p:cNvSpPr/>
            <p:nvPr/>
          </p:nvSpPr>
          <p:spPr>
            <a:xfrm>
              <a:off x="-13523" y="-59125"/>
              <a:ext cx="9215100" cy="5224200"/>
            </a:xfrm>
            <a:prstGeom prst="rect">
              <a:avLst/>
            </a:prstGeom>
            <a:solidFill>
              <a:srgbClr val="002060">
                <a:alpha val="9373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446" name="Google Shape;446;p14"/>
          <p:cNvSpPr/>
          <p:nvPr/>
        </p:nvSpPr>
        <p:spPr>
          <a:xfrm>
            <a:off x="1122744" y="452966"/>
            <a:ext cx="6898500" cy="3407700"/>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47" name="Google Shape;447;p14"/>
          <p:cNvGrpSpPr/>
          <p:nvPr/>
        </p:nvGrpSpPr>
        <p:grpSpPr>
          <a:xfrm>
            <a:off x="1548292" y="982176"/>
            <a:ext cx="6047411" cy="600907"/>
            <a:chOff x="1567263" y="1495382"/>
            <a:chExt cx="6047411" cy="600907"/>
          </a:xfrm>
        </p:grpSpPr>
        <p:pic>
          <p:nvPicPr>
            <p:cNvPr id="448" name="Google Shape;448;p14" descr="A close up of a sign&#10;&#10;Description automatically generated"/>
            <p:cNvPicPr preferRelativeResize="0"/>
            <p:nvPr/>
          </p:nvPicPr>
          <p:blipFill rotWithShape="1">
            <a:blip r:embed="rId4">
              <a:alphaModFix/>
            </a:blip>
            <a:srcRect/>
            <a:stretch/>
          </p:blipFill>
          <p:spPr>
            <a:xfrm>
              <a:off x="4755974" y="1620847"/>
              <a:ext cx="1163979" cy="389110"/>
            </a:xfrm>
            <a:prstGeom prst="rect">
              <a:avLst/>
            </a:prstGeom>
            <a:noFill/>
            <a:ln>
              <a:noFill/>
            </a:ln>
          </p:spPr>
        </p:pic>
        <p:pic>
          <p:nvPicPr>
            <p:cNvPr id="449" name="Google Shape;449;p14"/>
            <p:cNvPicPr preferRelativeResize="0"/>
            <p:nvPr/>
          </p:nvPicPr>
          <p:blipFill rotWithShape="1">
            <a:blip r:embed="rId5">
              <a:alphaModFix/>
            </a:blip>
            <a:srcRect t="20552"/>
            <a:stretch/>
          </p:blipFill>
          <p:spPr>
            <a:xfrm>
              <a:off x="3675859" y="1608154"/>
              <a:ext cx="787774" cy="414498"/>
            </a:xfrm>
            <a:prstGeom prst="rect">
              <a:avLst/>
            </a:prstGeom>
            <a:noFill/>
            <a:ln>
              <a:noFill/>
            </a:ln>
          </p:spPr>
        </p:pic>
        <p:cxnSp>
          <p:nvCxnSpPr>
            <p:cNvPr id="450" name="Google Shape;450;p14"/>
            <p:cNvCxnSpPr/>
            <p:nvPr/>
          </p:nvCxnSpPr>
          <p:spPr>
            <a:xfrm>
              <a:off x="4609804" y="1534389"/>
              <a:ext cx="0" cy="561900"/>
            </a:xfrm>
            <a:prstGeom prst="straightConnector1">
              <a:avLst/>
            </a:prstGeom>
            <a:noFill/>
            <a:ln w="9525" cap="flat" cmpd="sng">
              <a:solidFill>
                <a:srgbClr val="A5A5A5"/>
              </a:solidFill>
              <a:prstDash val="solid"/>
              <a:round/>
              <a:headEnd type="none" w="sm" len="sm"/>
              <a:tailEnd type="none" w="sm" len="sm"/>
            </a:ln>
          </p:spPr>
        </p:cxnSp>
        <p:cxnSp>
          <p:nvCxnSpPr>
            <p:cNvPr id="451" name="Google Shape;451;p14"/>
            <p:cNvCxnSpPr/>
            <p:nvPr/>
          </p:nvCxnSpPr>
          <p:spPr>
            <a:xfrm>
              <a:off x="6066122" y="1534389"/>
              <a:ext cx="0" cy="561900"/>
            </a:xfrm>
            <a:prstGeom prst="straightConnector1">
              <a:avLst/>
            </a:prstGeom>
            <a:noFill/>
            <a:ln w="9525" cap="flat" cmpd="sng">
              <a:solidFill>
                <a:srgbClr val="A5A5A5"/>
              </a:solidFill>
              <a:prstDash val="solid"/>
              <a:round/>
              <a:headEnd type="none" w="sm" len="sm"/>
              <a:tailEnd type="none" w="sm" len="sm"/>
            </a:ln>
          </p:spPr>
        </p:cxnSp>
        <p:pic>
          <p:nvPicPr>
            <p:cNvPr id="452" name="Google Shape;452;p14"/>
            <p:cNvPicPr preferRelativeResize="0"/>
            <p:nvPr/>
          </p:nvPicPr>
          <p:blipFill rotWithShape="1">
            <a:blip r:embed="rId6">
              <a:alphaModFix/>
            </a:blip>
            <a:srcRect/>
            <a:stretch/>
          </p:blipFill>
          <p:spPr>
            <a:xfrm>
              <a:off x="6212294" y="1633695"/>
              <a:ext cx="1402380" cy="363414"/>
            </a:xfrm>
            <a:prstGeom prst="rect">
              <a:avLst/>
            </a:prstGeom>
            <a:noFill/>
            <a:ln>
              <a:noFill/>
            </a:ln>
          </p:spPr>
        </p:pic>
        <p:cxnSp>
          <p:nvCxnSpPr>
            <p:cNvPr id="453" name="Google Shape;453;p14"/>
            <p:cNvCxnSpPr/>
            <p:nvPr/>
          </p:nvCxnSpPr>
          <p:spPr>
            <a:xfrm>
              <a:off x="3529689" y="1534389"/>
              <a:ext cx="0" cy="561900"/>
            </a:xfrm>
            <a:prstGeom prst="straightConnector1">
              <a:avLst/>
            </a:prstGeom>
            <a:noFill/>
            <a:ln w="9525" cap="flat" cmpd="sng">
              <a:solidFill>
                <a:srgbClr val="A5A5A5"/>
              </a:solidFill>
              <a:prstDash val="solid"/>
              <a:round/>
              <a:headEnd type="none" w="sm" len="sm"/>
              <a:tailEnd type="none" w="sm" len="sm"/>
            </a:ln>
          </p:spPr>
        </p:cxnSp>
        <p:pic>
          <p:nvPicPr>
            <p:cNvPr id="454" name="Google Shape;454;p14" descr="A blue and black text&#10;&#10;Description automatically generated"/>
            <p:cNvPicPr preferRelativeResize="0"/>
            <p:nvPr/>
          </p:nvPicPr>
          <p:blipFill rotWithShape="1">
            <a:blip r:embed="rId7">
              <a:alphaModFix/>
            </a:blip>
            <a:srcRect/>
            <a:stretch/>
          </p:blipFill>
          <p:spPr>
            <a:xfrm>
              <a:off x="1567263" y="1495382"/>
              <a:ext cx="1816255" cy="454064"/>
            </a:xfrm>
            <a:prstGeom prst="rect">
              <a:avLst/>
            </a:prstGeom>
            <a:noFill/>
            <a:ln>
              <a:noFill/>
            </a:ln>
          </p:spPr>
        </p:pic>
      </p:grpSp>
      <p:sp>
        <p:nvSpPr>
          <p:cNvPr id="455" name="Google Shape;455;p14"/>
          <p:cNvSpPr txBox="1"/>
          <p:nvPr/>
        </p:nvSpPr>
        <p:spPr>
          <a:xfrm>
            <a:off x="1199820" y="3962705"/>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F2F2F2"/>
                </a:solidFill>
                <a:latin typeface="Arial"/>
                <a:ea typeface="Arial"/>
                <a:cs typeface="Arial"/>
                <a:sym typeface="Arial"/>
              </a:rPr>
              <a:t>Student Details </a:t>
            </a:r>
            <a:endParaRPr sz="1200" b="0" i="0" u="none" strike="noStrike" cap="none">
              <a:solidFill>
                <a:srgbClr val="F2F2F2"/>
              </a:solidFill>
              <a:latin typeface="Arial"/>
              <a:ea typeface="Arial"/>
              <a:cs typeface="Arial"/>
              <a:sym typeface="Arial"/>
            </a:endParaRPr>
          </a:p>
        </p:txBody>
      </p:sp>
      <p:sp>
        <p:nvSpPr>
          <p:cNvPr id="456" name="Google Shape;456;p14"/>
          <p:cNvSpPr/>
          <p:nvPr/>
        </p:nvSpPr>
        <p:spPr>
          <a:xfrm>
            <a:off x="1642823" y="2778126"/>
            <a:ext cx="5858400" cy="9345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rgbClr val="F2F2F2"/>
                </a:solidFill>
                <a:latin typeface="Arial"/>
                <a:ea typeface="Arial"/>
                <a:cs typeface="Arial"/>
                <a:sym typeface="Arial"/>
              </a:rPr>
              <a:t>seismic hazard assessment system</a:t>
            </a:r>
            <a:endParaRPr sz="2000" b="1" i="0" u="none" strike="noStrike" cap="none">
              <a:solidFill>
                <a:srgbClr val="F2F2F2"/>
              </a:solidFill>
              <a:latin typeface="Arial"/>
              <a:ea typeface="Arial"/>
              <a:cs typeface="Arial"/>
              <a:sym typeface="Arial"/>
            </a:endParaRPr>
          </a:p>
        </p:txBody>
      </p:sp>
      <p:sp>
        <p:nvSpPr>
          <p:cNvPr id="457" name="Google Shape;457;p14"/>
          <p:cNvSpPr txBox="1"/>
          <p:nvPr/>
        </p:nvSpPr>
        <p:spPr>
          <a:xfrm>
            <a:off x="1281241" y="4231479"/>
            <a:ext cx="2102400" cy="65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1"/>
                </a:solidFill>
                <a:latin typeface="Arial"/>
                <a:ea typeface="Arial"/>
                <a:cs typeface="Arial"/>
                <a:sym typeface="Arial"/>
              </a:rPr>
              <a:t>Name: Dhakshatha.S</a:t>
            </a: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200"/>
              </a:spcBef>
              <a:spcAft>
                <a:spcPts val="0"/>
              </a:spcAft>
              <a:buNone/>
            </a:pPr>
            <a:r>
              <a:rPr lang="en-US" sz="1100" b="0" i="0" u="none" strike="noStrike" cap="none">
                <a:solidFill>
                  <a:schemeClr val="lt1"/>
                </a:solidFill>
                <a:latin typeface="Arial"/>
                <a:ea typeface="Arial"/>
                <a:cs typeface="Arial"/>
                <a:sym typeface="Arial"/>
              </a:rPr>
              <a:t>NM Id:au61772111016</a:t>
            </a: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200"/>
              </a:spcBef>
              <a:spcAft>
                <a:spcPts val="0"/>
              </a:spcAft>
              <a:buNone/>
            </a:pPr>
            <a:r>
              <a:rPr lang="en-US" sz="1100" b="0" i="0" u="none" strike="noStrike" cap="none">
                <a:solidFill>
                  <a:schemeClr val="lt1"/>
                </a:solidFill>
                <a:latin typeface="Arial"/>
                <a:ea typeface="Arial"/>
                <a:cs typeface="Arial"/>
                <a:sym typeface="Arial"/>
              </a:rPr>
              <a:t>College Name: GCE SALEM</a:t>
            </a:r>
            <a:endParaRPr sz="1100" b="0" i="0" u="none" strike="noStrike" cap="none">
              <a:solidFill>
                <a:schemeClr val="lt1"/>
              </a:solidFill>
              <a:latin typeface="Arial"/>
              <a:ea typeface="Arial"/>
              <a:cs typeface="Arial"/>
              <a:sym typeface="Arial"/>
            </a:endParaRPr>
          </a:p>
        </p:txBody>
      </p:sp>
      <p:cxnSp>
        <p:nvCxnSpPr>
          <p:cNvPr id="458" name="Google Shape;458;p14"/>
          <p:cNvCxnSpPr/>
          <p:nvPr/>
        </p:nvCxnSpPr>
        <p:spPr>
          <a:xfrm rot="10800000" flipH="1">
            <a:off x="1122744" y="4194862"/>
            <a:ext cx="4530000" cy="14700"/>
          </a:xfrm>
          <a:prstGeom prst="straightConnector1">
            <a:avLst/>
          </a:prstGeom>
          <a:noFill/>
          <a:ln w="9525" cap="flat" cmpd="sng">
            <a:solidFill>
              <a:srgbClr val="E5EEFF"/>
            </a:solidFill>
            <a:prstDash val="lgDashDot"/>
            <a:round/>
            <a:headEnd type="none" w="sm" len="sm"/>
            <a:tailEnd type="none" w="sm" len="sm"/>
          </a:ln>
        </p:spPr>
      </p:cxnSp>
      <p:pic>
        <p:nvPicPr>
          <p:cNvPr id="459" name="Google Shape;459;p14"/>
          <p:cNvPicPr preferRelativeResize="0"/>
          <p:nvPr/>
        </p:nvPicPr>
        <p:blipFill rotWithShape="1">
          <a:blip r:embed="rId8">
            <a:alphaModFix/>
          </a:blip>
          <a:srcRect/>
          <a:stretch/>
        </p:blipFill>
        <p:spPr>
          <a:xfrm>
            <a:off x="3937210" y="1670103"/>
            <a:ext cx="1443387" cy="10490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3"/>
          <p:cNvSpPr txBox="1"/>
          <p:nvPr/>
        </p:nvSpPr>
        <p:spPr>
          <a:xfrm>
            <a:off x="123208" y="571500"/>
            <a:ext cx="4448700" cy="43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Model Development &amp; Algorithm</a:t>
            </a:r>
            <a:endParaRPr/>
          </a:p>
        </p:txBody>
      </p:sp>
      <p:sp>
        <p:nvSpPr>
          <p:cNvPr id="2" name="Rectangle 1"/>
          <p:cNvSpPr/>
          <p:nvPr/>
        </p:nvSpPr>
        <p:spPr>
          <a:xfrm>
            <a:off x="477982" y="1055929"/>
            <a:ext cx="8001000" cy="3539430"/>
          </a:xfrm>
          <a:prstGeom prst="rect">
            <a:avLst/>
          </a:prstGeom>
        </p:spPr>
        <p:txBody>
          <a:bodyPr wrap="square">
            <a:spAutoFit/>
          </a:bodyPr>
          <a:lstStyle/>
          <a:p>
            <a:r>
              <a:rPr lang="en-US" dirty="0"/>
              <a:t>#include &lt;</a:t>
            </a:r>
            <a:r>
              <a:rPr lang="en-US" dirty="0" err="1"/>
              <a:t>stdio.h</a:t>
            </a:r>
            <a:r>
              <a:rPr lang="en-US" dirty="0"/>
              <a:t>&gt;</a:t>
            </a:r>
          </a:p>
          <a:p>
            <a:r>
              <a:rPr lang="en-US" dirty="0"/>
              <a:t>#define PI 3.14159</a:t>
            </a:r>
          </a:p>
          <a:p>
            <a:r>
              <a:rPr lang="en-US" dirty="0"/>
              <a:t> </a:t>
            </a:r>
          </a:p>
          <a:p>
            <a:r>
              <a:rPr lang="en-US" dirty="0"/>
              <a:t>// Simplified Ground Motion Prediction Equation (GMPE) function</a:t>
            </a:r>
          </a:p>
          <a:p>
            <a:r>
              <a:rPr lang="en-US" dirty="0"/>
              <a:t>// This is a VERY simplified example, not for real-world applications</a:t>
            </a:r>
          </a:p>
          <a:p>
            <a:r>
              <a:rPr lang="en-US" dirty="0"/>
              <a:t>double </a:t>
            </a:r>
            <a:r>
              <a:rPr lang="en-US" dirty="0" err="1"/>
              <a:t>get_pga</a:t>
            </a:r>
            <a:r>
              <a:rPr lang="en-US" dirty="0"/>
              <a:t>(double magnitude, double distance) {</a:t>
            </a:r>
          </a:p>
          <a:p>
            <a:r>
              <a:rPr lang="en-US" dirty="0"/>
              <a:t>  // Attenuation relationship (considers distance weakening)</a:t>
            </a:r>
          </a:p>
          <a:p>
            <a:r>
              <a:rPr lang="en-US" dirty="0"/>
              <a:t>  double attenuation = 1 / (distance * distance);</a:t>
            </a:r>
          </a:p>
          <a:p>
            <a:r>
              <a:rPr lang="en-US" dirty="0"/>
              <a:t>  // Simple magnitude scaling factor</a:t>
            </a:r>
          </a:p>
          <a:p>
            <a:r>
              <a:rPr lang="en-US" dirty="0"/>
              <a:t>  double </a:t>
            </a:r>
            <a:r>
              <a:rPr lang="en-US" dirty="0" err="1"/>
              <a:t>magnitude_factor</a:t>
            </a:r>
            <a:r>
              <a:rPr lang="en-US" dirty="0"/>
              <a:t> = magnitude - 5;</a:t>
            </a:r>
          </a:p>
          <a:p>
            <a:r>
              <a:rPr lang="en-US" dirty="0"/>
              <a:t>return attenuation * </a:t>
            </a:r>
            <a:r>
              <a:rPr lang="en-US" dirty="0" err="1"/>
              <a:t>magnitude_factor</a:t>
            </a:r>
            <a:r>
              <a:rPr lang="en-US" dirty="0"/>
              <a:t>;</a:t>
            </a:r>
          </a:p>
          <a:p>
            <a:r>
              <a:rPr lang="en-US" dirty="0"/>
              <a:t>}</a:t>
            </a:r>
          </a:p>
          <a:p>
            <a:r>
              <a:rPr lang="en-US" dirty="0"/>
              <a:t> </a:t>
            </a:r>
          </a:p>
          <a:p>
            <a:r>
              <a:rPr lang="en-US" dirty="0" err="1"/>
              <a:t>int</a:t>
            </a:r>
            <a:r>
              <a:rPr lang="en-US" dirty="0"/>
              <a:t> main() {</a:t>
            </a:r>
          </a:p>
          <a:p>
            <a:r>
              <a:rPr lang="en-US" dirty="0"/>
              <a:t>  // Scenario parameters (replace with user input or data)</a:t>
            </a:r>
          </a:p>
          <a:p>
            <a:r>
              <a:rPr lang="en-US" dirty="0"/>
              <a:t>  double magnitude = 7.0; // Earthquake magnitude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7943" y="819461"/>
            <a:ext cx="9299865" cy="2462213"/>
          </a:xfrm>
          <a:prstGeom prst="rect">
            <a:avLst/>
          </a:prstGeom>
        </p:spPr>
        <p:txBody>
          <a:bodyPr wrap="square">
            <a:spAutoFit/>
          </a:bodyPr>
          <a:lstStyle/>
          <a:p>
            <a:r>
              <a:rPr lang="en-US" dirty="0"/>
              <a:t> double distance = 20.0;  // Distance from fault (km)</a:t>
            </a:r>
          </a:p>
          <a:p>
            <a:r>
              <a:rPr lang="en-US" dirty="0"/>
              <a:t> </a:t>
            </a:r>
          </a:p>
          <a:p>
            <a:r>
              <a:rPr lang="en-US" dirty="0"/>
              <a:t>  // Calculate PGA using the GMPE function</a:t>
            </a:r>
          </a:p>
          <a:p>
            <a:r>
              <a:rPr lang="en-US" dirty="0"/>
              <a:t>  double </a:t>
            </a:r>
            <a:r>
              <a:rPr lang="en-US" dirty="0" err="1"/>
              <a:t>pga</a:t>
            </a:r>
            <a:r>
              <a:rPr lang="en-US" dirty="0"/>
              <a:t> = </a:t>
            </a:r>
            <a:r>
              <a:rPr lang="en-US" dirty="0" err="1"/>
              <a:t>get_pga</a:t>
            </a:r>
            <a:r>
              <a:rPr lang="en-US" dirty="0"/>
              <a:t>(magnitude, distance);</a:t>
            </a:r>
          </a:p>
          <a:p>
            <a:r>
              <a:rPr lang="en-US" dirty="0"/>
              <a:t> </a:t>
            </a:r>
          </a:p>
          <a:p>
            <a:r>
              <a:rPr lang="en-US" dirty="0"/>
              <a:t>  // Print the results</a:t>
            </a:r>
          </a:p>
          <a:p>
            <a:r>
              <a:rPr lang="en-US" dirty="0"/>
              <a:t>  </a:t>
            </a:r>
            <a:r>
              <a:rPr lang="en-US" dirty="0" err="1"/>
              <a:t>printf</a:t>
            </a:r>
            <a:r>
              <a:rPr lang="en-US" dirty="0"/>
              <a:t>("For a hypothetical earthquake of magnitude %.1f at a distance of %.1f km:\n", magnitude, distance);</a:t>
            </a:r>
          </a:p>
          <a:p>
            <a:r>
              <a:rPr lang="en-US" dirty="0"/>
              <a:t>  </a:t>
            </a:r>
            <a:r>
              <a:rPr lang="en-US" dirty="0" err="1"/>
              <a:t>printf</a:t>
            </a:r>
            <a:r>
              <a:rPr lang="en-US" dirty="0"/>
              <a:t>("The estimated peak ground acceleration (PGA) is %.2f g\n", </a:t>
            </a:r>
            <a:r>
              <a:rPr lang="en-US" dirty="0" err="1"/>
              <a:t>pga</a:t>
            </a:r>
            <a:r>
              <a:rPr lang="en-US" dirty="0"/>
              <a:t>);</a:t>
            </a:r>
          </a:p>
          <a:p>
            <a:r>
              <a:rPr lang="en-US" dirty="0"/>
              <a:t> </a:t>
            </a:r>
          </a:p>
          <a:p>
            <a:r>
              <a:rPr lang="en-US" dirty="0"/>
              <a:t>  return 0;</a:t>
            </a:r>
          </a:p>
          <a:p>
            <a:r>
              <a:rPr lang="en-US" dirty="0"/>
              <a:t>}</a:t>
            </a:r>
          </a:p>
        </p:txBody>
      </p:sp>
    </p:spTree>
    <p:extLst>
      <p:ext uri="{BB962C8B-B14F-4D97-AF65-F5344CB8AC3E}">
        <p14:creationId xmlns:p14="http://schemas.microsoft.com/office/powerpoint/2010/main" val="222074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4"/>
          <p:cNvSpPr txBox="1"/>
          <p:nvPr/>
        </p:nvSpPr>
        <p:spPr>
          <a:xfrm>
            <a:off x="570017" y="756468"/>
            <a:ext cx="444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213163"/>
                </a:solidFill>
                <a:latin typeface="Arial"/>
                <a:ea typeface="Arial"/>
                <a:cs typeface="Arial"/>
                <a:sym typeface="Arial"/>
              </a:rPr>
              <a:t>Result</a:t>
            </a:r>
            <a:endParaRPr dirty="0"/>
          </a:p>
        </p:txBody>
      </p:sp>
      <p:sp>
        <p:nvSpPr>
          <p:cNvPr id="531" name="Google Shape;531;p24"/>
          <p:cNvSpPr txBox="1"/>
          <p:nvPr/>
        </p:nvSpPr>
        <p:spPr>
          <a:xfrm>
            <a:off x="735982" y="1258947"/>
            <a:ext cx="6849382" cy="16003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n-US" sz="1400" b="0" i="0" u="none" strike="noStrike" cap="none" dirty="0">
                <a:solidFill>
                  <a:srgbClr val="0D0D0D"/>
                </a:solidFill>
                <a:highlight>
                  <a:srgbClr val="FFFFFF"/>
                </a:highlight>
                <a:latin typeface="Arial"/>
                <a:ea typeface="Arial"/>
                <a:cs typeface="Arial"/>
                <a:sym typeface="Arial"/>
              </a:rPr>
            </a:br>
            <a:r>
              <a:rPr lang="en-US" sz="1400" b="0" i="0" u="none" strike="noStrike" cap="none" dirty="0">
                <a:solidFill>
                  <a:srgbClr val="0D0D0D"/>
                </a:solidFill>
                <a:highlight>
                  <a:srgbClr val="FFFFFF"/>
                </a:highlight>
                <a:latin typeface="Arial"/>
                <a:ea typeface="Arial"/>
                <a:cs typeface="Arial"/>
                <a:sym typeface="Arial"/>
              </a:rPr>
              <a:t>       The result of a seismic hazard assessment system typically provides information about the potential for earthquake activity in a specific region. </a:t>
            </a:r>
            <a:endParaRPr dirty="0"/>
          </a:p>
          <a:p>
            <a:pPr marL="0" marR="0" lvl="0" indent="0" algn="l" rtl="0">
              <a:lnSpc>
                <a:spcPct val="100000"/>
              </a:lnSpc>
              <a:spcBef>
                <a:spcPts val="0"/>
              </a:spcBef>
              <a:spcAft>
                <a:spcPts val="0"/>
              </a:spcAft>
              <a:buNone/>
            </a:pPr>
            <a:endParaRPr sz="1400" b="0" i="0" u="none" strike="noStrike" cap="none" dirty="0">
              <a:solidFill>
                <a:srgbClr val="0D0D0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        This assessment considers various factors such as historical seismic activity, geological characteristics of the area, fault lines, and other relevant data to estimate the likelihood and potential impact of earthquakes of different magnitudes.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5"/>
          <p:cNvSpPr txBox="1"/>
          <p:nvPr/>
        </p:nvSpPr>
        <p:spPr>
          <a:xfrm>
            <a:off x="123208" y="573002"/>
            <a:ext cx="444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Future Scope</a:t>
            </a:r>
            <a:endParaRPr/>
          </a:p>
        </p:txBody>
      </p:sp>
      <p:sp>
        <p:nvSpPr>
          <p:cNvPr id="538" name="Google Shape;538;p25"/>
          <p:cNvSpPr txBox="1"/>
          <p:nvPr/>
        </p:nvSpPr>
        <p:spPr>
          <a:xfrm>
            <a:off x="393898" y="1206176"/>
            <a:ext cx="4386300" cy="21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Improved Data Integration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Machine Learning and AI</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High-Resolution Mapping</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Incorporating Uncertainty Analysis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Real-Time Monitoring and Early Warning Systems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Community Engagement and Education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Integration with Urban Planning and Infrastructure Development</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Global Collaboration and Data Sharing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6"/>
          <p:cNvSpPr txBox="1"/>
          <p:nvPr/>
        </p:nvSpPr>
        <p:spPr>
          <a:xfrm>
            <a:off x="123208" y="573002"/>
            <a:ext cx="444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Video of the Project</a:t>
            </a:r>
            <a:endParaRPr/>
          </a:p>
        </p:txBody>
      </p:sp>
      <p:pic>
        <p:nvPicPr>
          <p:cNvPr id="2" name="WhatsApp Video 2024-04-19 at 10.14.06 AM">
            <a:hlinkClick r:id="" action="ppaction://media"/>
            <a:extLst>
              <a:ext uri="{FF2B5EF4-FFF2-40B4-BE49-F238E27FC236}">
                <a16:creationId xmlns:a16="http://schemas.microsoft.com/office/drawing/2014/main" id="{EEDE8E21-2883-D265-4766-BC02AB2E6DF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560224" y="730010"/>
            <a:ext cx="2066685" cy="39422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8"/>
          <p:cNvSpPr txBox="1"/>
          <p:nvPr/>
        </p:nvSpPr>
        <p:spPr>
          <a:xfrm>
            <a:off x="123209" y="573002"/>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213163"/>
                </a:solidFill>
                <a:latin typeface="Arial"/>
                <a:ea typeface="Arial"/>
                <a:cs typeface="Arial"/>
                <a:sym typeface="Arial"/>
              </a:rPr>
              <a:t>Conclusion</a:t>
            </a:r>
            <a:endParaRPr sz="1600" b="0" i="0" u="none" strike="noStrike" cap="none" dirty="0">
              <a:solidFill>
                <a:srgbClr val="213163"/>
              </a:solidFill>
              <a:latin typeface="Arial"/>
              <a:ea typeface="Arial"/>
              <a:cs typeface="Arial"/>
              <a:sym typeface="Arial"/>
            </a:endParaRPr>
          </a:p>
        </p:txBody>
      </p:sp>
      <p:sp>
        <p:nvSpPr>
          <p:cNvPr id="557" name="Google Shape;557;p28"/>
          <p:cNvSpPr txBox="1"/>
          <p:nvPr/>
        </p:nvSpPr>
        <p:spPr>
          <a:xfrm>
            <a:off x="433769" y="1038340"/>
            <a:ext cx="7504800" cy="335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 conclusion, seismic hazard assessment systems play a pivotal role in</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understanding, quantifying, and mitigating the risks associated with</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earthquakes.</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These systems integrate diverse datasets, advanced</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modeling techniques, and stakeholder engagement to provide valuable</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insights into seismic hazards and inform decision-making processes.</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Through probabilistic and deterministic seismic hazard analysis, these</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systems estimate the likelihood and potential consequences of</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earthquakes, enabling stakeholders to prioritize risk reduction</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measures, strengthen building codes, and enhance emergency</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preparedness.</a:t>
            </a:r>
            <a:br>
              <a:rPr lang="en-US" sz="1400" b="0" i="0" u="none" strike="noStrike" cap="none" dirty="0">
                <a:solidFill>
                  <a:srgbClr val="000000"/>
                </a:solidFill>
                <a:latin typeface="Arial"/>
                <a:ea typeface="Arial"/>
                <a:cs typeface="Arial"/>
                <a:sym typeface="Arial"/>
              </a:rPr>
            </a:b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9"/>
          <p:cNvSpPr txBox="1"/>
          <p:nvPr/>
        </p:nvSpPr>
        <p:spPr>
          <a:xfrm>
            <a:off x="134935" y="897791"/>
            <a:ext cx="4437000" cy="49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Reference</a:t>
            </a:r>
            <a:endParaRPr/>
          </a:p>
        </p:txBody>
      </p:sp>
      <p:sp>
        <p:nvSpPr>
          <p:cNvPr id="563" name="Google Shape;563;p29"/>
          <p:cNvSpPr txBox="1"/>
          <p:nvPr/>
        </p:nvSpPr>
        <p:spPr>
          <a:xfrm>
            <a:off x="1092820" y="1393727"/>
            <a:ext cx="5263500" cy="307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Stein, S., &amp; Wysession, M. (Eds.). (2003). "An Introduction to</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Seismology, Earthquakes, and Earth Structure." Blackwell Publishing.</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2. McGuire, R. K. (Ed.). (2004). "Earthquake Hazards and Risk in the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United States." US Geological Survey.</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3. Wyss, M., &amp; Wiemer, S. (Eds.). (2005). "Induced Seismicity." Springer</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Science &amp; Business Media</a:t>
            </a:r>
            <a:r>
              <a:rPr lang="en-US" sz="1400" b="0" i="0" u="none" strike="noStrike" cap="none">
                <a:solidFill>
                  <a:srgbClr val="000000"/>
                </a:solidFill>
                <a:latin typeface="Arial"/>
                <a:ea typeface="Arial"/>
                <a:cs typeface="Arial"/>
                <a:sym typeface="Arial"/>
              </a:rPr>
              <a:t>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0"/>
          <p:cNvSpPr txBox="1"/>
          <p:nvPr/>
        </p:nvSpPr>
        <p:spPr>
          <a:xfrm>
            <a:off x="3161462" y="2041411"/>
            <a:ext cx="2821200" cy="530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None/>
            </a:pPr>
            <a:r>
              <a:rPr lang="en-US" sz="3000" b="1" i="0" u="none" strike="noStrike" cap="none">
                <a:solidFill>
                  <a:srgbClr val="00000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5"/>
          <p:cNvSpPr txBox="1"/>
          <p:nvPr/>
        </p:nvSpPr>
        <p:spPr>
          <a:xfrm>
            <a:off x="904970" y="2279362"/>
            <a:ext cx="7334100" cy="58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Arial"/>
                <a:ea typeface="Arial"/>
                <a:cs typeface="Arial"/>
                <a:sym typeface="Arial"/>
              </a:rPr>
              <a:t>Disclaimer</a:t>
            </a:r>
            <a:endParaRPr/>
          </a:p>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The content is curated from online/offline resources and used for educational purpose only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6"/>
          <p:cNvSpPr txBox="1">
            <a:spLocks noGrp="1"/>
          </p:cNvSpPr>
          <p:nvPr>
            <p:ph type="title"/>
          </p:nvPr>
        </p:nvSpPr>
        <p:spPr>
          <a:xfrm>
            <a:off x="126467" y="566209"/>
            <a:ext cx="4445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dirty="0">
                <a:solidFill>
                  <a:srgbClr val="213163"/>
                </a:solidFill>
                <a:latin typeface="Arial"/>
                <a:ea typeface="Arial"/>
                <a:cs typeface="Arial"/>
                <a:sym typeface="Arial"/>
              </a:rPr>
              <a:t>Course Outline</a:t>
            </a:r>
            <a:endParaRPr dirty="0"/>
          </a:p>
        </p:txBody>
      </p:sp>
      <p:sp>
        <p:nvSpPr>
          <p:cNvPr id="470" name="Google Shape;470;p16"/>
          <p:cNvSpPr txBox="1">
            <a:spLocks noGrp="1"/>
          </p:cNvSpPr>
          <p:nvPr>
            <p:ph type="body" idx="1"/>
          </p:nvPr>
        </p:nvSpPr>
        <p:spPr>
          <a:xfrm>
            <a:off x="126468" y="1054419"/>
            <a:ext cx="4594500" cy="3047100"/>
          </a:xfrm>
          <a:prstGeom prst="rect">
            <a:avLst/>
          </a:prstGeom>
          <a:noFill/>
          <a:ln>
            <a:noFill/>
          </a:ln>
        </p:spPr>
        <p:txBody>
          <a:bodyPr spcFirstLastPara="1" wrap="square" lIns="91425" tIns="91425" rIns="91425" bIns="91425" anchor="t" anchorCtr="0">
            <a:spAutoFit/>
          </a:bodyPr>
          <a:lstStyle/>
          <a:p>
            <a:pPr marL="173736" marR="0" lvl="0" indent="-173736" algn="l" rtl="0">
              <a:lnSpc>
                <a:spcPct val="100000"/>
              </a:lnSpc>
              <a:spcBef>
                <a:spcPts val="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Abstract</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Problem Statement</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Aims, Objective &amp; Proposed System/Solution </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System Deployment Approach</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Model Development &amp; Algorithm</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Future Scope</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Video of the Project</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Conclusion</a:t>
            </a:r>
            <a:endParaRPr/>
          </a:p>
          <a:p>
            <a:pPr marL="173736" marR="0" lvl="0" indent="-173736" algn="l" rtl="0">
              <a:lnSpc>
                <a:spcPct val="100000"/>
              </a:lnSpc>
              <a:spcBef>
                <a:spcPts val="800"/>
              </a:spcBef>
              <a:spcAft>
                <a:spcPts val="80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Reference</a:t>
            </a:r>
            <a:endParaRPr/>
          </a:p>
        </p:txBody>
      </p:sp>
      <p:pic>
        <p:nvPicPr>
          <p:cNvPr id="471" name="Google Shape;471;p16"/>
          <p:cNvPicPr preferRelativeResize="0"/>
          <p:nvPr/>
        </p:nvPicPr>
        <p:blipFill rotWithShape="1">
          <a:blip r:embed="rId3">
            <a:alphaModFix/>
          </a:blip>
          <a:srcRect/>
          <a:stretch/>
        </p:blipFill>
        <p:spPr>
          <a:xfrm>
            <a:off x="5413790" y="1047750"/>
            <a:ext cx="3194940" cy="3194940"/>
          </a:xfrm>
          <a:prstGeom prst="rect">
            <a:avLst/>
          </a:prstGeom>
          <a:noFill/>
          <a:ln>
            <a:noFill/>
          </a:ln>
          <a:effectLst>
            <a:outerShdw blurRad="50800" dist="38100" dir="5400000" algn="t" rotWithShape="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17"/>
          <p:cNvSpPr txBox="1">
            <a:spLocks noGrp="1"/>
          </p:cNvSpPr>
          <p:nvPr>
            <p:ph type="body" idx="1"/>
          </p:nvPr>
        </p:nvSpPr>
        <p:spPr>
          <a:xfrm>
            <a:off x="185737" y="871539"/>
            <a:ext cx="5169000" cy="20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p:txBody>
      </p:sp>
      <p:sp>
        <p:nvSpPr>
          <p:cNvPr id="477" name="Google Shape;477;p17"/>
          <p:cNvSpPr txBox="1"/>
          <p:nvPr/>
        </p:nvSpPr>
        <p:spPr>
          <a:xfrm>
            <a:off x="134935" y="574406"/>
            <a:ext cx="4437000" cy="49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Abstract</a:t>
            </a:r>
            <a:endParaRPr/>
          </a:p>
        </p:txBody>
      </p:sp>
      <p:sp>
        <p:nvSpPr>
          <p:cNvPr id="478" name="Google Shape;478;p17"/>
          <p:cNvSpPr txBox="1"/>
          <p:nvPr/>
        </p:nvSpPr>
        <p:spPr>
          <a:xfrm>
            <a:off x="1156832" y="957739"/>
            <a:ext cx="8154300" cy="4185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Seismic hazard assessment systems play a critical</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role in understanding and mitigating the risks</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associated with earthquakes, a natural</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phenomenon that poses significant threats to</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infrastructure, communities, and lives. This abstract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presents a comprehensive framework for a seismic</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hazard assessment system designed to integrate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advanced geospatial technologies, geological data,</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and computational modeling techniques. The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proposed system incorporates multiple layers of</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analysis, including seismicity analysis, fault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characterization, ground motion prediction, and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vulnerability assessment, to provide a holistic</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understanding of seismic.</a:t>
            </a:r>
            <a:r>
              <a:rPr lang="en-US" sz="1400" b="0" i="0" u="none" strike="noStrike" cap="none">
                <a:solidFill>
                  <a:srgbClr val="000000"/>
                </a:solidFill>
                <a:latin typeface="Arial"/>
                <a:ea typeface="Arial"/>
                <a:cs typeface="Arial"/>
                <a:sym typeface="Arial"/>
              </a:rPr>
              <a:t>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8"/>
          <p:cNvSpPr txBox="1">
            <a:spLocks noGrp="1"/>
          </p:cNvSpPr>
          <p:nvPr>
            <p:ph type="body" idx="1"/>
          </p:nvPr>
        </p:nvSpPr>
        <p:spPr>
          <a:xfrm>
            <a:off x="185737" y="871539"/>
            <a:ext cx="5169000" cy="20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p:txBody>
      </p:sp>
      <p:sp>
        <p:nvSpPr>
          <p:cNvPr id="484" name="Google Shape;484;p18"/>
          <p:cNvSpPr txBox="1"/>
          <p:nvPr/>
        </p:nvSpPr>
        <p:spPr>
          <a:xfrm>
            <a:off x="134935" y="946822"/>
            <a:ext cx="8473800" cy="3916500"/>
          </a:xfrm>
          <a:prstGeom prst="rect">
            <a:avLst/>
          </a:prstGeom>
          <a:noFill/>
          <a:ln>
            <a:noFill/>
          </a:ln>
        </p:spPr>
        <p:txBody>
          <a:bodyPr spcFirstLastPara="1" wrap="square" lIns="91425" tIns="45700" rIns="91425" bIns="45700" anchor="t" anchorCtr="0">
            <a:spAutoFit/>
          </a:bodyPr>
          <a:lstStyle/>
          <a:p>
            <a:pPr marL="0" marR="0" lvl="0" indent="-101600" algn="l" rtl="0">
              <a:lnSpc>
                <a:spcPct val="100000"/>
              </a:lnSpc>
              <a:spcBef>
                <a:spcPts val="0"/>
              </a:spcBef>
              <a:spcAft>
                <a:spcPts val="0"/>
              </a:spcAft>
              <a:buClr>
                <a:srgbClr val="000000"/>
              </a:buClr>
              <a:buSzPts val="1600"/>
              <a:buFont typeface="Arial"/>
              <a:buAutoNum type="arabicPeriod"/>
            </a:pPr>
            <a:r>
              <a:rPr lang="en-US" sz="1600" b="1" i="0" u="none" strike="noStrike" cap="none" dirty="0">
                <a:solidFill>
                  <a:srgbClr val="0D0D0D"/>
                </a:solidFill>
                <a:highlight>
                  <a:srgbClr val="FFFFFF"/>
                </a:highlight>
                <a:latin typeface="Arial"/>
                <a:ea typeface="Arial"/>
                <a:cs typeface="Arial"/>
                <a:sym typeface="Arial"/>
              </a:rPr>
              <a:t>Scope Definition</a:t>
            </a:r>
            <a:r>
              <a:rPr lang="en-US" sz="1600" b="0" i="0" u="none" strike="noStrike" cap="none" dirty="0">
                <a:solidFill>
                  <a:srgbClr val="0D0D0D"/>
                </a:solidFill>
                <a:highlight>
                  <a:srgbClr val="FFFFFF"/>
                </a:highlight>
                <a:latin typeface="Arial"/>
                <a:ea typeface="Arial"/>
                <a:cs typeface="Arial"/>
                <a:sym typeface="Arial"/>
              </a:rPr>
              <a:t>: Clearly defining the geographic area or region for which the seismic hazard assessment is being conducted.</a:t>
            </a:r>
            <a:endParaRPr dirty="0"/>
          </a:p>
          <a:p>
            <a:pPr marL="0" marR="0" lvl="0" indent="-101600" algn="l" rtl="0">
              <a:lnSpc>
                <a:spcPct val="100000"/>
              </a:lnSpc>
              <a:spcBef>
                <a:spcPts val="0"/>
              </a:spcBef>
              <a:spcAft>
                <a:spcPts val="0"/>
              </a:spcAft>
              <a:buClr>
                <a:srgbClr val="000000"/>
              </a:buClr>
              <a:buSzPts val="1600"/>
              <a:buFont typeface="Arial"/>
              <a:buAutoNum type="arabicPeriod"/>
            </a:pPr>
            <a:r>
              <a:rPr lang="en-US" sz="1600" b="1" i="0" u="none" strike="noStrike" cap="none" dirty="0">
                <a:solidFill>
                  <a:srgbClr val="0D0D0D"/>
                </a:solidFill>
                <a:highlight>
                  <a:srgbClr val="FFFFFF"/>
                </a:highlight>
                <a:latin typeface="Arial"/>
                <a:ea typeface="Arial"/>
                <a:cs typeface="Arial"/>
                <a:sym typeface="Arial"/>
              </a:rPr>
              <a:t>Risk Identification</a:t>
            </a:r>
            <a:r>
              <a:rPr lang="en-US" sz="1600" b="0" i="0" u="none" strike="noStrike" cap="none" dirty="0">
                <a:solidFill>
                  <a:srgbClr val="0D0D0D"/>
                </a:solidFill>
                <a:highlight>
                  <a:srgbClr val="FFFFFF"/>
                </a:highlight>
                <a:latin typeface="Arial"/>
                <a:ea typeface="Arial"/>
                <a:cs typeface="Arial"/>
                <a:sym typeface="Arial"/>
              </a:rPr>
              <a:t>: Identifying and characterizing potential seismic hazards within the specified area, including faults, seismic activity history, and geological features that may contribute to earthquake risk.</a:t>
            </a:r>
            <a:endParaRPr dirty="0"/>
          </a:p>
          <a:p>
            <a:pPr marL="0" marR="0" lvl="0" indent="-101600" algn="l" rtl="0">
              <a:lnSpc>
                <a:spcPct val="100000"/>
              </a:lnSpc>
              <a:spcBef>
                <a:spcPts val="0"/>
              </a:spcBef>
              <a:spcAft>
                <a:spcPts val="0"/>
              </a:spcAft>
              <a:buClr>
                <a:srgbClr val="000000"/>
              </a:buClr>
              <a:buSzPts val="1600"/>
              <a:buFont typeface="Arial"/>
              <a:buAutoNum type="arabicPeriod"/>
            </a:pPr>
            <a:r>
              <a:rPr lang="en-US" sz="1600" b="1" i="0" u="none" strike="noStrike" cap="none" dirty="0">
                <a:solidFill>
                  <a:srgbClr val="0D0D0D"/>
                </a:solidFill>
                <a:highlight>
                  <a:srgbClr val="FFFFFF"/>
                </a:highlight>
                <a:latin typeface="Arial"/>
                <a:ea typeface="Arial"/>
                <a:cs typeface="Arial"/>
                <a:sym typeface="Arial"/>
              </a:rPr>
              <a:t>Data Collection and Analysis</a:t>
            </a:r>
            <a:r>
              <a:rPr lang="en-US" sz="1600" b="0" i="0" u="none" strike="noStrike" cap="none" dirty="0">
                <a:solidFill>
                  <a:srgbClr val="0D0D0D"/>
                </a:solidFill>
                <a:highlight>
                  <a:srgbClr val="FFFFFF"/>
                </a:highlight>
                <a:latin typeface="Arial"/>
                <a:ea typeface="Arial"/>
                <a:cs typeface="Arial"/>
                <a:sym typeface="Arial"/>
              </a:rPr>
              <a:t>: Gathering relevant data such as historical earthquake records, geological surveys, geophysical data, and information on infrastructure and population density. Analyzing this data to assess the likelihood and potential severity of future earthquakes.</a:t>
            </a:r>
            <a:endParaRPr dirty="0"/>
          </a:p>
          <a:p>
            <a:pPr marL="0" marR="0" lvl="0" indent="-101600" algn="l" rtl="0">
              <a:lnSpc>
                <a:spcPct val="100000"/>
              </a:lnSpc>
              <a:spcBef>
                <a:spcPts val="0"/>
              </a:spcBef>
              <a:spcAft>
                <a:spcPts val="0"/>
              </a:spcAft>
              <a:buClr>
                <a:srgbClr val="000000"/>
              </a:buClr>
              <a:buSzPts val="1600"/>
              <a:buFont typeface="Arial"/>
              <a:buAutoNum type="arabicPeriod"/>
            </a:pPr>
            <a:r>
              <a:rPr lang="en-US" sz="1600" b="1" i="0" u="none" strike="noStrike" cap="none" dirty="0">
                <a:solidFill>
                  <a:srgbClr val="0D0D0D"/>
                </a:solidFill>
                <a:highlight>
                  <a:srgbClr val="FFFFFF"/>
                </a:highlight>
                <a:latin typeface="Arial"/>
                <a:ea typeface="Arial"/>
                <a:cs typeface="Arial"/>
                <a:sym typeface="Arial"/>
              </a:rPr>
              <a:t>Modeling and Simulation</a:t>
            </a:r>
            <a:r>
              <a:rPr lang="en-US" sz="1600" b="0" i="0" u="none" strike="noStrike" cap="none" dirty="0">
                <a:solidFill>
                  <a:srgbClr val="0D0D0D"/>
                </a:solidFill>
                <a:highlight>
                  <a:srgbClr val="FFFFFF"/>
                </a:highlight>
                <a:latin typeface="Arial"/>
                <a:ea typeface="Arial"/>
                <a:cs typeface="Arial"/>
                <a:sym typeface="Arial"/>
              </a:rPr>
              <a:t>: Developing mathematical models and simulations to predict the behavior of seismic events within the region, considering factors such as magnitude, frequency, and ground shaking intensity.</a:t>
            </a:r>
            <a:endParaRPr dirty="0"/>
          </a:p>
          <a:p>
            <a:pPr marL="0" marR="0" lvl="0" indent="-101600" algn="l" rtl="0">
              <a:lnSpc>
                <a:spcPct val="100000"/>
              </a:lnSpc>
              <a:spcBef>
                <a:spcPts val="0"/>
              </a:spcBef>
              <a:spcAft>
                <a:spcPts val="0"/>
              </a:spcAft>
              <a:buClr>
                <a:srgbClr val="000000"/>
              </a:buClr>
              <a:buSzPts val="1600"/>
              <a:buFont typeface="Arial"/>
              <a:buAutoNum type="arabicPeriod"/>
            </a:pPr>
            <a:r>
              <a:rPr lang="en-US" sz="1600" b="1" i="0" u="none" strike="noStrike" cap="none" dirty="0">
                <a:solidFill>
                  <a:srgbClr val="0D0D0D"/>
                </a:solidFill>
                <a:highlight>
                  <a:srgbClr val="FFFFFF"/>
                </a:highlight>
                <a:latin typeface="Arial"/>
                <a:ea typeface="Arial"/>
                <a:cs typeface="Arial"/>
                <a:sym typeface="Arial"/>
              </a:rPr>
              <a:t>Vulnerability Assessment</a:t>
            </a:r>
            <a:r>
              <a:rPr lang="en-US" sz="1600" b="0" i="0" u="none" strike="noStrike" cap="none" dirty="0">
                <a:solidFill>
                  <a:srgbClr val="0D0D0D"/>
                </a:solidFill>
                <a:highlight>
                  <a:srgbClr val="FFFFFF"/>
                </a:highlight>
                <a:latin typeface="Arial"/>
                <a:ea typeface="Arial"/>
                <a:cs typeface="Arial"/>
                <a:sym typeface="Arial"/>
              </a:rPr>
              <a:t>: Evaluating the vulnerability of buildings, infrastructure, and populations to seismic events, taking into account construction standards, building codes, and socioeconomic factors.</a:t>
            </a:r>
            <a:endParaRPr dirty="0"/>
          </a:p>
          <a:p>
            <a:pPr marL="0" marR="0" lvl="0" indent="0" algn="l" rtl="0">
              <a:lnSpc>
                <a:spcPct val="100000"/>
              </a:lnSpc>
              <a:spcBef>
                <a:spcPts val="0"/>
              </a:spcBef>
              <a:spcAft>
                <a:spcPts val="0"/>
              </a:spcAft>
              <a:buNone/>
            </a:pPr>
            <a:r>
              <a:rPr lang="en-US" sz="1600" b="0" i="0" u="none" strike="noStrike" cap="none" dirty="0">
                <a:solidFill>
                  <a:srgbClr val="0D0D0D"/>
                </a:solidFill>
                <a:highlight>
                  <a:srgbClr val="FFFFFF"/>
                </a:highlight>
                <a:latin typeface="Arial"/>
                <a:ea typeface="Arial"/>
                <a:cs typeface="Arial"/>
                <a:sym typeface="Arial"/>
              </a:rPr>
              <a:t> and changes in the built environment or population dynamics.</a:t>
            </a:r>
            <a:endParaRPr dirty="0"/>
          </a:p>
          <a:p>
            <a:pPr marL="173736" marR="0" lvl="0" indent="-107061" algn="just" rtl="0">
              <a:lnSpc>
                <a:spcPct val="100000"/>
              </a:lnSpc>
              <a:spcBef>
                <a:spcPts val="0"/>
              </a:spcBef>
              <a:spcAft>
                <a:spcPts val="0"/>
              </a:spcAft>
              <a:buClr>
                <a:srgbClr val="213163"/>
              </a:buClr>
              <a:buSzPts val="1050"/>
              <a:buFont typeface="Arial"/>
              <a:buNone/>
            </a:pPr>
            <a:endParaRPr sz="1050" b="0" i="0" u="none" strike="noStrike" cap="none" dirty="0">
              <a:solidFill>
                <a:srgbClr val="000000"/>
              </a:solidFill>
              <a:latin typeface="Arial"/>
              <a:ea typeface="Arial"/>
              <a:cs typeface="Arial"/>
              <a:sym typeface="Arial"/>
            </a:endParaRPr>
          </a:p>
        </p:txBody>
      </p:sp>
      <p:sp>
        <p:nvSpPr>
          <p:cNvPr id="485" name="Google Shape;485;p18"/>
          <p:cNvSpPr txBox="1"/>
          <p:nvPr/>
        </p:nvSpPr>
        <p:spPr>
          <a:xfrm>
            <a:off x="134935" y="574406"/>
            <a:ext cx="4437000" cy="49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Problem Statement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9"/>
          <p:cNvSpPr txBox="1">
            <a:spLocks noGrp="1"/>
          </p:cNvSpPr>
          <p:nvPr>
            <p:ph type="body" idx="1"/>
          </p:nvPr>
        </p:nvSpPr>
        <p:spPr>
          <a:xfrm>
            <a:off x="185737" y="871539"/>
            <a:ext cx="5169000" cy="20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p:txBody>
      </p:sp>
      <p:sp>
        <p:nvSpPr>
          <p:cNvPr id="491" name="Google Shape;491;p19"/>
          <p:cNvSpPr txBox="1"/>
          <p:nvPr/>
        </p:nvSpPr>
        <p:spPr>
          <a:xfrm>
            <a:off x="420174" y="702867"/>
            <a:ext cx="8589900" cy="4462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n-US" sz="1400" b="0" i="0" u="none" strike="noStrike" cap="none">
                <a:solidFill>
                  <a:srgbClr val="0D0D0D"/>
                </a:solidFill>
                <a:highlight>
                  <a:srgbClr val="FFFFFF"/>
                </a:highlight>
                <a:latin typeface="Arial"/>
                <a:ea typeface="Arial"/>
                <a:cs typeface="Arial"/>
                <a:sym typeface="Arial"/>
              </a:rPr>
            </a:br>
            <a:r>
              <a:rPr lang="en-US" sz="1600" b="0" i="0" u="none" strike="noStrike" cap="none">
                <a:solidFill>
                  <a:srgbClr val="0D0D0D"/>
                </a:solidFill>
                <a:highlight>
                  <a:srgbClr val="FFFFFF"/>
                </a:highlight>
                <a:latin typeface="Arial"/>
                <a:ea typeface="Arial"/>
                <a:cs typeface="Arial"/>
                <a:sym typeface="Arial"/>
              </a:rPr>
              <a:t>The objectives of a seismic hazard assessment system typically include:</a:t>
            </a:r>
            <a:endParaRPr/>
          </a:p>
          <a:p>
            <a:pPr marL="0" marR="0" lvl="0" indent="-101600" algn="l" rtl="0">
              <a:lnSpc>
                <a:spcPct val="100000"/>
              </a:lnSpc>
              <a:spcBef>
                <a:spcPts val="0"/>
              </a:spcBef>
              <a:spcAft>
                <a:spcPts val="0"/>
              </a:spcAft>
              <a:buClr>
                <a:srgbClr val="000000"/>
              </a:buClr>
              <a:buSzPts val="1600"/>
              <a:buFont typeface="Arial"/>
              <a:buAutoNum type="arabicPeriod"/>
            </a:pPr>
            <a:r>
              <a:rPr lang="en-US" sz="1600" b="1" i="0" u="none" strike="noStrike" cap="none">
                <a:solidFill>
                  <a:srgbClr val="0D0D0D"/>
                </a:solidFill>
                <a:highlight>
                  <a:srgbClr val="FFFFFF"/>
                </a:highlight>
                <a:latin typeface="Arial"/>
                <a:ea typeface="Arial"/>
                <a:cs typeface="Arial"/>
                <a:sym typeface="Arial"/>
              </a:rPr>
              <a:t>Risk Mitigation</a:t>
            </a:r>
            <a:r>
              <a:rPr lang="en-US" sz="1600" b="0" i="0" u="none" strike="noStrike" cap="none">
                <a:solidFill>
                  <a:srgbClr val="0D0D0D"/>
                </a:solidFill>
                <a:highlight>
                  <a:srgbClr val="FFFFFF"/>
                </a:highlight>
                <a:latin typeface="Arial"/>
                <a:ea typeface="Arial"/>
                <a:cs typeface="Arial"/>
                <a:sym typeface="Arial"/>
              </a:rPr>
              <a:t>: Identifying areas prone to seismic activity helps in implementing appropriate building codes, land-use planning, and infrastructure design to minimize damage and casualties in the event of an earthquake.</a:t>
            </a:r>
            <a:endParaRPr/>
          </a:p>
          <a:p>
            <a:pPr marL="0" marR="0" lvl="0" indent="-101600" algn="l" rtl="0">
              <a:lnSpc>
                <a:spcPct val="100000"/>
              </a:lnSpc>
              <a:spcBef>
                <a:spcPts val="0"/>
              </a:spcBef>
              <a:spcAft>
                <a:spcPts val="0"/>
              </a:spcAft>
              <a:buClr>
                <a:srgbClr val="000000"/>
              </a:buClr>
              <a:buSzPts val="1600"/>
              <a:buFont typeface="Arial"/>
              <a:buAutoNum type="arabicPeriod"/>
            </a:pPr>
            <a:r>
              <a:rPr lang="en-US" sz="1600" b="1" i="0" u="none" strike="noStrike" cap="none">
                <a:solidFill>
                  <a:srgbClr val="0D0D0D"/>
                </a:solidFill>
                <a:highlight>
                  <a:srgbClr val="FFFFFF"/>
                </a:highlight>
                <a:latin typeface="Arial"/>
                <a:ea typeface="Arial"/>
                <a:cs typeface="Arial"/>
                <a:sym typeface="Arial"/>
              </a:rPr>
              <a:t>Public Safety</a:t>
            </a:r>
            <a:r>
              <a:rPr lang="en-US" sz="1600" b="0" i="0" u="none" strike="noStrike" cap="none">
                <a:solidFill>
                  <a:srgbClr val="0D0D0D"/>
                </a:solidFill>
                <a:highlight>
                  <a:srgbClr val="FFFFFF"/>
                </a:highlight>
                <a:latin typeface="Arial"/>
                <a:ea typeface="Arial"/>
                <a:cs typeface="Arial"/>
                <a:sym typeface="Arial"/>
              </a:rPr>
              <a:t>: Providing accurate information about seismic hazards helps authorities and the public to understand the risks and take necessary precautions to enhance safety and emergency preparedness.</a:t>
            </a:r>
            <a:endParaRPr/>
          </a:p>
          <a:p>
            <a:pPr marL="0" marR="0" lvl="0" indent="-101600" algn="l" rtl="0">
              <a:lnSpc>
                <a:spcPct val="100000"/>
              </a:lnSpc>
              <a:spcBef>
                <a:spcPts val="0"/>
              </a:spcBef>
              <a:spcAft>
                <a:spcPts val="0"/>
              </a:spcAft>
              <a:buClr>
                <a:srgbClr val="000000"/>
              </a:buClr>
              <a:buSzPts val="1600"/>
              <a:buFont typeface="Arial"/>
              <a:buAutoNum type="arabicPeriod"/>
            </a:pPr>
            <a:r>
              <a:rPr lang="en-US" sz="1600" b="1" i="0" u="none" strike="noStrike" cap="none">
                <a:solidFill>
                  <a:srgbClr val="0D0D0D"/>
                </a:solidFill>
                <a:highlight>
                  <a:srgbClr val="FFFFFF"/>
                </a:highlight>
                <a:latin typeface="Arial"/>
                <a:ea typeface="Arial"/>
                <a:cs typeface="Arial"/>
                <a:sym typeface="Arial"/>
              </a:rPr>
              <a:t>Engineering Design</a:t>
            </a:r>
            <a:r>
              <a:rPr lang="en-US" sz="1600" b="0" i="0" u="none" strike="noStrike" cap="none">
                <a:solidFill>
                  <a:srgbClr val="0D0D0D"/>
                </a:solidFill>
                <a:highlight>
                  <a:srgbClr val="FFFFFF"/>
                </a:highlight>
                <a:latin typeface="Arial"/>
                <a:ea typeface="Arial"/>
                <a:cs typeface="Arial"/>
                <a:sym typeface="Arial"/>
              </a:rPr>
              <a:t>: Engineers and architects use seismic hazard assessments to design structures that can withstand the expected level of ground shaking, ensuring the safety of occupants and preserving critical infrastructure.</a:t>
            </a:r>
            <a:endParaRPr/>
          </a:p>
          <a:p>
            <a:pPr marL="0" marR="0" lvl="0" indent="-101600" algn="l" rtl="0">
              <a:lnSpc>
                <a:spcPct val="100000"/>
              </a:lnSpc>
              <a:spcBef>
                <a:spcPts val="0"/>
              </a:spcBef>
              <a:spcAft>
                <a:spcPts val="0"/>
              </a:spcAft>
              <a:buClr>
                <a:srgbClr val="000000"/>
              </a:buClr>
              <a:buSzPts val="1600"/>
              <a:buFont typeface="Arial"/>
              <a:buAutoNum type="arabicPeriod"/>
            </a:pPr>
            <a:r>
              <a:rPr lang="en-US" sz="1600" b="1" i="0" u="none" strike="noStrike" cap="none">
                <a:solidFill>
                  <a:srgbClr val="0D0D0D"/>
                </a:solidFill>
                <a:highlight>
                  <a:srgbClr val="FFFFFF"/>
                </a:highlight>
                <a:latin typeface="Arial"/>
                <a:ea typeface="Arial"/>
                <a:cs typeface="Arial"/>
                <a:sym typeface="Arial"/>
              </a:rPr>
              <a:t>Insurance and Finance</a:t>
            </a:r>
            <a:r>
              <a:rPr lang="en-US" sz="1600" b="0" i="0" u="none" strike="noStrike" cap="none">
                <a:solidFill>
                  <a:srgbClr val="0D0D0D"/>
                </a:solidFill>
                <a:highlight>
                  <a:srgbClr val="FFFFFF"/>
                </a:highlight>
                <a:latin typeface="Arial"/>
                <a:ea typeface="Arial"/>
                <a:cs typeface="Arial"/>
                <a:sym typeface="Arial"/>
              </a:rPr>
              <a:t>: Insurance companies and financial institutions utilize seismic hazard assessments to determine premiums, assess risks, and make informed decisions regarding investments in high-risk areas.</a:t>
            </a:r>
            <a:endParaRPr/>
          </a:p>
          <a:p>
            <a:pPr marL="0" marR="0" lvl="0" indent="-101600" algn="l" rtl="0">
              <a:lnSpc>
                <a:spcPct val="100000"/>
              </a:lnSpc>
              <a:spcBef>
                <a:spcPts val="0"/>
              </a:spcBef>
              <a:spcAft>
                <a:spcPts val="0"/>
              </a:spcAft>
              <a:buClr>
                <a:srgbClr val="000000"/>
              </a:buClr>
              <a:buSzPts val="1600"/>
              <a:buFont typeface="Arial"/>
              <a:buAutoNum type="arabicPeriod"/>
            </a:pPr>
            <a:r>
              <a:rPr lang="en-US" sz="1600" b="1" i="0" u="none" strike="noStrike" cap="none">
                <a:solidFill>
                  <a:srgbClr val="0D0D0D"/>
                </a:solidFill>
                <a:highlight>
                  <a:srgbClr val="FFFFFF"/>
                </a:highlight>
                <a:latin typeface="Arial"/>
                <a:ea typeface="Arial"/>
                <a:cs typeface="Arial"/>
                <a:sym typeface="Arial"/>
              </a:rPr>
              <a:t>Scientific Research</a:t>
            </a:r>
            <a:r>
              <a:rPr lang="en-US" sz="1600" b="0" i="0" u="none" strike="noStrike" cap="none">
                <a:solidFill>
                  <a:srgbClr val="0D0D0D"/>
                </a:solidFill>
                <a:highlight>
                  <a:srgbClr val="FFFFFF"/>
                </a:highlight>
                <a:latin typeface="Arial"/>
                <a:ea typeface="Arial"/>
                <a:cs typeface="Arial"/>
                <a:sym typeface="Arial"/>
              </a:rPr>
              <a:t>: Continual monitoring and analysis of seismic hazards contribute to the advancement of scientific understanding of earthquake processes and their impacts on society and the environment.</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D0D0D"/>
              </a:solidFill>
              <a:highlight>
                <a:srgbClr val="FFFFFF"/>
              </a:highlight>
              <a:latin typeface="Arial"/>
              <a:ea typeface="Arial"/>
              <a:cs typeface="Arial"/>
              <a:sym typeface="Arial"/>
            </a:endParaRPr>
          </a:p>
        </p:txBody>
      </p:sp>
      <p:sp>
        <p:nvSpPr>
          <p:cNvPr id="492" name="Google Shape;492;p19"/>
          <p:cNvSpPr txBox="1"/>
          <p:nvPr/>
        </p:nvSpPr>
        <p:spPr>
          <a:xfrm>
            <a:off x="134935" y="574406"/>
            <a:ext cx="4437000" cy="49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Aim and Objective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0"/>
          <p:cNvSpPr txBox="1">
            <a:spLocks noGrp="1"/>
          </p:cNvSpPr>
          <p:nvPr>
            <p:ph type="body" idx="1"/>
          </p:nvPr>
        </p:nvSpPr>
        <p:spPr>
          <a:xfrm>
            <a:off x="185737" y="871539"/>
            <a:ext cx="5169000" cy="20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p:txBody>
      </p:sp>
      <p:sp>
        <p:nvSpPr>
          <p:cNvPr id="498" name="Google Shape;498;p20"/>
          <p:cNvSpPr txBox="1"/>
          <p:nvPr/>
        </p:nvSpPr>
        <p:spPr>
          <a:xfrm>
            <a:off x="246537" y="981779"/>
            <a:ext cx="8650800" cy="267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n-US" sz="1400" b="0" i="0" u="none" strike="noStrike" cap="none">
                <a:solidFill>
                  <a:srgbClr val="0D0D0D"/>
                </a:solidFill>
                <a:highlight>
                  <a:srgbClr val="FFFFFF"/>
                </a:highlight>
                <a:latin typeface="Arial"/>
                <a:ea typeface="Arial"/>
                <a:cs typeface="Arial"/>
                <a:sym typeface="Arial"/>
              </a:rPr>
            </a:b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AutoNum type="arabicPeriod"/>
            </a:pPr>
            <a:r>
              <a:rPr lang="en-US" sz="1400" b="1" i="0" u="none" strike="noStrike" cap="none">
                <a:solidFill>
                  <a:srgbClr val="0D0D0D"/>
                </a:solidFill>
                <a:highlight>
                  <a:srgbClr val="FFFFFF"/>
                </a:highlight>
                <a:latin typeface="Arial"/>
                <a:ea typeface="Arial"/>
                <a:cs typeface="Arial"/>
                <a:sym typeface="Arial"/>
              </a:rPr>
              <a:t> </a:t>
            </a:r>
            <a:r>
              <a:rPr lang="en-US" sz="2000" b="0" i="0" u="none" strike="noStrike" cap="none">
                <a:solidFill>
                  <a:srgbClr val="0D0D0D"/>
                </a:solidFill>
                <a:highlight>
                  <a:srgbClr val="FFFFFF"/>
                </a:highlight>
                <a:latin typeface="Arial"/>
                <a:ea typeface="Arial"/>
                <a:cs typeface="Arial"/>
                <a:sym typeface="Arial"/>
              </a:rPr>
              <a:t>Research and Risk Identification</a:t>
            </a:r>
            <a:endParaRPr/>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D0D0D"/>
                </a:solidFill>
                <a:highlight>
                  <a:srgbClr val="FFFFFF"/>
                </a:highlight>
                <a:latin typeface="Arial"/>
                <a:ea typeface="Arial"/>
                <a:cs typeface="Arial"/>
                <a:sym typeface="Arial"/>
              </a:rPr>
              <a:t>Risk Quantification</a:t>
            </a:r>
            <a:endParaRPr/>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D0D0D"/>
                </a:solidFill>
                <a:highlight>
                  <a:srgbClr val="FFFFFF"/>
                </a:highlight>
                <a:latin typeface="Arial"/>
                <a:ea typeface="Arial"/>
                <a:cs typeface="Arial"/>
                <a:sym typeface="Arial"/>
              </a:rPr>
              <a:t>Zoning and Mapping</a:t>
            </a:r>
            <a:endParaRPr/>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D0D0D"/>
                </a:solidFill>
                <a:highlight>
                  <a:srgbClr val="FFFFFF"/>
                </a:highlight>
                <a:latin typeface="Arial"/>
                <a:ea typeface="Arial"/>
                <a:cs typeface="Arial"/>
                <a:sym typeface="Arial"/>
              </a:rPr>
              <a:t>Structural Design Guidelines</a:t>
            </a:r>
            <a:endParaRPr/>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D0D0D"/>
                </a:solidFill>
                <a:highlight>
                  <a:srgbClr val="FFFFFF"/>
                </a:highlight>
                <a:latin typeface="Arial"/>
                <a:ea typeface="Arial"/>
                <a:cs typeface="Arial"/>
                <a:sym typeface="Arial"/>
              </a:rPr>
              <a:t>Emergency Preparedness and Response</a:t>
            </a:r>
            <a:endParaRPr/>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D0D0D"/>
                </a:solidFill>
                <a:highlight>
                  <a:srgbClr val="FFFFFF"/>
                </a:highlight>
                <a:latin typeface="Arial"/>
                <a:ea typeface="Arial"/>
                <a:cs typeface="Arial"/>
                <a:sym typeface="Arial"/>
              </a:rPr>
              <a:t>Public Awareness and Education</a:t>
            </a:r>
            <a:endParaRPr/>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D0D0D"/>
                </a:solidFill>
                <a:highlight>
                  <a:srgbClr val="FFFFFF"/>
                </a:highlight>
                <a:latin typeface="Arial"/>
                <a:ea typeface="Arial"/>
                <a:cs typeface="Arial"/>
                <a:sym typeface="Arial"/>
              </a:rPr>
              <a:t>Continuous Monitoring </a:t>
            </a:r>
            <a:endParaRPr sz="2000" b="0" i="0" u="none" strike="noStrike" cap="none">
              <a:solidFill>
                <a:srgbClr val="000000"/>
              </a:solidFill>
              <a:latin typeface="Arial"/>
              <a:ea typeface="Arial"/>
              <a:cs typeface="Arial"/>
              <a:sym typeface="Arial"/>
            </a:endParaRPr>
          </a:p>
        </p:txBody>
      </p:sp>
      <p:sp>
        <p:nvSpPr>
          <p:cNvPr id="499" name="Google Shape;499;p20"/>
          <p:cNvSpPr txBox="1"/>
          <p:nvPr/>
        </p:nvSpPr>
        <p:spPr>
          <a:xfrm>
            <a:off x="134935" y="574406"/>
            <a:ext cx="4437000" cy="48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Objectives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21"/>
          <p:cNvSpPr txBox="1"/>
          <p:nvPr/>
        </p:nvSpPr>
        <p:spPr>
          <a:xfrm>
            <a:off x="123208" y="573002"/>
            <a:ext cx="444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Proposed Solution</a:t>
            </a:r>
            <a:endParaRPr/>
          </a:p>
        </p:txBody>
      </p:sp>
      <p:sp>
        <p:nvSpPr>
          <p:cNvPr id="506" name="Google Shape;506;p21"/>
          <p:cNvSpPr txBox="1"/>
          <p:nvPr/>
        </p:nvSpPr>
        <p:spPr>
          <a:xfrm>
            <a:off x="262644" y="1000200"/>
            <a:ext cx="4386300" cy="2677500"/>
          </a:xfrm>
          <a:prstGeom prst="rect">
            <a:avLst/>
          </a:prstGeom>
          <a:noFill/>
          <a:ln>
            <a:noFill/>
          </a:ln>
        </p:spPr>
        <p:txBody>
          <a:bodyPr spcFirstLastPara="1" wrap="square" lIns="91425" tIns="91425" rIns="91425" bIns="91425" anchor="t" anchorCtr="0">
            <a:spAutoFit/>
          </a:bodyPr>
          <a:lstStyle/>
          <a:p>
            <a:pPr marL="0" marR="0" lvl="0" indent="-1143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D0D0D"/>
                </a:solidFill>
                <a:highlight>
                  <a:srgbClr val="FFFFFF"/>
                </a:highlight>
                <a:latin typeface="Arial"/>
                <a:ea typeface="Arial"/>
                <a:cs typeface="Arial"/>
                <a:sym typeface="Arial"/>
              </a:rPr>
              <a:t>Seismic Hazard Modeling</a:t>
            </a:r>
            <a:endParaRPr/>
          </a:p>
          <a:p>
            <a:pPr marL="0" marR="0" lvl="0" indent="-1143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D0D0D"/>
                </a:solidFill>
                <a:highlight>
                  <a:srgbClr val="FFFFFF"/>
                </a:highlight>
                <a:latin typeface="Arial"/>
                <a:ea typeface="Arial"/>
                <a:cs typeface="Arial"/>
                <a:sym typeface="Arial"/>
              </a:rPr>
              <a:t>Geospatial Analysis and Mapping</a:t>
            </a:r>
            <a:endParaRPr/>
          </a:p>
          <a:p>
            <a:pPr marL="0" marR="0" lvl="0" indent="-1143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D0D0D"/>
                </a:solidFill>
                <a:highlight>
                  <a:srgbClr val="FFFFFF"/>
                </a:highlight>
                <a:latin typeface="Arial"/>
                <a:ea typeface="Arial"/>
                <a:cs typeface="Arial"/>
                <a:sym typeface="Arial"/>
              </a:rPr>
              <a:t>Structural Vulnerability Assessment</a:t>
            </a:r>
            <a:endParaRPr/>
          </a:p>
          <a:p>
            <a:pPr marL="0" marR="0" lvl="0" indent="-1143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D0D0D"/>
                </a:solidFill>
                <a:highlight>
                  <a:srgbClr val="FFFFFF"/>
                </a:highlight>
                <a:latin typeface="Arial"/>
                <a:ea typeface="Arial"/>
                <a:cs typeface="Arial"/>
                <a:sym typeface="Arial"/>
              </a:rPr>
              <a:t>Risk Assessment and Management</a:t>
            </a:r>
            <a:endParaRPr/>
          </a:p>
          <a:p>
            <a:pPr marL="0" marR="0" lvl="0" indent="-1143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D0D0D"/>
                </a:solidFill>
                <a:highlight>
                  <a:srgbClr val="FFFFFF"/>
                </a:highlight>
                <a:latin typeface="Arial"/>
                <a:ea typeface="Arial"/>
                <a:cs typeface="Arial"/>
                <a:sym typeface="Arial"/>
              </a:rPr>
              <a:t>Early Warning Systems</a:t>
            </a:r>
            <a:endParaRPr/>
          </a:p>
          <a:p>
            <a:pPr marL="0" marR="0" lvl="0" indent="-1143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D0D0D"/>
                </a:solidFill>
                <a:highlight>
                  <a:srgbClr val="FFFFFF"/>
                </a:highlight>
                <a:latin typeface="Arial"/>
                <a:ea typeface="Arial"/>
                <a:cs typeface="Arial"/>
                <a:sym typeface="Arial"/>
              </a:rPr>
              <a:t>Public Education and Outreach </a:t>
            </a:r>
            <a:endParaRPr/>
          </a:p>
          <a:p>
            <a:pPr marL="0" marR="0" lvl="0" indent="-1143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D0D0D"/>
                </a:solidFill>
                <a:highlight>
                  <a:srgbClr val="FFFFFF"/>
                </a:highlight>
                <a:latin typeface="Arial"/>
                <a:ea typeface="Arial"/>
                <a:cs typeface="Arial"/>
                <a:sym typeface="Arial"/>
              </a:rPr>
              <a:t>Policy Development and Implementation</a:t>
            </a:r>
            <a:endParaRPr/>
          </a:p>
          <a:p>
            <a:pPr marL="0" marR="0" lvl="0" indent="-1143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D0D0D"/>
                </a:solidFill>
                <a:highlight>
                  <a:srgbClr val="FFFFFF"/>
                </a:highlight>
                <a:latin typeface="Arial"/>
                <a:ea typeface="Arial"/>
                <a:cs typeface="Arial"/>
                <a:sym typeface="Arial"/>
              </a:rPr>
              <a:t>Data Collection and Compilation: </a:t>
            </a:r>
            <a:endParaRPr/>
          </a:p>
          <a:p>
            <a:pPr marL="0" marR="0" lvl="0" indent="-1143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D0D0D"/>
                </a:solidFill>
                <a:highlight>
                  <a:srgbClr val="FFFFFF"/>
                </a:highlight>
                <a:latin typeface="Arial"/>
                <a:ea typeface="Arial"/>
                <a:cs typeface="Arial"/>
                <a:sym typeface="Arial"/>
              </a:rPr>
              <a:t>Continual Improvement and Innovation</a:t>
            </a:r>
            <a:endParaRPr/>
          </a:p>
        </p:txBody>
      </p:sp>
      <p:grpSp>
        <p:nvGrpSpPr>
          <p:cNvPr id="507" name="Google Shape;507;p21"/>
          <p:cNvGrpSpPr/>
          <p:nvPr/>
        </p:nvGrpSpPr>
        <p:grpSpPr>
          <a:xfrm>
            <a:off x="5264526" y="1263090"/>
            <a:ext cx="3422806" cy="1767900"/>
            <a:chOff x="5586259" y="1310640"/>
            <a:chExt cx="3422806" cy="1767900"/>
          </a:xfrm>
        </p:grpSpPr>
        <p:cxnSp>
          <p:nvCxnSpPr>
            <p:cNvPr id="509" name="Google Shape;509;p21"/>
            <p:cNvCxnSpPr/>
            <p:nvPr/>
          </p:nvCxnSpPr>
          <p:spPr>
            <a:xfrm>
              <a:off x="5586259" y="1310640"/>
              <a:ext cx="0" cy="1767900"/>
            </a:xfrm>
            <a:prstGeom prst="straightConnector1">
              <a:avLst/>
            </a:prstGeom>
            <a:noFill/>
            <a:ln w="9525" cap="flat" cmpd="sng">
              <a:solidFill>
                <a:srgbClr val="FDA739"/>
              </a:solidFill>
              <a:prstDash val="solid"/>
              <a:round/>
              <a:headEnd type="none" w="sm" len="sm"/>
              <a:tailEnd type="none" w="sm" len="sm"/>
            </a:ln>
          </p:spPr>
        </p:cxnSp>
        <p:cxnSp>
          <p:nvCxnSpPr>
            <p:cNvPr id="510" name="Google Shape;510;p21"/>
            <p:cNvCxnSpPr/>
            <p:nvPr/>
          </p:nvCxnSpPr>
          <p:spPr>
            <a:xfrm>
              <a:off x="9009065" y="1310640"/>
              <a:ext cx="0" cy="1767900"/>
            </a:xfrm>
            <a:prstGeom prst="straightConnector1">
              <a:avLst/>
            </a:prstGeom>
            <a:noFill/>
            <a:ln w="9525" cap="flat" cmpd="sng">
              <a:solidFill>
                <a:srgbClr val="FDA739"/>
              </a:solidFill>
              <a:prstDash val="solid"/>
              <a:round/>
              <a:headEnd type="none" w="sm" len="sm"/>
              <a:tailEnd type="none" w="sm" len="sm"/>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22"/>
          <p:cNvSpPr txBox="1"/>
          <p:nvPr/>
        </p:nvSpPr>
        <p:spPr>
          <a:xfrm>
            <a:off x="123208" y="573002"/>
            <a:ext cx="444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System Deployment Approach</a:t>
            </a:r>
            <a:endParaRPr/>
          </a:p>
        </p:txBody>
      </p:sp>
      <p:sp>
        <p:nvSpPr>
          <p:cNvPr id="517" name="Google Shape;517;p22"/>
          <p:cNvSpPr txBox="1"/>
          <p:nvPr/>
        </p:nvSpPr>
        <p:spPr>
          <a:xfrm>
            <a:off x="1538870" y="1171366"/>
            <a:ext cx="3813600" cy="2800800"/>
          </a:xfrm>
          <a:prstGeom prst="rect">
            <a:avLst/>
          </a:prstGeom>
          <a:noFill/>
          <a:ln>
            <a:noFill/>
          </a:ln>
        </p:spPr>
        <p:txBody>
          <a:bodyPr spcFirstLastPara="1" wrap="square" lIns="91425" tIns="45700" rIns="91425" bIns="45700" anchor="t" anchorCtr="0">
            <a:spAutoFit/>
          </a:bodyPr>
          <a:lstStyle/>
          <a:p>
            <a:pPr marL="0" marR="0" lvl="0" indent="-101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D0D0D"/>
                </a:solidFill>
                <a:highlight>
                  <a:srgbClr val="FFFFFF"/>
                </a:highlight>
                <a:latin typeface="Arial"/>
                <a:ea typeface="Arial"/>
                <a:cs typeface="Arial"/>
                <a:sym typeface="Arial"/>
              </a:rPr>
              <a:t>Data Collection and Processing </a:t>
            </a:r>
            <a:endParaRPr/>
          </a:p>
          <a:p>
            <a:pPr marL="0" marR="0" lvl="0" indent="-101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D0D0D"/>
                </a:solidFill>
                <a:highlight>
                  <a:srgbClr val="FFFFFF"/>
                </a:highlight>
                <a:latin typeface="Arial"/>
                <a:ea typeface="Arial"/>
                <a:cs typeface="Arial"/>
                <a:sym typeface="Arial"/>
              </a:rPr>
              <a:t>Model DevelopmentSoftware Development</a:t>
            </a:r>
            <a:endParaRPr/>
          </a:p>
          <a:p>
            <a:pPr marL="0" marR="0" lvl="0" indent="-101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D0D0D"/>
                </a:solidFill>
                <a:highlight>
                  <a:srgbClr val="FFFFFF"/>
                </a:highlight>
                <a:latin typeface="Arial"/>
                <a:ea typeface="Arial"/>
                <a:cs typeface="Arial"/>
                <a:sym typeface="Arial"/>
              </a:rPr>
              <a:t>Continuous Improvement and Maintenance </a:t>
            </a:r>
            <a:endParaRPr/>
          </a:p>
          <a:p>
            <a:pPr marL="0" marR="0" lvl="0" indent="-101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D0D0D"/>
                </a:solidFill>
                <a:highlight>
                  <a:srgbClr val="FFFFFF"/>
                </a:highlight>
                <a:latin typeface="Arial"/>
                <a:ea typeface="Arial"/>
                <a:cs typeface="Arial"/>
                <a:sym typeface="Arial"/>
              </a:rPr>
              <a:t>Requirement Analysis</a:t>
            </a:r>
            <a:endParaRPr/>
          </a:p>
          <a:p>
            <a:pPr marL="0" marR="0" lvl="0" indent="-101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D0D0D"/>
                </a:solidFill>
                <a:highlight>
                  <a:srgbClr val="FFFFFF"/>
                </a:highlight>
                <a:latin typeface="Arial"/>
                <a:ea typeface="Arial"/>
                <a:cs typeface="Arial"/>
                <a:sym typeface="Arial"/>
              </a:rPr>
              <a:t>Documentation and Training</a:t>
            </a:r>
            <a:endParaRPr/>
          </a:p>
          <a:p>
            <a:pPr marL="0" marR="0" lvl="0" indent="-101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D0D0D"/>
                </a:solidFill>
                <a:highlight>
                  <a:srgbClr val="FFFFFF"/>
                </a:highlight>
                <a:latin typeface="Arial"/>
                <a:ea typeface="Arial"/>
                <a:cs typeface="Arial"/>
                <a:sym typeface="Arial"/>
              </a:rPr>
              <a:t>Collaboration and Stakeholder Engagement </a:t>
            </a:r>
            <a:endParaRPr/>
          </a:p>
          <a:p>
            <a:pPr marL="0" marR="0" lvl="0" indent="-101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D0D0D"/>
                </a:solidFill>
                <a:highlight>
                  <a:srgbClr val="FFFFFF"/>
                </a:highlight>
                <a:latin typeface="Arial"/>
                <a:ea typeface="Arial"/>
                <a:cs typeface="Arial"/>
                <a:sym typeface="Arial"/>
              </a:rPr>
              <a:t>Adherence to Standards and Best Practices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426</Words>
  <Application>Microsoft Office PowerPoint</Application>
  <PresentationFormat>On-screen Show (16:9)</PresentationFormat>
  <Paragraphs>124</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Guest User</cp:lastModifiedBy>
  <cp:revision>10</cp:revision>
  <dcterms:modified xsi:type="dcterms:W3CDTF">2024-04-19T07:41:32Z</dcterms:modified>
</cp:coreProperties>
</file>