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7" r:id="rId2"/>
    <p:sldId id="280" r:id="rId3"/>
    <p:sldId id="257" r:id="rId4"/>
    <p:sldId id="258" r:id="rId5"/>
    <p:sldId id="259" r:id="rId6"/>
    <p:sldId id="260" r:id="rId7"/>
    <p:sldId id="261" r:id="rId8"/>
    <p:sldId id="262" r:id="rId9"/>
    <p:sldId id="263" r:id="rId10"/>
    <p:sldId id="281" r:id="rId11"/>
    <p:sldId id="282" r:id="rId12"/>
    <p:sldId id="283" r:id="rId13"/>
    <p:sldId id="284" r:id="rId14"/>
    <p:sldId id="285"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86" r:id="rId31"/>
    <p:sldId id="27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7" autoAdjust="0"/>
    <p:restoredTop sz="94660"/>
  </p:normalViewPr>
  <p:slideViewPr>
    <p:cSldViewPr>
      <p:cViewPr>
        <p:scale>
          <a:sx n="62" d="100"/>
          <a:sy n="62" d="100"/>
        </p:scale>
        <p:origin x="-1668" y="-2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NO. OF CUSTOMERS </c:v>
                </c:pt>
              </c:strCache>
            </c:strRef>
          </c:tx>
          <c:dLbls>
            <c:dLbl>
              <c:idx val="0"/>
              <c:showLegendKey val="0"/>
              <c:showVal val="1"/>
              <c:showCatName val="0"/>
              <c:showSerName val="0"/>
              <c:showPercent val="0"/>
              <c:showBubbleSize val="0"/>
            </c:dLbl>
            <c:dLbl>
              <c:idx val="1"/>
              <c:showLegendKey val="0"/>
              <c:showVal val="1"/>
              <c:showCatName val="0"/>
              <c:showSerName val="0"/>
              <c:showPercent val="0"/>
              <c:showBubbleSize val="0"/>
            </c:dLbl>
            <c:showLegendKey val="0"/>
            <c:showVal val="0"/>
            <c:showCatName val="0"/>
            <c:showSerName val="0"/>
            <c:showPercent val="0"/>
            <c:showBubbleSize val="0"/>
          </c:dLbls>
          <c:cat>
            <c:strRef>
              <c:f>Sheet1!$A$2:$A$3</c:f>
              <c:strCache>
                <c:ptCount val="2"/>
                <c:pt idx="0">
                  <c:v>MALE </c:v>
                </c:pt>
                <c:pt idx="1">
                  <c:v>FEMALE </c:v>
                </c:pt>
              </c:strCache>
            </c:strRef>
          </c:cat>
          <c:val>
            <c:numRef>
              <c:f>Sheet1!$B$2:$B$3</c:f>
              <c:numCache>
                <c:formatCode>General</c:formatCode>
                <c:ptCount val="2"/>
                <c:pt idx="0">
                  <c:v>390</c:v>
                </c:pt>
                <c:pt idx="1">
                  <c:v>1122</c:v>
                </c:pt>
              </c:numCache>
            </c:numRef>
          </c:val>
        </c:ser>
        <c:ser>
          <c:idx val="1"/>
          <c:order val="1"/>
          <c:tx>
            <c:strRef>
              <c:f>Sheet1!$C$1</c:f>
              <c:strCache>
                <c:ptCount val="1"/>
                <c:pt idx="0">
                  <c:v>TOTAL AMOUNT OF SALES </c:v>
                </c:pt>
              </c:strCache>
            </c:strRef>
          </c:tx>
          <c:cat>
            <c:strRef>
              <c:f>Sheet1!$A$2:$A$3</c:f>
              <c:strCache>
                <c:ptCount val="2"/>
                <c:pt idx="0">
                  <c:v>MALE </c:v>
                </c:pt>
                <c:pt idx="1">
                  <c:v>FEMALE </c:v>
                </c:pt>
              </c:strCache>
            </c:strRef>
          </c:cat>
          <c:val>
            <c:numRef>
              <c:f>Sheet1!$C$2:$C$3</c:f>
              <c:numCache>
                <c:formatCode>General</c:formatCode>
                <c:ptCount val="2"/>
                <c:pt idx="0">
                  <c:v>302963</c:v>
                </c:pt>
                <c:pt idx="1">
                  <c:v>649520</c:v>
                </c:pt>
              </c:numCache>
            </c:numRef>
          </c:val>
        </c:ser>
        <c:dLbls>
          <c:showLegendKey val="0"/>
          <c:showVal val="0"/>
          <c:showCatName val="0"/>
          <c:showSerName val="0"/>
          <c:showPercent val="0"/>
          <c:showBubbleSize val="0"/>
          <c:showLeaderLines val="0"/>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NO. OF CUSTOMERS </c:v>
                </c:pt>
              </c:strCache>
            </c:strRef>
          </c:tx>
          <c:dLbls>
            <c:showLegendKey val="0"/>
            <c:showVal val="1"/>
            <c:showCatName val="0"/>
            <c:showSerName val="0"/>
            <c:showPercent val="0"/>
            <c:showBubbleSize val="0"/>
            <c:showLeaderLines val="1"/>
          </c:dLbls>
          <c:cat>
            <c:strRef>
              <c:f>Sheet1!$A$2:$A$8</c:f>
              <c:strCache>
                <c:ptCount val="7"/>
                <c:pt idx="0">
                  <c:v>18 – 20 </c:v>
                </c:pt>
                <c:pt idx="1">
                  <c:v>21 – 30 </c:v>
                </c:pt>
                <c:pt idx="2">
                  <c:v>31 – 40 </c:v>
                </c:pt>
                <c:pt idx="3">
                  <c:v>41 – 50 </c:v>
                </c:pt>
                <c:pt idx="4">
                  <c:v>51 – 60 </c:v>
                </c:pt>
                <c:pt idx="5">
                  <c:v>61 – 70 </c:v>
                </c:pt>
                <c:pt idx="6">
                  <c:v>71 -80 </c:v>
                </c:pt>
              </c:strCache>
            </c:strRef>
          </c:cat>
          <c:val>
            <c:numRef>
              <c:f>Sheet1!$B$2:$B$8</c:f>
              <c:numCache>
                <c:formatCode>General</c:formatCode>
                <c:ptCount val="7"/>
                <c:pt idx="0">
                  <c:v>112</c:v>
                </c:pt>
                <c:pt idx="1">
                  <c:v>384</c:v>
                </c:pt>
                <c:pt idx="2">
                  <c:v>357</c:v>
                </c:pt>
                <c:pt idx="3">
                  <c:v>349</c:v>
                </c:pt>
                <c:pt idx="4">
                  <c:v>123</c:v>
                </c:pt>
                <c:pt idx="5">
                  <c:v>106</c:v>
                </c:pt>
                <c:pt idx="6">
                  <c:v>81</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NO. OF CUSTOMERS </c:v>
                </c:pt>
              </c:strCache>
            </c:strRef>
          </c:tx>
          <c:dLbls>
            <c:showLegendKey val="0"/>
            <c:showVal val="1"/>
            <c:showCatName val="0"/>
            <c:showSerName val="0"/>
            <c:showPercent val="0"/>
            <c:showBubbleSize val="0"/>
            <c:showLeaderLines val="1"/>
          </c:dLbls>
          <c:cat>
            <c:strRef>
              <c:f>Sheet1!$A$2:$A$5</c:f>
              <c:strCache>
                <c:ptCount val="2"/>
                <c:pt idx="0">
                  <c:v>FLIPKART </c:v>
                </c:pt>
                <c:pt idx="1">
                  <c:v>AMAZON </c:v>
                </c:pt>
              </c:strCache>
            </c:strRef>
          </c:cat>
          <c:val>
            <c:numRef>
              <c:f>Sheet1!$B$2:$B$5</c:f>
              <c:numCache>
                <c:formatCode>General</c:formatCode>
                <c:ptCount val="4"/>
                <c:pt idx="0">
                  <c:v>557</c:v>
                </c:pt>
                <c:pt idx="1">
                  <c:v>955</c:v>
                </c:pt>
              </c:numCache>
            </c:numRef>
          </c:val>
        </c:ser>
        <c:ser>
          <c:idx val="1"/>
          <c:order val="1"/>
          <c:tx>
            <c:strRef>
              <c:f>Sheet1!$C$1</c:f>
              <c:strCache>
                <c:ptCount val="1"/>
                <c:pt idx="0">
                  <c:v>TOTAL AMOUNT OF SALES </c:v>
                </c:pt>
              </c:strCache>
            </c:strRef>
          </c:tx>
          <c:cat>
            <c:strRef>
              <c:f>Sheet1!$A$2:$A$5</c:f>
              <c:strCache>
                <c:ptCount val="2"/>
                <c:pt idx="0">
                  <c:v>FLIPKART </c:v>
                </c:pt>
                <c:pt idx="1">
                  <c:v>AMAZON </c:v>
                </c:pt>
              </c:strCache>
            </c:strRef>
          </c:cat>
          <c:val>
            <c:numRef>
              <c:f>Sheet1!$C$2:$C$5</c:f>
              <c:numCache>
                <c:formatCode>General</c:formatCode>
                <c:ptCount val="4"/>
                <c:pt idx="0">
                  <c:v>350115</c:v>
                </c:pt>
                <c:pt idx="1">
                  <c:v>602368</c:v>
                </c:pt>
              </c:numCache>
            </c:numRef>
          </c:val>
        </c:ser>
        <c:dLbls>
          <c:showLegendKey val="0"/>
          <c:showVal val="0"/>
          <c:showCatName val="0"/>
          <c:showSerName val="0"/>
          <c:showPercent val="0"/>
          <c:showBubbleSize val="0"/>
          <c:showLeaderLines val="1"/>
        </c:dLbls>
        <c:firstSliceAng val="0"/>
      </c:pieChart>
    </c:plotArea>
    <c:legend>
      <c:legendPos val="r"/>
      <c:legendEntry>
        <c:idx val="2"/>
        <c:delete val="1"/>
      </c:legendEntry>
      <c:legendEntry>
        <c:idx val="3"/>
        <c:delete val="1"/>
      </c:legendEntry>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NO. OF CUSTOMERS </c:v>
                </c:pt>
              </c:strCache>
            </c:strRef>
          </c:tx>
          <c:dLbls>
            <c:showLegendKey val="0"/>
            <c:showVal val="1"/>
            <c:showCatName val="0"/>
            <c:showSerName val="0"/>
            <c:showPercent val="0"/>
            <c:showBubbleSize val="0"/>
            <c:showLeaderLines val="1"/>
          </c:dLbls>
          <c:cat>
            <c:strRef>
              <c:f>Sheet1!$A$2:$A$9</c:f>
              <c:strCache>
                <c:ptCount val="8"/>
                <c:pt idx="0">
                  <c:v>ETHIC DRESSES </c:v>
                </c:pt>
                <c:pt idx="1">
                  <c:v>KURTA </c:v>
                </c:pt>
                <c:pt idx="2">
                  <c:v>SAREE </c:v>
                </c:pt>
                <c:pt idx="3">
                  <c:v>SET </c:v>
                </c:pt>
                <c:pt idx="4">
                  <c:v>TOP </c:v>
                </c:pt>
                <c:pt idx="5">
                  <c:v>WESTERN DRESSES </c:v>
                </c:pt>
                <c:pt idx="6">
                  <c:v>FOOTWEARS </c:v>
                </c:pt>
                <c:pt idx="7">
                  <c:v>JEANS </c:v>
                </c:pt>
              </c:strCache>
            </c:strRef>
          </c:cat>
          <c:val>
            <c:numRef>
              <c:f>Sheet1!$B$2:$B$9</c:f>
              <c:numCache>
                <c:formatCode>General</c:formatCode>
                <c:ptCount val="8"/>
                <c:pt idx="0">
                  <c:v>17</c:v>
                </c:pt>
                <c:pt idx="1">
                  <c:v>690</c:v>
                </c:pt>
                <c:pt idx="2">
                  <c:v>58</c:v>
                </c:pt>
                <c:pt idx="3">
                  <c:v>472</c:v>
                </c:pt>
                <c:pt idx="4">
                  <c:v>66</c:v>
                </c:pt>
                <c:pt idx="5">
                  <c:v>207</c:v>
                </c:pt>
                <c:pt idx="6">
                  <c:v>1</c:v>
                </c:pt>
                <c:pt idx="7">
                  <c:v>1</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0A1B-EF64-4155-9FD9-B9B71467A4D1}" type="datetimeFigureOut">
              <a:rPr lang="en-US" smtClean="0"/>
              <a:t>4/19/2024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2C8CF8-F78B-447E-B40A-C8D906E9A244}" type="slidenum">
              <a:rPr lang="en-US" smtClean="0"/>
              <a:t>‹#›</a:t>
            </a:fld>
            <a:endParaRPr lang="en-US"/>
          </a:p>
        </p:txBody>
      </p:sp>
    </p:spTree>
    <p:extLst>
      <p:ext uri="{BB962C8B-B14F-4D97-AF65-F5344CB8AC3E}">
        <p14:creationId xmlns:p14="http://schemas.microsoft.com/office/powerpoint/2010/main" val="735164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2C8CF8-F78B-447E-B40A-C8D906E9A244}"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1923E3-B601-4A02-ADFF-283EBF1A186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27A8F-2ACC-4E5B-BF1C-B0D6781F4D7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1923E3-B601-4A02-ADFF-283EBF1A186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27A8F-2ACC-4E5B-BF1C-B0D6781F4D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1923E3-B601-4A02-ADFF-283EBF1A186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27A8F-2ACC-4E5B-BF1C-B0D6781F4D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1923E3-B601-4A02-ADFF-283EBF1A186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27A8F-2ACC-4E5B-BF1C-B0D6781F4D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923E3-B601-4A02-ADFF-283EBF1A186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27A8F-2ACC-4E5B-BF1C-B0D6781F4D7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1923E3-B601-4A02-ADFF-283EBF1A186B}"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27A8F-2ACC-4E5B-BF1C-B0D6781F4D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1923E3-B601-4A02-ADFF-283EBF1A186B}"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27A8F-2ACC-4E5B-BF1C-B0D6781F4D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1923E3-B601-4A02-ADFF-283EBF1A186B}"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227A8F-2ACC-4E5B-BF1C-B0D6781F4D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923E3-B601-4A02-ADFF-283EBF1A186B}"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227A8F-2ACC-4E5B-BF1C-B0D6781F4D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923E3-B601-4A02-ADFF-283EBF1A186B}"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27A8F-2ACC-4E5B-BF1C-B0D6781F4D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923E3-B601-4A02-ADFF-283EBF1A186B}"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27A8F-2ACC-4E5B-BF1C-B0D6781F4D7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923E3-B601-4A02-ADFF-283EBF1A186B}" type="datetimeFigureOut">
              <a:rPr lang="en-US" smtClean="0"/>
              <a:t>4/19/2024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27A8F-2ACC-4E5B-BF1C-B0D6781F4D7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file:///C:\Users\admin\Desktop\New%20folder\E-Commerce%20Sales%20Analysis.xlsx" TargetMode="External"/><Relationship Id="rId4" Type="http://schemas.openxmlformats.org/officeDocument/2006/relationships/hyperlink" Target="E-Commerce%20Sales%20Analysis.xlsx"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B95211D9-145E-FE38-EA91-7A1CD272EA45}"/>
              </a:ext>
            </a:extLst>
          </p:cNvPr>
          <p:cNvGrpSpPr/>
          <p:nvPr/>
        </p:nvGrpSpPr>
        <p:grpSpPr>
          <a:xfrm>
            <a:off x="-35560" y="-7986"/>
            <a:ext cx="9215120" cy="6975571"/>
            <a:chOff x="-13523" y="-66567"/>
            <a:chExt cx="9215120" cy="5231678"/>
          </a:xfrm>
        </p:grpSpPr>
        <p:pic>
          <p:nvPicPr>
            <p:cNvPr id="4" name="Picture 3" descr="A blue circle with icons and circles&#10;&#10;Description automatically generated with medium confidence">
              <a:extLst>
                <a:ext uri="{FF2B5EF4-FFF2-40B4-BE49-F238E27FC236}">
                  <a16:creationId xmlns=""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 xmlns:a16="http://schemas.microsoft.com/office/drawing/2014/main"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 xmlns:a16="http://schemas.microsoft.com/office/drawing/2014/main" id="{8C818BBF-2EBD-9F55-EA9F-5999A4D1C95B}"/>
              </a:ext>
            </a:extLst>
          </p:cNvPr>
          <p:cNvSpPr/>
          <p:nvPr/>
        </p:nvSpPr>
        <p:spPr>
          <a:xfrm>
            <a:off x="1122745" y="603955"/>
            <a:ext cx="6898511" cy="4543788"/>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 xmlns:a16="http://schemas.microsoft.com/office/drawing/2014/main" id="{36719900-D0D9-09E3-CF83-B953F66E3009}"/>
              </a:ext>
            </a:extLst>
          </p:cNvPr>
          <p:cNvGrpSpPr/>
          <p:nvPr/>
        </p:nvGrpSpPr>
        <p:grpSpPr>
          <a:xfrm>
            <a:off x="1548292" y="1309568"/>
            <a:ext cx="6047412" cy="801379"/>
            <a:chOff x="1567263" y="1495382"/>
            <a:chExt cx="6047412" cy="601034"/>
          </a:xfrm>
        </p:grpSpPr>
        <p:pic>
          <p:nvPicPr>
            <p:cNvPr id="16" name="Google Shape;63;p13" descr="A close up of a sign&#10;&#10;Description automatically generated">
              <a:extLst>
                <a:ext uri="{FF2B5EF4-FFF2-40B4-BE49-F238E27FC236}">
                  <a16:creationId xmlns=""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 xmlns:a16="http://schemas.microsoft.com/office/drawing/2014/main" id="{E4C9E616-B0C2-5EF1-C693-B568D7F762CD}"/>
              </a:ext>
            </a:extLst>
          </p:cNvPr>
          <p:cNvSpPr txBox="1"/>
          <p:nvPr/>
        </p:nvSpPr>
        <p:spPr>
          <a:xfrm>
            <a:off x="1199820" y="5283607"/>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 xmlns:a16="http://schemas.microsoft.com/office/drawing/2014/main" id="{B8BCF8B7-52AB-B3FB-BD62-ABF520369315}"/>
              </a:ext>
            </a:extLst>
          </p:cNvPr>
          <p:cNvSpPr/>
          <p:nvPr/>
        </p:nvSpPr>
        <p:spPr>
          <a:xfrm>
            <a:off x="1642824" y="3704169"/>
            <a:ext cx="5858351" cy="1246012"/>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E - COMMERCE SALES </a:t>
            </a:r>
            <a:r>
              <a:rPr lang="en-US" sz="2000" b="1" dirty="0" smtClean="0"/>
              <a:t>ANALYSIS</a:t>
            </a:r>
            <a:endParaRPr lang="en-US" sz="2000" b="1" dirty="0">
              <a:solidFill>
                <a:schemeClr val="bg1">
                  <a:lumMod val="95000"/>
                </a:schemeClr>
              </a:solidFill>
            </a:endParaRPr>
          </a:p>
        </p:txBody>
      </p:sp>
      <p:sp>
        <p:nvSpPr>
          <p:cNvPr id="27" name="TextBox 26">
            <a:extLst>
              <a:ext uri="{FF2B5EF4-FFF2-40B4-BE49-F238E27FC236}">
                <a16:creationId xmlns="" xmlns:a16="http://schemas.microsoft.com/office/drawing/2014/main" id="{243F787A-C1B9-4A5B-C50F-502754DD3886}"/>
              </a:ext>
            </a:extLst>
          </p:cNvPr>
          <p:cNvSpPr txBox="1"/>
          <p:nvPr/>
        </p:nvSpPr>
        <p:spPr>
          <a:xfrm>
            <a:off x="1281241" y="5641972"/>
            <a:ext cx="5270699" cy="65146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                    S. Monika</a:t>
            </a: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Id:                </a:t>
            </a:r>
            <a:r>
              <a:rPr lang="en-US" sz="1100" b="0" i="0" u="none" strike="noStrike" cap="none" dirty="0" smtClean="0">
                <a:solidFill>
                  <a:schemeClr val="bg1"/>
                </a:solidFill>
                <a:latin typeface="Arial"/>
                <a:ea typeface="Arial"/>
                <a:cs typeface="Arial"/>
                <a:sym typeface="Arial"/>
              </a:rPr>
              <a:t>au61772111057</a:t>
            </a:r>
            <a:endParaRPr lang="en-US" sz="1100" b="0" i="0" u="none" strike="noStrike" cap="none" dirty="0">
              <a:solidFill>
                <a:schemeClr val="bg1"/>
              </a:solidFill>
              <a:latin typeface="Arial"/>
              <a:ea typeface="Arial"/>
              <a:cs typeface="Arial"/>
              <a:sym typeface="Arial"/>
            </a:endParaRPr>
          </a:p>
          <a:p>
            <a:pPr marR="0" lvl="0" rtl="0">
              <a:lnSpc>
                <a:spcPct val="100000"/>
              </a:lnSpc>
              <a:spcBef>
                <a:spcPts val="0"/>
              </a:spcBef>
              <a:spcAft>
                <a:spcPts val="200"/>
              </a:spcAft>
            </a:pPr>
            <a:r>
              <a:rPr lang="en-US" sz="1100" dirty="0">
                <a:solidFill>
                  <a:schemeClr val="bg1"/>
                </a:solidFill>
              </a:rPr>
              <a:t>College Name:      </a:t>
            </a:r>
            <a:r>
              <a:rPr lang="en-US" sz="1100" dirty="0" smtClean="0">
                <a:solidFill>
                  <a:schemeClr val="bg1"/>
                </a:solidFill>
              </a:rPr>
              <a:t>GOVERNMENT </a:t>
            </a:r>
            <a:r>
              <a:rPr lang="en-US" sz="1100" dirty="0">
                <a:solidFill>
                  <a:schemeClr val="bg1"/>
                </a:solidFill>
              </a:rPr>
              <a:t>COLLEGE OF ENGINEERING, SALEM</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 xmlns:a16="http://schemas.microsoft.com/office/drawing/2014/main" id="{56FB6AFA-8395-5671-A976-DC0A7C9493C3}"/>
              </a:ext>
            </a:extLst>
          </p:cNvPr>
          <p:cNvCxnSpPr>
            <a:cxnSpLocks/>
          </p:cNvCxnSpPr>
          <p:nvPr/>
        </p:nvCxnSpPr>
        <p:spPr>
          <a:xfrm flipV="1">
            <a:off x="1122745" y="5593205"/>
            <a:ext cx="4529911" cy="19545"/>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 xmlns:a16="http://schemas.microsoft.com/office/drawing/2014/main" id="{C436A02F-1B73-4A21-43B2-A472DD02A911}"/>
              </a:ext>
            </a:extLst>
          </p:cNvPr>
          <p:cNvPicPr>
            <a:picLocks noChangeAspect="1"/>
          </p:cNvPicPr>
          <p:nvPr/>
        </p:nvPicPr>
        <p:blipFill>
          <a:blip r:embed="rId8"/>
          <a:stretch>
            <a:fillRect/>
          </a:stretch>
        </p:blipFill>
        <p:spPr>
          <a:xfrm>
            <a:off x="3937211" y="2226804"/>
            <a:ext cx="1443387" cy="1398669"/>
          </a:xfrm>
          <a:prstGeom prst="rect">
            <a:avLst/>
          </a:prstGeom>
        </p:spPr>
      </p:pic>
    </p:spTree>
    <p:extLst>
      <p:ext uri="{BB962C8B-B14F-4D97-AF65-F5344CB8AC3E}">
        <p14:creationId xmlns:p14="http://schemas.microsoft.com/office/powerpoint/2010/main" val="189818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0" y="620688"/>
            <a:ext cx="9036496" cy="1143000"/>
          </a:xfrm>
        </p:spPr>
        <p:txBody>
          <a:bodyPr>
            <a:noAutofit/>
          </a:bodyPr>
          <a:lstStyle/>
          <a:p>
            <a:r>
              <a:rPr lang="en-US" sz="3600" b="1" dirty="0"/>
              <a:t>PROJECT ARCHITUECTURE OF E COMMERCE SALES ANALYSIS:</a:t>
            </a:r>
            <a:endParaRPr lang="en-US" sz="3600" dirty="0"/>
          </a:p>
        </p:txBody>
      </p:sp>
      <p:sp>
        <p:nvSpPr>
          <p:cNvPr id="3" name="Content Placeholder 2"/>
          <p:cNvSpPr>
            <a:spLocks noGrp="1"/>
          </p:cNvSpPr>
          <p:nvPr>
            <p:ph idx="1"/>
          </p:nvPr>
        </p:nvSpPr>
        <p:spPr>
          <a:xfrm>
            <a:off x="457200" y="1711349"/>
            <a:ext cx="8229600" cy="4525963"/>
          </a:xfrm>
        </p:spPr>
        <p:txBody>
          <a:bodyPr>
            <a:normAutofit fontScale="92500" lnSpcReduction="20000"/>
          </a:bodyPr>
          <a:lstStyle/>
          <a:p>
            <a:pPr>
              <a:buNone/>
            </a:pPr>
            <a:r>
              <a:rPr lang="en-US" dirty="0" smtClean="0"/>
              <a:t>	The </a:t>
            </a:r>
            <a:r>
              <a:rPr lang="en-US" dirty="0"/>
              <a:t>project architecture of an e-commerce sales analysis system typically involves multiple layers and components to handle various tasks efficiently. Here's a high-level overview:</a:t>
            </a:r>
          </a:p>
          <a:p>
            <a:pPr>
              <a:buNone/>
            </a:pPr>
            <a:r>
              <a:rPr lang="en-US" b="1" dirty="0" smtClean="0"/>
              <a:t>Frontend </a:t>
            </a:r>
            <a:r>
              <a:rPr lang="en-US" b="1" dirty="0"/>
              <a:t>Interface:	</a:t>
            </a:r>
            <a:endParaRPr lang="en-US" dirty="0"/>
          </a:p>
          <a:p>
            <a:pPr lvl="0"/>
            <a:r>
              <a:rPr lang="en-US" dirty="0"/>
              <a:t>User Interface (UI) for interacting with the system.</a:t>
            </a:r>
          </a:p>
          <a:p>
            <a:pPr lvl="0"/>
            <a:r>
              <a:rPr lang="en-US" dirty="0"/>
              <a:t>Visualization components for displaying sales data, trends, and insights.</a:t>
            </a:r>
          </a:p>
          <a:p>
            <a:pPr lvl="0"/>
            <a:r>
              <a:rPr lang="en-US" dirty="0"/>
              <a:t>Interaction with users to input queries and parameters for analysis.</a:t>
            </a:r>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3" name="Content Placeholder 2"/>
          <p:cNvSpPr>
            <a:spLocks noGrp="1"/>
          </p:cNvSpPr>
          <p:nvPr>
            <p:ph idx="1"/>
          </p:nvPr>
        </p:nvSpPr>
        <p:spPr>
          <a:xfrm>
            <a:off x="457200" y="825505"/>
            <a:ext cx="8229600" cy="5411807"/>
          </a:xfrm>
        </p:spPr>
        <p:txBody>
          <a:bodyPr>
            <a:normAutofit fontScale="77500" lnSpcReduction="20000"/>
          </a:bodyPr>
          <a:lstStyle/>
          <a:p>
            <a:pPr>
              <a:buNone/>
            </a:pPr>
            <a:r>
              <a:rPr lang="en-US" b="1" dirty="0"/>
              <a:t>Backend Services:</a:t>
            </a:r>
            <a:endParaRPr lang="en-US" dirty="0"/>
          </a:p>
          <a:p>
            <a:pPr lvl="0"/>
            <a:r>
              <a:rPr lang="en-US" dirty="0"/>
              <a:t>Web servers to handle HTTP requests from the frontend.</a:t>
            </a:r>
          </a:p>
          <a:p>
            <a:pPr lvl="0"/>
            <a:r>
              <a:rPr lang="en-US" dirty="0"/>
              <a:t>Business logic layer for processing user requests, executing queries, and generating reports.</a:t>
            </a:r>
          </a:p>
          <a:p>
            <a:pPr lvl="0"/>
            <a:r>
              <a:rPr lang="en-US" dirty="0"/>
              <a:t>Authentication and authorization mechanisms to ensure secure access to data.</a:t>
            </a:r>
          </a:p>
          <a:p>
            <a:pPr lvl="0"/>
            <a:r>
              <a:rPr lang="en-US" dirty="0"/>
              <a:t>Integration with external APIs for fetching data from the e-commerce platform or other sources.</a:t>
            </a:r>
          </a:p>
          <a:p>
            <a:pPr>
              <a:buNone/>
            </a:pPr>
            <a:r>
              <a:rPr lang="en-US" b="1" dirty="0"/>
              <a:t>Database Layer:</a:t>
            </a:r>
            <a:endParaRPr lang="en-US" dirty="0"/>
          </a:p>
          <a:p>
            <a:pPr lvl="0"/>
            <a:r>
              <a:rPr lang="en-US" dirty="0"/>
              <a:t>Database management system (DBMS) to store and manage sales data.</a:t>
            </a:r>
          </a:p>
          <a:p>
            <a:pPr lvl="0"/>
            <a:r>
              <a:rPr lang="en-US" dirty="0"/>
              <a:t>Data warehouse or data lake for storing historical and aggregated sales data.</a:t>
            </a:r>
          </a:p>
          <a:p>
            <a:pPr lvl="0"/>
            <a:r>
              <a:rPr lang="en-US" dirty="0"/>
              <a:t>Optimized schema design for efficient querying and analysis.</a:t>
            </a:r>
          </a:p>
          <a:p>
            <a:endParaRPr lang="en-US"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3" name="Content Placeholder 2"/>
          <p:cNvSpPr>
            <a:spLocks noGrp="1"/>
          </p:cNvSpPr>
          <p:nvPr>
            <p:ph idx="1"/>
          </p:nvPr>
        </p:nvSpPr>
        <p:spPr>
          <a:xfrm>
            <a:off x="457200" y="826645"/>
            <a:ext cx="8229600" cy="5554683"/>
          </a:xfrm>
        </p:spPr>
        <p:txBody>
          <a:bodyPr>
            <a:noAutofit/>
          </a:bodyPr>
          <a:lstStyle/>
          <a:p>
            <a:pPr>
              <a:buNone/>
            </a:pPr>
            <a:r>
              <a:rPr lang="en-US" sz="2000" b="1" dirty="0"/>
              <a:t>Data Processing Pipeline:</a:t>
            </a:r>
            <a:endParaRPr lang="en-US" sz="2000" dirty="0"/>
          </a:p>
          <a:p>
            <a:pPr lvl="0"/>
            <a:r>
              <a:rPr lang="en-US" sz="2000" dirty="0"/>
              <a:t>ETL (Extract, Transform, Load) processes to extract data from various sources, transform it into a suitable format, and load it into the database.</a:t>
            </a:r>
          </a:p>
          <a:p>
            <a:pPr lvl="0"/>
            <a:r>
              <a:rPr lang="en-US" sz="2000" dirty="0"/>
              <a:t>Batch processing or real-time streaming to handle large volumes of sales data.</a:t>
            </a:r>
          </a:p>
          <a:p>
            <a:pPr lvl="0"/>
            <a:r>
              <a:rPr lang="en-US" sz="2000" dirty="0"/>
              <a:t>Data cleansing and normalization to ensure data quality and consistency.</a:t>
            </a:r>
          </a:p>
          <a:p>
            <a:pPr>
              <a:buNone/>
            </a:pPr>
            <a:endParaRPr lang="en-US" sz="2000" b="1" dirty="0" smtClean="0"/>
          </a:p>
          <a:p>
            <a:pPr>
              <a:buNone/>
            </a:pPr>
            <a:r>
              <a:rPr lang="en-US" sz="2000" b="1" dirty="0" smtClean="0"/>
              <a:t>Analytics </a:t>
            </a:r>
            <a:r>
              <a:rPr lang="en-US" sz="2000" b="1" dirty="0"/>
              <a:t>Engine:</a:t>
            </a:r>
            <a:endParaRPr lang="en-US" sz="2000" dirty="0"/>
          </a:p>
          <a:p>
            <a:pPr lvl="0"/>
            <a:r>
              <a:rPr lang="en-US" sz="2000" dirty="0"/>
              <a:t>Algorithms and models for performing sales analysis, including but not limited to:</a:t>
            </a:r>
          </a:p>
          <a:p>
            <a:pPr lvl="0"/>
            <a:r>
              <a:rPr lang="en-US" sz="2000" dirty="0"/>
              <a:t>Sales trend analysis</a:t>
            </a:r>
          </a:p>
          <a:p>
            <a:pPr lvl="0"/>
            <a:r>
              <a:rPr lang="en-US" sz="2000" dirty="0"/>
              <a:t>Product performance analysis</a:t>
            </a:r>
          </a:p>
          <a:p>
            <a:pPr lvl="0"/>
            <a:r>
              <a:rPr lang="en-US" sz="2000" dirty="0"/>
              <a:t>Customer segmentation</a:t>
            </a:r>
          </a:p>
          <a:p>
            <a:pPr lvl="0"/>
            <a:r>
              <a:rPr lang="en-US" sz="2000" dirty="0"/>
              <a:t>Market basket analysis</a:t>
            </a:r>
          </a:p>
          <a:p>
            <a:pPr lvl="0"/>
            <a:r>
              <a:rPr lang="en-US" sz="2000" dirty="0"/>
              <a:t>Statistical analysis and machine learning techniques to derive insights from sales data</a:t>
            </a:r>
            <a:r>
              <a:rPr lang="en-US" sz="2000" dirty="0" smtClean="0"/>
              <a:t>.</a:t>
            </a:r>
            <a:endParaRPr lang="en-US" sz="2000"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3" name="Content Placeholder 2"/>
          <p:cNvSpPr>
            <a:spLocks noGrp="1"/>
          </p:cNvSpPr>
          <p:nvPr>
            <p:ph idx="1"/>
          </p:nvPr>
        </p:nvSpPr>
        <p:spPr>
          <a:xfrm>
            <a:off x="457200" y="755207"/>
            <a:ext cx="8229600" cy="5626121"/>
          </a:xfrm>
        </p:spPr>
        <p:txBody>
          <a:bodyPr>
            <a:noAutofit/>
          </a:bodyPr>
          <a:lstStyle/>
          <a:p>
            <a:pPr>
              <a:buNone/>
            </a:pPr>
            <a:r>
              <a:rPr lang="en-US" sz="2400" b="1" dirty="0"/>
              <a:t>Reporting and Visualization:</a:t>
            </a:r>
            <a:endParaRPr lang="en-US" sz="2400" dirty="0"/>
          </a:p>
          <a:p>
            <a:pPr lvl="0"/>
            <a:r>
              <a:rPr lang="en-US" sz="2400" dirty="0"/>
              <a:t>Tools and libraries for creating interactive dashboards and reports.</a:t>
            </a:r>
          </a:p>
          <a:p>
            <a:pPr lvl="0"/>
            <a:r>
              <a:rPr lang="en-US" sz="2400" dirty="0"/>
              <a:t>Visualization techniques such as charts, graphs, and </a:t>
            </a:r>
            <a:r>
              <a:rPr lang="en-US" sz="2400" dirty="0" err="1"/>
              <a:t>heatmaps</a:t>
            </a:r>
            <a:r>
              <a:rPr lang="en-US" sz="2400" dirty="0"/>
              <a:t> to present insights in a comprehensible manner.</a:t>
            </a:r>
          </a:p>
          <a:p>
            <a:pPr lvl="0"/>
            <a:r>
              <a:rPr lang="en-US" sz="2400" dirty="0"/>
              <a:t>Exporting capabilities to generate downloadable reports or shareable links.</a:t>
            </a:r>
          </a:p>
          <a:p>
            <a:pPr lvl="0"/>
            <a:r>
              <a:rPr lang="en-US" sz="2400" dirty="0"/>
              <a:t>Infrastructure:</a:t>
            </a:r>
          </a:p>
          <a:p>
            <a:pPr lvl="0"/>
            <a:r>
              <a:rPr lang="en-US" sz="2400" dirty="0"/>
              <a:t>Cloud infrastructure (e.g., AWS, Azure, Google Cloud) or on-premises servers to host the system components.</a:t>
            </a:r>
          </a:p>
          <a:p>
            <a:pPr lvl="0"/>
            <a:r>
              <a:rPr lang="en-US" sz="2400" dirty="0"/>
              <a:t>Scalability and high availability considerations to handle fluctuations in traffic and ensure system reliability.</a:t>
            </a:r>
          </a:p>
          <a:p>
            <a:pPr lvl="0"/>
            <a:r>
              <a:rPr lang="en-US" sz="2400" dirty="0"/>
              <a:t>Monitoring and logging mechanisms to track system performance and detect issues proactively</a:t>
            </a:r>
            <a:r>
              <a:rPr lang="en-US" sz="2400" dirty="0" smtClean="0"/>
              <a:t>.</a:t>
            </a:r>
            <a:r>
              <a:rPr lang="en-US" sz="2400" b="1" dirty="0"/>
              <a:t/>
            </a:r>
            <a:br>
              <a:rPr lang="en-US" sz="2400" b="1" dirty="0"/>
            </a:br>
            <a:endParaRPr lang="en-US" sz="2400"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3" name="Content Placeholder 2"/>
          <p:cNvSpPr>
            <a:spLocks noGrp="1"/>
          </p:cNvSpPr>
          <p:nvPr>
            <p:ph idx="1"/>
          </p:nvPr>
        </p:nvSpPr>
        <p:spPr>
          <a:xfrm>
            <a:off x="457200" y="857232"/>
            <a:ext cx="8229600" cy="5268931"/>
          </a:xfrm>
        </p:spPr>
        <p:txBody>
          <a:bodyPr/>
          <a:lstStyle/>
          <a:p>
            <a:pPr>
              <a:buNone/>
            </a:pPr>
            <a:r>
              <a:rPr lang="en-US" b="1" dirty="0" smtClean="0"/>
              <a:t>Security and Compliance:</a:t>
            </a:r>
            <a:endParaRPr lang="en-US" dirty="0" smtClean="0"/>
          </a:p>
          <a:p>
            <a:pPr lvl="0"/>
            <a:r>
              <a:rPr lang="en-US" dirty="0" smtClean="0"/>
              <a:t>Encryption and data masking techniques to protect sensitive information.</a:t>
            </a:r>
          </a:p>
          <a:p>
            <a:pPr lvl="0"/>
            <a:r>
              <a:rPr lang="en-US" dirty="0" smtClean="0"/>
              <a:t>Compliance with data protection regulations (e.g., GDPR, CCPA) and industry standards (e.g., PCI DSS for payment data).</a:t>
            </a:r>
          </a:p>
          <a:p>
            <a:pPr lvl="0"/>
            <a:r>
              <a:rPr lang="en-US" dirty="0" smtClean="0"/>
              <a:t>Regular security audits and vulnerability assessments to identify and mitigate risks.</a:t>
            </a:r>
            <a:endParaRPr lang="en-US"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773832"/>
            <a:ext cx="8229600" cy="1143000"/>
          </a:xfrm>
        </p:spPr>
        <p:txBody>
          <a:bodyPr>
            <a:normAutofit fontScale="90000"/>
          </a:bodyPr>
          <a:lstStyle/>
          <a:p>
            <a:r>
              <a:rPr lang="en-US" b="1" dirty="0"/>
              <a:t>ANALYSIS OF E - COMMERCE SALES OF</a:t>
            </a:r>
            <a:r>
              <a:rPr lang="en-US" dirty="0"/>
              <a:t/>
            </a:r>
            <a:br>
              <a:rPr lang="en-US" dirty="0"/>
            </a:br>
            <a:r>
              <a:rPr lang="en-US" b="1" dirty="0"/>
              <a:t> FASHION </a:t>
            </a:r>
            <a:r>
              <a:rPr lang="en-US" b="1" dirty="0" smtClean="0"/>
              <a:t>WEBSITE</a:t>
            </a:r>
            <a:endParaRPr lang="en-US" dirty="0"/>
          </a:p>
        </p:txBody>
      </p:sp>
      <p:sp>
        <p:nvSpPr>
          <p:cNvPr id="3" name="Content Placeholder 2"/>
          <p:cNvSpPr>
            <a:spLocks noGrp="1"/>
          </p:cNvSpPr>
          <p:nvPr>
            <p:ph idx="1"/>
          </p:nvPr>
        </p:nvSpPr>
        <p:spPr>
          <a:xfrm>
            <a:off x="457200" y="1927373"/>
            <a:ext cx="8229600" cy="4525963"/>
          </a:xfrm>
        </p:spPr>
        <p:txBody>
          <a:bodyPr/>
          <a:lstStyle/>
          <a:p>
            <a:pPr>
              <a:buNone/>
            </a:pPr>
            <a:r>
              <a:rPr lang="en-US" b="1" dirty="0"/>
              <a:t>BASED ON GENDER</a:t>
            </a:r>
            <a:r>
              <a:rPr lang="en-US" b="1" dirty="0" smtClean="0"/>
              <a:t>:</a:t>
            </a:r>
          </a:p>
          <a:p>
            <a:pPr>
              <a:buNone/>
            </a:pPr>
            <a:endParaRPr lang="en-US" dirty="0" smtClean="0"/>
          </a:p>
          <a:p>
            <a:endParaRPr lang="en-US" dirty="0"/>
          </a:p>
        </p:txBody>
      </p:sp>
      <p:graphicFrame>
        <p:nvGraphicFramePr>
          <p:cNvPr id="4" name="Table 3"/>
          <p:cNvGraphicFramePr>
            <a:graphicFrameLocks noGrp="1"/>
          </p:cNvGraphicFramePr>
          <p:nvPr/>
        </p:nvGraphicFramePr>
        <p:xfrm>
          <a:off x="1428728" y="3071810"/>
          <a:ext cx="6643734" cy="1857389"/>
        </p:xfrm>
        <a:graphic>
          <a:graphicData uri="http://schemas.openxmlformats.org/drawingml/2006/table">
            <a:tbl>
              <a:tblPr firstRow="1" bandRow="1">
                <a:tableStyleId>{5C22544A-7EE6-4342-B048-85BDC9FD1C3A}</a:tableStyleId>
              </a:tblPr>
              <a:tblGrid>
                <a:gridCol w="1928826"/>
                <a:gridCol w="2500330"/>
                <a:gridCol w="2214578"/>
              </a:tblGrid>
              <a:tr h="913371">
                <a:tc>
                  <a:txBody>
                    <a:bodyPr/>
                    <a:lstStyle/>
                    <a:p>
                      <a:pPr marL="457200" algn="ctr">
                        <a:lnSpc>
                          <a:spcPct val="115000"/>
                        </a:lnSpc>
                        <a:spcAft>
                          <a:spcPts val="0"/>
                        </a:spcAft>
                      </a:pPr>
                      <a:r>
                        <a:rPr lang="en-US" sz="1400" b="1" kern="100" dirty="0">
                          <a:latin typeface="Times New Roman"/>
                          <a:ea typeface="Times New Roman"/>
                          <a:cs typeface="Times New Roman"/>
                        </a:rPr>
                        <a:t>GENDER</a:t>
                      </a:r>
                      <a:endParaRPr lang="en-US" sz="1200" kern="100" dirty="0">
                        <a:latin typeface="Aptos"/>
                        <a:ea typeface="Times New Roman"/>
                        <a:cs typeface="Times New Roman"/>
                      </a:endParaRPr>
                    </a:p>
                  </a:txBody>
                  <a:tcPr marL="68580" marR="68580" marT="0" marB="0"/>
                </a:tc>
                <a:tc>
                  <a:txBody>
                    <a:bodyPr/>
                    <a:lstStyle/>
                    <a:p>
                      <a:pPr marL="457200" algn="ctr">
                        <a:lnSpc>
                          <a:spcPct val="115000"/>
                        </a:lnSpc>
                        <a:spcAft>
                          <a:spcPts val="0"/>
                        </a:spcAft>
                      </a:pPr>
                      <a:r>
                        <a:rPr lang="en-US" sz="1400" b="1" kern="100" dirty="0">
                          <a:latin typeface="Times New Roman"/>
                          <a:ea typeface="Times New Roman"/>
                          <a:cs typeface="Times New Roman"/>
                        </a:rPr>
                        <a:t>NO. OF CUSTOMERS</a:t>
                      </a:r>
                      <a:endParaRPr lang="en-US" sz="1200" kern="100" dirty="0">
                        <a:latin typeface="Aptos"/>
                        <a:ea typeface="Times New Roman"/>
                        <a:cs typeface="Times New Roman"/>
                      </a:endParaRPr>
                    </a:p>
                  </a:txBody>
                  <a:tcPr marL="68580" marR="68580" marT="0" marB="0"/>
                </a:tc>
                <a:tc>
                  <a:txBody>
                    <a:bodyPr/>
                    <a:lstStyle/>
                    <a:p>
                      <a:pPr marL="457200" algn="ctr">
                        <a:lnSpc>
                          <a:spcPct val="115000"/>
                        </a:lnSpc>
                        <a:spcAft>
                          <a:spcPts val="0"/>
                        </a:spcAft>
                      </a:pPr>
                      <a:r>
                        <a:rPr lang="en-US" sz="1400" b="1" kern="100">
                          <a:latin typeface="Times New Roman"/>
                          <a:ea typeface="Times New Roman"/>
                          <a:cs typeface="Times New Roman"/>
                        </a:rPr>
                        <a:t>TOTAL AMOUNT OF SALES</a:t>
                      </a:r>
                      <a:endParaRPr lang="en-US" sz="1200" kern="100">
                        <a:latin typeface="Aptos"/>
                        <a:ea typeface="Times New Roman"/>
                        <a:cs typeface="Times New Roman"/>
                      </a:endParaRPr>
                    </a:p>
                  </a:txBody>
                  <a:tcPr marL="68580" marR="68580" marT="0" marB="0"/>
                </a:tc>
              </a:tr>
              <a:tr h="375895">
                <a:tc>
                  <a:txBody>
                    <a:bodyPr/>
                    <a:lstStyle/>
                    <a:p>
                      <a:pPr marL="457200" algn="ctr">
                        <a:lnSpc>
                          <a:spcPct val="115000"/>
                        </a:lnSpc>
                        <a:spcAft>
                          <a:spcPts val="0"/>
                        </a:spcAft>
                      </a:pPr>
                      <a:r>
                        <a:rPr lang="en-US" sz="1400" b="1" kern="100" dirty="0">
                          <a:latin typeface="Times New Roman"/>
                          <a:ea typeface="Times New Roman"/>
                          <a:cs typeface="Times New Roman"/>
                        </a:rPr>
                        <a:t>MALE</a:t>
                      </a:r>
                      <a:endParaRPr lang="en-US" sz="1200" kern="100" dirty="0">
                        <a:latin typeface="Aptos"/>
                        <a:ea typeface="Times New Roman"/>
                        <a:cs typeface="Times New Roman"/>
                      </a:endParaRPr>
                    </a:p>
                  </a:txBody>
                  <a:tcPr marL="68580" marR="68580" marT="0" marB="0"/>
                </a:tc>
                <a:tc>
                  <a:txBody>
                    <a:bodyPr/>
                    <a:lstStyle/>
                    <a:p>
                      <a:pPr marL="457200" algn="ctr">
                        <a:lnSpc>
                          <a:spcPct val="115000"/>
                        </a:lnSpc>
                        <a:spcAft>
                          <a:spcPts val="0"/>
                        </a:spcAft>
                      </a:pPr>
                      <a:r>
                        <a:rPr lang="en-US" sz="1400" b="1" kern="100" dirty="0">
                          <a:latin typeface="Times New Roman"/>
                          <a:ea typeface="Times New Roman"/>
                          <a:cs typeface="Times New Roman"/>
                        </a:rPr>
                        <a:t>390</a:t>
                      </a:r>
                      <a:endParaRPr lang="en-US" sz="1200" kern="100" dirty="0">
                        <a:latin typeface="Aptos"/>
                        <a:ea typeface="Times New Roman"/>
                        <a:cs typeface="Times New Roman"/>
                      </a:endParaRPr>
                    </a:p>
                  </a:txBody>
                  <a:tcPr marL="68580" marR="68580" marT="0" marB="0"/>
                </a:tc>
                <a:tc>
                  <a:txBody>
                    <a:bodyPr/>
                    <a:lstStyle/>
                    <a:p>
                      <a:pPr marL="457200" algn="ctr">
                        <a:lnSpc>
                          <a:spcPct val="115000"/>
                        </a:lnSpc>
                        <a:spcAft>
                          <a:spcPts val="0"/>
                        </a:spcAft>
                      </a:pPr>
                      <a:r>
                        <a:rPr lang="en-US" sz="1400" b="1" kern="100" dirty="0">
                          <a:latin typeface="Times New Roman"/>
                          <a:ea typeface="Times New Roman"/>
                          <a:cs typeface="Times New Roman"/>
                        </a:rPr>
                        <a:t>302963</a:t>
                      </a:r>
                      <a:endParaRPr lang="en-US" sz="1200" kern="100" dirty="0">
                        <a:latin typeface="Aptos"/>
                        <a:ea typeface="Times New Roman"/>
                        <a:cs typeface="Times New Roman"/>
                      </a:endParaRPr>
                    </a:p>
                  </a:txBody>
                  <a:tcPr marL="68580" marR="68580" marT="0" marB="0"/>
                </a:tc>
              </a:tr>
              <a:tr h="568123">
                <a:tc>
                  <a:txBody>
                    <a:bodyPr/>
                    <a:lstStyle/>
                    <a:p>
                      <a:pPr marL="457200" algn="ctr">
                        <a:lnSpc>
                          <a:spcPct val="115000"/>
                        </a:lnSpc>
                        <a:spcAft>
                          <a:spcPts val="0"/>
                        </a:spcAft>
                      </a:pPr>
                      <a:r>
                        <a:rPr lang="en-US" sz="1400" b="1" kern="100" dirty="0">
                          <a:latin typeface="Times New Roman"/>
                          <a:ea typeface="Times New Roman"/>
                          <a:cs typeface="Times New Roman"/>
                        </a:rPr>
                        <a:t>FEMALE</a:t>
                      </a:r>
                      <a:endParaRPr lang="en-US" sz="1200" kern="100" dirty="0">
                        <a:latin typeface="Aptos"/>
                        <a:ea typeface="Times New Roman"/>
                        <a:cs typeface="Times New Roman"/>
                      </a:endParaRPr>
                    </a:p>
                  </a:txBody>
                  <a:tcPr marL="68580" marR="68580" marT="0" marB="0"/>
                </a:tc>
                <a:tc>
                  <a:txBody>
                    <a:bodyPr/>
                    <a:lstStyle/>
                    <a:p>
                      <a:pPr marL="457200" algn="ctr">
                        <a:lnSpc>
                          <a:spcPct val="115000"/>
                        </a:lnSpc>
                        <a:spcAft>
                          <a:spcPts val="0"/>
                        </a:spcAft>
                      </a:pPr>
                      <a:r>
                        <a:rPr lang="en-US" sz="1400" b="1" kern="100">
                          <a:latin typeface="Times New Roman"/>
                          <a:ea typeface="Times New Roman"/>
                          <a:cs typeface="Times New Roman"/>
                        </a:rPr>
                        <a:t>1122</a:t>
                      </a:r>
                      <a:endParaRPr lang="en-US" sz="1200" kern="100">
                        <a:latin typeface="Aptos"/>
                        <a:ea typeface="Times New Roman"/>
                        <a:cs typeface="Times New Roman"/>
                      </a:endParaRPr>
                    </a:p>
                  </a:txBody>
                  <a:tcPr marL="68580" marR="68580" marT="0" marB="0"/>
                </a:tc>
                <a:tc>
                  <a:txBody>
                    <a:bodyPr/>
                    <a:lstStyle/>
                    <a:p>
                      <a:pPr marL="457200" algn="ctr">
                        <a:lnSpc>
                          <a:spcPct val="115000"/>
                        </a:lnSpc>
                        <a:spcAft>
                          <a:spcPts val="0"/>
                        </a:spcAft>
                      </a:pPr>
                      <a:r>
                        <a:rPr lang="en-US" sz="1400" b="1" kern="100" dirty="0">
                          <a:latin typeface="Times New Roman"/>
                          <a:ea typeface="Times New Roman"/>
                          <a:cs typeface="Times New Roman"/>
                        </a:rPr>
                        <a:t>649520</a:t>
                      </a:r>
                      <a:endParaRPr lang="en-US" sz="1200" kern="100" dirty="0">
                        <a:latin typeface="Aptos"/>
                        <a:ea typeface="Times New Roman"/>
                        <a:cs typeface="Times New Roman"/>
                      </a:endParaRPr>
                    </a:p>
                  </a:txBody>
                  <a:tcPr marL="68580" marR="68580" marT="0" marB="0"/>
                </a:tc>
              </a:tr>
            </a:tbl>
          </a:graphicData>
        </a:graphic>
      </p:graphicFrame>
      <p:sp>
        <p:nvSpPr>
          <p:cNvPr id="6" name="TextBox 5"/>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548680"/>
            <a:ext cx="8229600" cy="1143000"/>
          </a:xfrm>
        </p:spPr>
        <p:txBody>
          <a:bodyPr/>
          <a:lstStyle/>
          <a:p>
            <a:r>
              <a:rPr lang="en-US" dirty="0" smtClean="0"/>
              <a:t>GENDER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52729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476672"/>
            <a:ext cx="8229600" cy="1143000"/>
          </a:xfrm>
        </p:spPr>
        <p:txBody>
          <a:bodyPr>
            <a:normAutofit/>
          </a:bodyPr>
          <a:lstStyle/>
          <a:p>
            <a:pPr algn="l"/>
            <a:r>
              <a:rPr lang="en-US" b="1" dirty="0"/>
              <a:t>DATA  </a:t>
            </a:r>
            <a:r>
              <a:rPr lang="en-US" b="1" dirty="0" smtClean="0"/>
              <a:t>INTERPRETATIOIN</a:t>
            </a:r>
            <a:endParaRPr lang="en-US" dirty="0"/>
          </a:p>
        </p:txBody>
      </p:sp>
      <p:sp>
        <p:nvSpPr>
          <p:cNvPr id="3" name="Content Placeholder 2"/>
          <p:cNvSpPr>
            <a:spLocks noGrp="1"/>
          </p:cNvSpPr>
          <p:nvPr>
            <p:ph idx="1"/>
          </p:nvPr>
        </p:nvSpPr>
        <p:spPr/>
        <p:txBody>
          <a:bodyPr/>
          <a:lstStyle/>
          <a:p>
            <a:r>
              <a:rPr lang="en-US" dirty="0"/>
              <a:t>From the table, we can know that the female customers are higher than the male customers and also the amount of sales is higher in the female compare to male.</a:t>
            </a:r>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94"/>
            <a:ext cx="9143999" cy="6930998"/>
          </a:xfrm>
          <a:prstGeom prst="rect">
            <a:avLst/>
          </a:prstGeom>
        </p:spPr>
      </p:pic>
      <p:sp>
        <p:nvSpPr>
          <p:cNvPr id="2" name="Title 1"/>
          <p:cNvSpPr>
            <a:spLocks noGrp="1"/>
          </p:cNvSpPr>
          <p:nvPr>
            <p:ph type="title"/>
          </p:nvPr>
        </p:nvSpPr>
        <p:spPr>
          <a:xfrm>
            <a:off x="457199" y="476672"/>
            <a:ext cx="8229600" cy="1143000"/>
          </a:xfrm>
        </p:spPr>
        <p:txBody>
          <a:bodyPr/>
          <a:lstStyle/>
          <a:p>
            <a:pPr algn="l"/>
            <a:r>
              <a:rPr lang="en-US" b="1" dirty="0"/>
              <a:t>BASED ON AGE:</a:t>
            </a:r>
            <a:endParaRPr lang="en-US" dirty="0"/>
          </a:p>
        </p:txBody>
      </p:sp>
      <p:graphicFrame>
        <p:nvGraphicFramePr>
          <p:cNvPr id="4" name="Content Placeholder 3"/>
          <p:cNvGraphicFramePr>
            <a:graphicFrameLocks noGrp="1"/>
          </p:cNvGraphicFramePr>
          <p:nvPr>
            <p:ph idx="1"/>
          </p:nvPr>
        </p:nvGraphicFramePr>
        <p:xfrm>
          <a:off x="457200" y="1600200"/>
          <a:ext cx="8229600" cy="4686320"/>
        </p:xfrm>
        <a:graphic>
          <a:graphicData uri="http://schemas.openxmlformats.org/drawingml/2006/table">
            <a:tbl>
              <a:tblPr firstRow="1" bandRow="1">
                <a:tableStyleId>{5C22544A-7EE6-4342-B048-85BDC9FD1C3A}</a:tableStyleId>
              </a:tblPr>
              <a:tblGrid>
                <a:gridCol w="2743200"/>
                <a:gridCol w="2743200"/>
                <a:gridCol w="2743200"/>
              </a:tblGrid>
              <a:tr h="585790">
                <a:tc>
                  <a:txBody>
                    <a:bodyPr/>
                    <a:lstStyle/>
                    <a:p>
                      <a:pPr algn="ctr">
                        <a:lnSpc>
                          <a:spcPct val="115000"/>
                        </a:lnSpc>
                        <a:spcAft>
                          <a:spcPts val="0"/>
                        </a:spcAft>
                      </a:pPr>
                      <a:r>
                        <a:rPr lang="en-US" sz="1400" b="1" kern="0" dirty="0">
                          <a:solidFill>
                            <a:srgbClr val="000000"/>
                          </a:solidFill>
                          <a:latin typeface="Times New Roman"/>
                          <a:ea typeface="Times New Roman"/>
                          <a:cs typeface="Times New Roman"/>
                        </a:rPr>
                        <a:t>AGE</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NO. OF CUSTOMERS</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TOTAL AMOUNT OF SALES</a:t>
                      </a:r>
                      <a:endParaRPr lang="en-US" sz="1200" kern="100">
                        <a:latin typeface="Aptos"/>
                        <a:ea typeface="Times New Roman"/>
                        <a:cs typeface="Times New Roman"/>
                      </a:endParaRPr>
                    </a:p>
                  </a:txBody>
                  <a:tcPr marL="68580" marR="68580" marT="0" marB="0"/>
                </a:tc>
              </a:tr>
              <a:tr h="585790">
                <a:tc>
                  <a:txBody>
                    <a:bodyPr/>
                    <a:lstStyle/>
                    <a:p>
                      <a:pPr algn="ctr">
                        <a:lnSpc>
                          <a:spcPct val="115000"/>
                        </a:lnSpc>
                        <a:spcAft>
                          <a:spcPts val="0"/>
                        </a:spcAft>
                      </a:pPr>
                      <a:r>
                        <a:rPr lang="en-US" sz="1400" b="1" kern="0" dirty="0">
                          <a:solidFill>
                            <a:srgbClr val="000000"/>
                          </a:solidFill>
                          <a:latin typeface="Times New Roman"/>
                          <a:ea typeface="Times New Roman"/>
                          <a:cs typeface="Times New Roman"/>
                        </a:rPr>
                        <a:t>18 – 20</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112</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67039</a:t>
                      </a:r>
                      <a:endParaRPr lang="en-US" sz="1200" kern="100">
                        <a:latin typeface="Aptos"/>
                        <a:ea typeface="Times New Roman"/>
                        <a:cs typeface="Times New Roman"/>
                      </a:endParaRPr>
                    </a:p>
                  </a:txBody>
                  <a:tcPr marL="68580" marR="68580" marT="0" marB="0"/>
                </a:tc>
              </a:tr>
              <a:tr h="585790">
                <a:tc>
                  <a:txBody>
                    <a:bodyPr/>
                    <a:lstStyle/>
                    <a:p>
                      <a:pPr algn="ctr">
                        <a:lnSpc>
                          <a:spcPct val="115000"/>
                        </a:lnSpc>
                        <a:spcAft>
                          <a:spcPts val="0"/>
                        </a:spcAft>
                      </a:pPr>
                      <a:r>
                        <a:rPr lang="en-US" sz="1400" b="1" kern="0" dirty="0">
                          <a:solidFill>
                            <a:srgbClr val="000000"/>
                          </a:solidFill>
                          <a:latin typeface="Times New Roman"/>
                          <a:ea typeface="Times New Roman"/>
                          <a:cs typeface="Times New Roman"/>
                        </a:rPr>
                        <a:t>21 – 30</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dirty="0">
                          <a:solidFill>
                            <a:srgbClr val="000000"/>
                          </a:solidFill>
                          <a:latin typeface="Times New Roman"/>
                          <a:ea typeface="Times New Roman"/>
                          <a:cs typeface="Times New Roman"/>
                        </a:rPr>
                        <a:t>384</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214850</a:t>
                      </a:r>
                      <a:endParaRPr lang="en-US" sz="1200" kern="100">
                        <a:latin typeface="Aptos"/>
                        <a:ea typeface="Times New Roman"/>
                        <a:cs typeface="Times New Roman"/>
                      </a:endParaRPr>
                    </a:p>
                  </a:txBody>
                  <a:tcPr marL="68580" marR="68580" marT="0" marB="0"/>
                </a:tc>
              </a:tr>
              <a:tr h="585790">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31 – 40</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dirty="0">
                          <a:solidFill>
                            <a:srgbClr val="000000"/>
                          </a:solidFill>
                          <a:latin typeface="Times New Roman"/>
                          <a:ea typeface="Times New Roman"/>
                          <a:cs typeface="Times New Roman"/>
                        </a:rPr>
                        <a:t>357</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222461</a:t>
                      </a:r>
                      <a:endParaRPr lang="en-US" sz="1200" kern="100">
                        <a:latin typeface="Aptos"/>
                        <a:ea typeface="Times New Roman"/>
                        <a:cs typeface="Times New Roman"/>
                      </a:endParaRPr>
                    </a:p>
                  </a:txBody>
                  <a:tcPr marL="68580" marR="68580" marT="0" marB="0"/>
                </a:tc>
              </a:tr>
              <a:tr h="585790">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41 – 50</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dirty="0">
                          <a:solidFill>
                            <a:srgbClr val="000000"/>
                          </a:solidFill>
                          <a:latin typeface="Times New Roman"/>
                          <a:ea typeface="Times New Roman"/>
                          <a:cs typeface="Times New Roman"/>
                        </a:rPr>
                        <a:t>349</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225482</a:t>
                      </a:r>
                      <a:endParaRPr lang="en-US" sz="1200" kern="100">
                        <a:latin typeface="Aptos"/>
                        <a:ea typeface="Times New Roman"/>
                        <a:cs typeface="Times New Roman"/>
                      </a:endParaRPr>
                    </a:p>
                  </a:txBody>
                  <a:tcPr marL="68580" marR="68580" marT="0" marB="0"/>
                </a:tc>
              </a:tr>
              <a:tr h="585790">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51 – 60</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dirty="0">
                          <a:solidFill>
                            <a:srgbClr val="000000"/>
                          </a:solidFill>
                          <a:latin typeface="Times New Roman"/>
                          <a:ea typeface="Times New Roman"/>
                          <a:cs typeface="Times New Roman"/>
                        </a:rPr>
                        <a:t>123</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76902</a:t>
                      </a:r>
                      <a:endParaRPr lang="en-US" sz="1200" kern="100">
                        <a:latin typeface="Aptos"/>
                        <a:ea typeface="Times New Roman"/>
                        <a:cs typeface="Times New Roman"/>
                      </a:endParaRPr>
                    </a:p>
                  </a:txBody>
                  <a:tcPr marL="68580" marR="68580" marT="0" marB="0"/>
                </a:tc>
              </a:tr>
              <a:tr h="585790">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61 – 70</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dirty="0">
                          <a:solidFill>
                            <a:srgbClr val="000000"/>
                          </a:solidFill>
                          <a:latin typeface="Times New Roman"/>
                          <a:ea typeface="Times New Roman"/>
                          <a:cs typeface="Times New Roman"/>
                        </a:rPr>
                        <a:t>106</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dirty="0">
                          <a:solidFill>
                            <a:srgbClr val="000000"/>
                          </a:solidFill>
                          <a:latin typeface="Times New Roman"/>
                          <a:ea typeface="Times New Roman"/>
                          <a:cs typeface="Times New Roman"/>
                        </a:rPr>
                        <a:t>68095</a:t>
                      </a:r>
                      <a:endParaRPr lang="en-US" sz="1200" kern="100" dirty="0">
                        <a:latin typeface="Aptos"/>
                        <a:ea typeface="Times New Roman"/>
                        <a:cs typeface="Times New Roman"/>
                      </a:endParaRPr>
                    </a:p>
                  </a:txBody>
                  <a:tcPr marL="68580" marR="68580" marT="0" marB="0"/>
                </a:tc>
              </a:tr>
              <a:tr h="585790">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71 -80</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a:solidFill>
                            <a:srgbClr val="000000"/>
                          </a:solidFill>
                          <a:latin typeface="Times New Roman"/>
                          <a:ea typeface="Times New Roman"/>
                          <a:cs typeface="Times New Roman"/>
                        </a:rPr>
                        <a:t>81</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0" dirty="0">
                          <a:solidFill>
                            <a:srgbClr val="000000"/>
                          </a:solidFill>
                          <a:latin typeface="Times New Roman"/>
                          <a:ea typeface="Times New Roman"/>
                          <a:cs typeface="Times New Roman"/>
                        </a:rPr>
                        <a:t>50654</a:t>
                      </a:r>
                      <a:endParaRPr lang="en-US" sz="1200" kern="100" dirty="0">
                        <a:latin typeface="Aptos"/>
                        <a:ea typeface="Times New Roman"/>
                        <a:cs typeface="Times New Roman"/>
                      </a:endParaRPr>
                    </a:p>
                  </a:txBody>
                  <a:tcPr marL="68580" marR="68580" marT="0" marB="0"/>
                </a:tc>
              </a:tr>
            </a:tbl>
          </a:graphicData>
        </a:graphic>
      </p:graphicFrame>
      <p:sp>
        <p:nvSpPr>
          <p:cNvPr id="6" name="TextBox 5"/>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72439" y="629816"/>
            <a:ext cx="8229600" cy="1143000"/>
          </a:xfrm>
        </p:spPr>
        <p:txBody>
          <a:bodyPr/>
          <a:lstStyle/>
          <a:p>
            <a:pPr algn="l"/>
            <a:r>
              <a:rPr lang="en-US" dirty="0" smtClean="0"/>
              <a:t>AGE ANALYSIS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548680"/>
            <a:ext cx="8229600" cy="1143000"/>
          </a:xfrm>
        </p:spPr>
        <p:txBody>
          <a:bodyPr/>
          <a:lstStyle/>
          <a:p>
            <a:pPr algn="l"/>
            <a:r>
              <a:rPr lang="en-US" dirty="0" smtClean="0"/>
              <a:t>COURSE 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Abstract</a:t>
            </a:r>
          </a:p>
          <a:p>
            <a:r>
              <a:rPr lang="en-US" dirty="0" smtClean="0"/>
              <a:t>Introduction</a:t>
            </a:r>
          </a:p>
          <a:p>
            <a:r>
              <a:rPr lang="en-US" dirty="0" smtClean="0"/>
              <a:t>Tools and services required</a:t>
            </a:r>
          </a:p>
          <a:p>
            <a:r>
              <a:rPr lang="en-US" dirty="0" smtClean="0"/>
              <a:t>Problem statement</a:t>
            </a:r>
          </a:p>
          <a:p>
            <a:r>
              <a:rPr lang="en-US" dirty="0" smtClean="0"/>
              <a:t>Columns in Data set</a:t>
            </a:r>
          </a:p>
          <a:p>
            <a:r>
              <a:rPr lang="en-US" dirty="0" smtClean="0"/>
              <a:t>Project Architecture of E-Commerce sales analysis</a:t>
            </a:r>
          </a:p>
          <a:p>
            <a:r>
              <a:rPr lang="en-US" dirty="0" err="1" smtClean="0"/>
              <a:t>Modelling</a:t>
            </a:r>
            <a:r>
              <a:rPr lang="en-US" dirty="0" smtClean="0"/>
              <a:t> and Project outcome</a:t>
            </a:r>
          </a:p>
          <a:p>
            <a:r>
              <a:rPr lang="en-US" dirty="0" smtClean="0"/>
              <a:t>Benefits of the Analysis</a:t>
            </a:r>
          </a:p>
          <a:p>
            <a:r>
              <a:rPr lang="en-US" dirty="0" smtClean="0"/>
              <a:t>Conclusion</a:t>
            </a:r>
          </a:p>
          <a:p>
            <a:endParaRPr lang="en-US" dirty="0" smtClean="0"/>
          </a:p>
          <a:p>
            <a:endParaRPr lang="en-US" dirty="0"/>
          </a:p>
        </p:txBody>
      </p:sp>
      <p:sp>
        <p:nvSpPr>
          <p:cNvPr id="7" name="TextBox 6"/>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548680"/>
            <a:ext cx="8229600" cy="1143000"/>
          </a:xfrm>
        </p:spPr>
        <p:txBody>
          <a:bodyPr>
            <a:normAutofit/>
          </a:bodyPr>
          <a:lstStyle/>
          <a:p>
            <a:pPr algn="l"/>
            <a:r>
              <a:rPr lang="en-US" b="1" dirty="0"/>
              <a:t>DATA  INTERPRETATIOIN</a:t>
            </a:r>
            <a:r>
              <a:rPr lang="en-US" b="1" dirty="0" smtClean="0"/>
              <a:t>:</a:t>
            </a:r>
            <a:endParaRPr lang="en-US" dirty="0"/>
          </a:p>
        </p:txBody>
      </p:sp>
      <p:sp>
        <p:nvSpPr>
          <p:cNvPr id="3" name="Content Placeholder 2"/>
          <p:cNvSpPr>
            <a:spLocks noGrp="1"/>
          </p:cNvSpPr>
          <p:nvPr>
            <p:ph idx="1"/>
          </p:nvPr>
        </p:nvSpPr>
        <p:spPr/>
        <p:txBody>
          <a:bodyPr/>
          <a:lstStyle/>
          <a:p>
            <a:r>
              <a:rPr lang="en-US" dirty="0"/>
              <a:t>Based on the analysis of the demographic profile, most of the customers belonging to the age group of 21-30 has higher amount of purchase in E-Commerce and then least amount of purchase done by the 71-80 age group of customers</a:t>
            </a:r>
            <a:r>
              <a:rPr lang="en-US" dirty="0" smtClean="0"/>
              <a:t>.</a:t>
            </a:r>
          </a:p>
          <a:p>
            <a:endParaRPr lang="en-US"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692696"/>
            <a:ext cx="8229600" cy="1143000"/>
          </a:xfrm>
        </p:spPr>
        <p:txBody>
          <a:bodyPr/>
          <a:lstStyle/>
          <a:p>
            <a:pPr algn="l"/>
            <a:r>
              <a:rPr lang="en-US" b="1" dirty="0"/>
              <a:t>BASED ON CHANNEL</a:t>
            </a:r>
            <a:endParaRPr lang="en-US" dirty="0"/>
          </a:p>
        </p:txBody>
      </p:sp>
      <p:graphicFrame>
        <p:nvGraphicFramePr>
          <p:cNvPr id="4" name="Content Placeholder 3"/>
          <p:cNvGraphicFramePr>
            <a:graphicFrameLocks noGrp="1"/>
          </p:cNvGraphicFramePr>
          <p:nvPr>
            <p:ph idx="1"/>
          </p:nvPr>
        </p:nvGraphicFramePr>
        <p:xfrm>
          <a:off x="457200" y="2571744"/>
          <a:ext cx="8229600" cy="2643207"/>
        </p:xfrm>
        <a:graphic>
          <a:graphicData uri="http://schemas.openxmlformats.org/drawingml/2006/table">
            <a:tbl>
              <a:tblPr firstRow="1" bandRow="1">
                <a:tableStyleId>{5C22544A-7EE6-4342-B048-85BDC9FD1C3A}</a:tableStyleId>
              </a:tblPr>
              <a:tblGrid>
                <a:gridCol w="2743200"/>
                <a:gridCol w="2743200"/>
                <a:gridCol w="2743200"/>
              </a:tblGrid>
              <a:tr h="881069">
                <a:tc>
                  <a:txBody>
                    <a:bodyPr/>
                    <a:lstStyle/>
                    <a:p>
                      <a:pPr algn="ctr">
                        <a:lnSpc>
                          <a:spcPct val="115000"/>
                        </a:lnSpc>
                        <a:spcAft>
                          <a:spcPts val="0"/>
                        </a:spcAft>
                      </a:pPr>
                      <a:r>
                        <a:rPr lang="en-US" sz="1400" b="1" kern="100" dirty="0">
                          <a:latin typeface="Times New Roman"/>
                          <a:ea typeface="Times New Roman"/>
                          <a:cs typeface="Times New Roman"/>
                        </a:rPr>
                        <a:t>CHANNEL</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dirty="0">
                          <a:latin typeface="Times New Roman"/>
                          <a:ea typeface="Times New Roman"/>
                          <a:cs typeface="Times New Roman"/>
                        </a:rPr>
                        <a:t>NO. OF CUSTOMERS</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TOTAL AMOUNT OF SALES</a:t>
                      </a:r>
                      <a:endParaRPr lang="en-US" sz="1200" kern="100">
                        <a:latin typeface="Aptos"/>
                        <a:ea typeface="Times New Roman"/>
                        <a:cs typeface="Times New Roman"/>
                      </a:endParaRPr>
                    </a:p>
                  </a:txBody>
                  <a:tcPr marL="68580" marR="68580" marT="0" marB="0"/>
                </a:tc>
              </a:tr>
              <a:tr h="881069">
                <a:tc>
                  <a:txBody>
                    <a:bodyPr/>
                    <a:lstStyle/>
                    <a:p>
                      <a:pPr algn="ctr">
                        <a:lnSpc>
                          <a:spcPct val="115000"/>
                        </a:lnSpc>
                        <a:spcAft>
                          <a:spcPts val="0"/>
                        </a:spcAft>
                      </a:pPr>
                      <a:r>
                        <a:rPr lang="en-US" sz="1400" b="1" kern="100">
                          <a:latin typeface="Times New Roman"/>
                          <a:ea typeface="Times New Roman"/>
                          <a:cs typeface="Times New Roman"/>
                        </a:rPr>
                        <a:t>FLIPKART</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dirty="0">
                          <a:latin typeface="Times New Roman"/>
                          <a:ea typeface="Times New Roman"/>
                          <a:cs typeface="Times New Roman"/>
                        </a:rPr>
                        <a:t>557</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dirty="0">
                          <a:latin typeface="Times New Roman"/>
                          <a:ea typeface="Times New Roman"/>
                          <a:cs typeface="Times New Roman"/>
                        </a:rPr>
                        <a:t>350115</a:t>
                      </a:r>
                      <a:endParaRPr lang="en-US" sz="1200" kern="100" dirty="0">
                        <a:latin typeface="Aptos"/>
                        <a:ea typeface="Times New Roman"/>
                        <a:cs typeface="Times New Roman"/>
                      </a:endParaRPr>
                    </a:p>
                  </a:txBody>
                  <a:tcPr marL="68580" marR="68580" marT="0" marB="0"/>
                </a:tc>
              </a:tr>
              <a:tr h="881069">
                <a:tc>
                  <a:txBody>
                    <a:bodyPr/>
                    <a:lstStyle/>
                    <a:p>
                      <a:pPr algn="ctr">
                        <a:lnSpc>
                          <a:spcPct val="115000"/>
                        </a:lnSpc>
                        <a:spcAft>
                          <a:spcPts val="0"/>
                        </a:spcAft>
                      </a:pPr>
                      <a:r>
                        <a:rPr lang="en-US" sz="1400" b="1" kern="100">
                          <a:latin typeface="Times New Roman"/>
                          <a:ea typeface="Times New Roman"/>
                          <a:cs typeface="Times New Roman"/>
                        </a:rPr>
                        <a:t>AMAZON</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955</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dirty="0">
                          <a:latin typeface="Times New Roman"/>
                          <a:ea typeface="Times New Roman"/>
                          <a:cs typeface="Times New Roman"/>
                        </a:rPr>
                        <a:t>602368</a:t>
                      </a:r>
                      <a:endParaRPr lang="en-US" sz="1200" kern="100" dirty="0">
                        <a:latin typeface="Aptos"/>
                        <a:ea typeface="Times New Roman"/>
                        <a:cs typeface="Times New Roman"/>
                      </a:endParaRPr>
                    </a:p>
                  </a:txBody>
                  <a:tcPr marL="68580" marR="68580" marT="0" marB="0"/>
                </a:tc>
              </a:tr>
            </a:tbl>
          </a:graphicData>
        </a:graphic>
      </p:graphicFrame>
      <p:sp>
        <p:nvSpPr>
          <p:cNvPr id="6" name="TextBox 5"/>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548680"/>
            <a:ext cx="8229600" cy="1143000"/>
          </a:xfrm>
        </p:spPr>
        <p:txBody>
          <a:bodyPr/>
          <a:lstStyle/>
          <a:p>
            <a:r>
              <a:rPr lang="en-US" dirty="0" smtClean="0"/>
              <a:t>CHANNEL ANALYSIS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548680"/>
            <a:ext cx="8229600" cy="1143000"/>
          </a:xfrm>
        </p:spPr>
        <p:txBody>
          <a:bodyPr/>
          <a:lstStyle/>
          <a:p>
            <a:pPr algn="l"/>
            <a:r>
              <a:rPr lang="en-US" b="1" dirty="0"/>
              <a:t>DATA INTERPRETATION:</a:t>
            </a:r>
            <a:endParaRPr lang="en-US" dirty="0"/>
          </a:p>
        </p:txBody>
      </p:sp>
      <p:sp>
        <p:nvSpPr>
          <p:cNvPr id="3" name="Content Placeholder 2"/>
          <p:cNvSpPr>
            <a:spLocks noGrp="1"/>
          </p:cNvSpPr>
          <p:nvPr>
            <p:ph idx="1"/>
          </p:nvPr>
        </p:nvSpPr>
        <p:spPr/>
        <p:txBody>
          <a:bodyPr/>
          <a:lstStyle/>
          <a:p>
            <a:r>
              <a:rPr lang="en-US" b="1" dirty="0"/>
              <a:t>	</a:t>
            </a:r>
            <a:r>
              <a:rPr lang="en-US" dirty="0"/>
              <a:t>By the analysis of the channels most of people use Amazon compare to </a:t>
            </a:r>
            <a:r>
              <a:rPr lang="en-US" dirty="0" err="1"/>
              <a:t>Flipkart</a:t>
            </a:r>
            <a:r>
              <a:rPr lang="en-US" dirty="0"/>
              <a:t> for their purchase.</a:t>
            </a:r>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476672"/>
            <a:ext cx="8229600" cy="1143000"/>
          </a:xfrm>
        </p:spPr>
        <p:txBody>
          <a:bodyPr>
            <a:normAutofit/>
          </a:bodyPr>
          <a:lstStyle/>
          <a:p>
            <a:pPr algn="l"/>
            <a:r>
              <a:rPr lang="en-US" b="1" dirty="0"/>
              <a:t>BASED ON DRESS CATEGORY</a:t>
            </a:r>
            <a:r>
              <a:rPr lang="en-US" b="1" dirty="0" smtClean="0"/>
              <a:t>:</a:t>
            </a:r>
            <a:endParaRPr lang="en-US" b="1" dirty="0"/>
          </a:p>
        </p:txBody>
      </p:sp>
      <p:graphicFrame>
        <p:nvGraphicFramePr>
          <p:cNvPr id="4" name="Content Placeholder 3"/>
          <p:cNvGraphicFramePr>
            <a:graphicFrameLocks noGrp="1"/>
          </p:cNvGraphicFramePr>
          <p:nvPr>
            <p:ph idx="1"/>
          </p:nvPr>
        </p:nvGraphicFramePr>
        <p:xfrm>
          <a:off x="457200" y="1600200"/>
          <a:ext cx="8229600" cy="4400568"/>
        </p:xfrm>
        <a:graphic>
          <a:graphicData uri="http://schemas.openxmlformats.org/drawingml/2006/table">
            <a:tbl>
              <a:tblPr firstRow="1" bandRow="1">
                <a:tableStyleId>{5C22544A-7EE6-4342-B048-85BDC9FD1C3A}</a:tableStyleId>
              </a:tblPr>
              <a:tblGrid>
                <a:gridCol w="2743200"/>
                <a:gridCol w="2743200"/>
                <a:gridCol w="2743200"/>
              </a:tblGrid>
              <a:tr h="488952">
                <a:tc>
                  <a:txBody>
                    <a:bodyPr/>
                    <a:lstStyle/>
                    <a:p>
                      <a:pPr algn="ctr">
                        <a:lnSpc>
                          <a:spcPct val="115000"/>
                        </a:lnSpc>
                        <a:spcAft>
                          <a:spcPts val="0"/>
                        </a:spcAft>
                      </a:pPr>
                      <a:r>
                        <a:rPr lang="en-US" sz="1400" b="1" kern="100" dirty="0">
                          <a:latin typeface="Times New Roman"/>
                          <a:ea typeface="Times New Roman"/>
                          <a:cs typeface="Times New Roman"/>
                        </a:rPr>
                        <a:t>DRESS CATEGORY</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NO. OF CUSTOMERS</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TOTAL AMOUNT OF SALES</a:t>
                      </a:r>
                      <a:endParaRPr lang="en-US" sz="1200" kern="100">
                        <a:latin typeface="Aptos"/>
                        <a:ea typeface="Times New Roman"/>
                        <a:cs typeface="Times New Roman"/>
                      </a:endParaRPr>
                    </a:p>
                  </a:txBody>
                  <a:tcPr marL="68580" marR="68580" marT="0" marB="0"/>
                </a:tc>
              </a:tr>
              <a:tr h="488952">
                <a:tc>
                  <a:txBody>
                    <a:bodyPr/>
                    <a:lstStyle/>
                    <a:p>
                      <a:pPr algn="ctr">
                        <a:lnSpc>
                          <a:spcPct val="115000"/>
                        </a:lnSpc>
                        <a:spcAft>
                          <a:spcPts val="0"/>
                        </a:spcAft>
                      </a:pPr>
                      <a:r>
                        <a:rPr lang="en-US" sz="1400" b="1" kern="100">
                          <a:latin typeface="Times New Roman"/>
                          <a:ea typeface="Times New Roman"/>
                          <a:cs typeface="Times New Roman"/>
                        </a:rPr>
                        <a:t>ETHIC DRESSES</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17</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13457</a:t>
                      </a:r>
                      <a:endParaRPr lang="en-US" sz="1200" kern="100">
                        <a:latin typeface="Aptos"/>
                        <a:ea typeface="Times New Roman"/>
                        <a:cs typeface="Times New Roman"/>
                      </a:endParaRPr>
                    </a:p>
                  </a:txBody>
                  <a:tcPr marL="68580" marR="68580" marT="0" marB="0"/>
                </a:tc>
              </a:tr>
              <a:tr h="488952">
                <a:tc>
                  <a:txBody>
                    <a:bodyPr/>
                    <a:lstStyle/>
                    <a:p>
                      <a:pPr algn="ctr">
                        <a:lnSpc>
                          <a:spcPct val="115000"/>
                        </a:lnSpc>
                        <a:spcAft>
                          <a:spcPts val="0"/>
                        </a:spcAft>
                      </a:pPr>
                      <a:r>
                        <a:rPr lang="en-US" sz="1400" b="1" kern="100" dirty="0">
                          <a:latin typeface="Times New Roman"/>
                          <a:ea typeface="Times New Roman"/>
                          <a:cs typeface="Times New Roman"/>
                        </a:rPr>
                        <a:t>KURTA</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690</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315156</a:t>
                      </a:r>
                      <a:endParaRPr lang="en-US" sz="1200" kern="100">
                        <a:latin typeface="Aptos"/>
                        <a:ea typeface="Times New Roman"/>
                        <a:cs typeface="Times New Roman"/>
                      </a:endParaRPr>
                    </a:p>
                  </a:txBody>
                  <a:tcPr marL="68580" marR="68580" marT="0" marB="0"/>
                </a:tc>
              </a:tr>
              <a:tr h="488952">
                <a:tc>
                  <a:txBody>
                    <a:bodyPr/>
                    <a:lstStyle/>
                    <a:p>
                      <a:pPr algn="ctr">
                        <a:lnSpc>
                          <a:spcPct val="115000"/>
                        </a:lnSpc>
                        <a:spcAft>
                          <a:spcPts val="0"/>
                        </a:spcAft>
                      </a:pPr>
                      <a:r>
                        <a:rPr lang="en-US" sz="1400" b="1" kern="100" dirty="0">
                          <a:latin typeface="Times New Roman"/>
                          <a:ea typeface="Times New Roman"/>
                          <a:cs typeface="Times New Roman"/>
                        </a:rPr>
                        <a:t>SAREE</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58</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40142</a:t>
                      </a:r>
                      <a:endParaRPr lang="en-US" sz="1200" kern="100">
                        <a:latin typeface="Aptos"/>
                        <a:ea typeface="Times New Roman"/>
                        <a:cs typeface="Times New Roman"/>
                      </a:endParaRPr>
                    </a:p>
                  </a:txBody>
                  <a:tcPr marL="68580" marR="68580" marT="0" marB="0"/>
                </a:tc>
              </a:tr>
              <a:tr h="488952">
                <a:tc>
                  <a:txBody>
                    <a:bodyPr/>
                    <a:lstStyle/>
                    <a:p>
                      <a:pPr algn="ctr">
                        <a:lnSpc>
                          <a:spcPct val="115000"/>
                        </a:lnSpc>
                        <a:spcAft>
                          <a:spcPts val="0"/>
                        </a:spcAft>
                      </a:pPr>
                      <a:r>
                        <a:rPr lang="en-US" sz="1400" b="1" kern="100">
                          <a:latin typeface="Times New Roman"/>
                          <a:ea typeface="Times New Roman"/>
                          <a:cs typeface="Times New Roman"/>
                        </a:rPr>
                        <a:t>SET</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dirty="0">
                          <a:latin typeface="Times New Roman"/>
                          <a:ea typeface="Times New Roman"/>
                          <a:cs typeface="Times New Roman"/>
                        </a:rPr>
                        <a:t>472</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385582</a:t>
                      </a:r>
                      <a:endParaRPr lang="en-US" sz="1200" kern="100">
                        <a:latin typeface="Aptos"/>
                        <a:ea typeface="Times New Roman"/>
                        <a:cs typeface="Times New Roman"/>
                      </a:endParaRPr>
                    </a:p>
                  </a:txBody>
                  <a:tcPr marL="68580" marR="68580" marT="0" marB="0"/>
                </a:tc>
              </a:tr>
              <a:tr h="488952">
                <a:tc>
                  <a:txBody>
                    <a:bodyPr/>
                    <a:lstStyle/>
                    <a:p>
                      <a:pPr algn="ctr">
                        <a:lnSpc>
                          <a:spcPct val="115000"/>
                        </a:lnSpc>
                        <a:spcAft>
                          <a:spcPts val="0"/>
                        </a:spcAft>
                      </a:pPr>
                      <a:r>
                        <a:rPr lang="en-US" sz="1400" b="1" kern="100">
                          <a:latin typeface="Times New Roman"/>
                          <a:ea typeface="Times New Roman"/>
                          <a:cs typeface="Times New Roman"/>
                        </a:rPr>
                        <a:t>TOP</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dirty="0">
                          <a:latin typeface="Times New Roman"/>
                          <a:ea typeface="Times New Roman"/>
                          <a:cs typeface="Times New Roman"/>
                        </a:rPr>
                        <a:t>66</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34968</a:t>
                      </a:r>
                      <a:endParaRPr lang="en-US" sz="1200" kern="100">
                        <a:latin typeface="Aptos"/>
                        <a:ea typeface="Times New Roman"/>
                        <a:cs typeface="Times New Roman"/>
                      </a:endParaRPr>
                    </a:p>
                  </a:txBody>
                  <a:tcPr marL="68580" marR="68580" marT="0" marB="0"/>
                </a:tc>
              </a:tr>
              <a:tr h="488952">
                <a:tc>
                  <a:txBody>
                    <a:bodyPr/>
                    <a:lstStyle/>
                    <a:p>
                      <a:pPr algn="ctr">
                        <a:lnSpc>
                          <a:spcPct val="115000"/>
                        </a:lnSpc>
                        <a:spcAft>
                          <a:spcPts val="0"/>
                        </a:spcAft>
                      </a:pPr>
                      <a:r>
                        <a:rPr lang="en-US" sz="1400" b="1" kern="100">
                          <a:latin typeface="Times New Roman"/>
                          <a:ea typeface="Times New Roman"/>
                          <a:cs typeface="Times New Roman"/>
                        </a:rPr>
                        <a:t>WESTERN DRESSES</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dirty="0">
                          <a:latin typeface="Times New Roman"/>
                          <a:ea typeface="Times New Roman"/>
                          <a:cs typeface="Times New Roman"/>
                        </a:rPr>
                        <a:t>207</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162441</a:t>
                      </a:r>
                      <a:endParaRPr lang="en-US" sz="1200" kern="100">
                        <a:latin typeface="Aptos"/>
                        <a:ea typeface="Times New Roman"/>
                        <a:cs typeface="Times New Roman"/>
                      </a:endParaRPr>
                    </a:p>
                  </a:txBody>
                  <a:tcPr marL="68580" marR="68580" marT="0" marB="0"/>
                </a:tc>
              </a:tr>
              <a:tr h="488952">
                <a:tc>
                  <a:txBody>
                    <a:bodyPr/>
                    <a:lstStyle/>
                    <a:p>
                      <a:pPr algn="ctr">
                        <a:lnSpc>
                          <a:spcPct val="115000"/>
                        </a:lnSpc>
                        <a:spcAft>
                          <a:spcPts val="0"/>
                        </a:spcAft>
                      </a:pPr>
                      <a:r>
                        <a:rPr lang="en-US" sz="1400" b="1" kern="100">
                          <a:latin typeface="Times New Roman"/>
                          <a:ea typeface="Times New Roman"/>
                          <a:cs typeface="Times New Roman"/>
                        </a:rPr>
                        <a:t>FOOTWEARS</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a:latin typeface="Times New Roman"/>
                          <a:ea typeface="Times New Roman"/>
                          <a:cs typeface="Times New Roman"/>
                        </a:rPr>
                        <a:t>1</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dirty="0">
                          <a:latin typeface="Times New Roman"/>
                          <a:ea typeface="Times New Roman"/>
                          <a:cs typeface="Times New Roman"/>
                        </a:rPr>
                        <a:t>360</a:t>
                      </a:r>
                      <a:endParaRPr lang="en-US" sz="1200" kern="100" dirty="0">
                        <a:latin typeface="Aptos"/>
                        <a:ea typeface="Times New Roman"/>
                        <a:cs typeface="Times New Roman"/>
                      </a:endParaRPr>
                    </a:p>
                  </a:txBody>
                  <a:tcPr marL="68580" marR="68580" marT="0" marB="0"/>
                </a:tc>
              </a:tr>
              <a:tr h="488952">
                <a:tc>
                  <a:txBody>
                    <a:bodyPr/>
                    <a:lstStyle/>
                    <a:p>
                      <a:pPr algn="ctr">
                        <a:lnSpc>
                          <a:spcPct val="115000"/>
                        </a:lnSpc>
                        <a:spcAft>
                          <a:spcPts val="0"/>
                        </a:spcAft>
                      </a:pPr>
                      <a:r>
                        <a:rPr lang="en-US" sz="1400" b="1" kern="100">
                          <a:latin typeface="Times New Roman"/>
                          <a:ea typeface="Times New Roman"/>
                          <a:cs typeface="Times New Roman"/>
                        </a:rPr>
                        <a:t>JEANS</a:t>
                      </a:r>
                      <a:endParaRPr lang="en-US" sz="1200" kern="10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dirty="0">
                          <a:latin typeface="Times New Roman"/>
                          <a:ea typeface="Times New Roman"/>
                          <a:cs typeface="Times New Roman"/>
                        </a:rPr>
                        <a:t>1</a:t>
                      </a:r>
                      <a:endParaRPr lang="en-US" sz="1200" kern="100" dirty="0">
                        <a:latin typeface="Aptos"/>
                        <a:ea typeface="Times New Roman"/>
                        <a:cs typeface="Times New Roman"/>
                      </a:endParaRPr>
                    </a:p>
                  </a:txBody>
                  <a:tcPr marL="68580" marR="68580" marT="0" marB="0"/>
                </a:tc>
                <a:tc>
                  <a:txBody>
                    <a:bodyPr/>
                    <a:lstStyle/>
                    <a:p>
                      <a:pPr algn="ctr">
                        <a:lnSpc>
                          <a:spcPct val="115000"/>
                        </a:lnSpc>
                        <a:spcAft>
                          <a:spcPts val="0"/>
                        </a:spcAft>
                      </a:pPr>
                      <a:r>
                        <a:rPr lang="en-US" sz="1400" b="1" kern="100" dirty="0">
                          <a:latin typeface="Times New Roman"/>
                          <a:ea typeface="Times New Roman"/>
                          <a:cs typeface="Times New Roman"/>
                        </a:rPr>
                        <a:t>377</a:t>
                      </a:r>
                      <a:endParaRPr lang="en-US" sz="1200" kern="100" dirty="0">
                        <a:latin typeface="Aptos"/>
                        <a:ea typeface="Times New Roman"/>
                        <a:cs typeface="Times New Roman"/>
                      </a:endParaRPr>
                    </a:p>
                  </a:txBody>
                  <a:tcPr marL="68580" marR="68580" marT="0" marB="0"/>
                </a:tc>
              </a:tr>
            </a:tbl>
          </a:graphicData>
        </a:graphic>
      </p:graphicFrame>
      <p:sp>
        <p:nvSpPr>
          <p:cNvPr id="6" name="TextBox 5"/>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548680"/>
            <a:ext cx="8229600" cy="1143000"/>
          </a:xfrm>
        </p:spPr>
        <p:txBody>
          <a:bodyPr/>
          <a:lstStyle/>
          <a:p>
            <a:r>
              <a:rPr lang="en-US" dirty="0" smtClean="0"/>
              <a:t>DRESS CATEGORY</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548680"/>
            <a:ext cx="8229600" cy="1143000"/>
          </a:xfrm>
        </p:spPr>
        <p:txBody>
          <a:bodyPr/>
          <a:lstStyle/>
          <a:p>
            <a:pPr algn="l"/>
            <a:r>
              <a:rPr lang="en-US" b="1" dirty="0"/>
              <a:t>DATA  INTERPRETATION:</a:t>
            </a:r>
            <a:endParaRPr lang="en-US" dirty="0"/>
          </a:p>
        </p:txBody>
      </p:sp>
      <p:sp>
        <p:nvSpPr>
          <p:cNvPr id="3" name="Content Placeholder 2"/>
          <p:cNvSpPr>
            <a:spLocks noGrp="1"/>
          </p:cNvSpPr>
          <p:nvPr>
            <p:ph idx="1"/>
          </p:nvPr>
        </p:nvSpPr>
        <p:spPr/>
        <p:txBody>
          <a:bodyPr/>
          <a:lstStyle/>
          <a:p>
            <a:r>
              <a:rPr lang="en-US" dirty="0"/>
              <a:t>By analyzing the dress </a:t>
            </a:r>
            <a:r>
              <a:rPr lang="en-US" dirty="0" smtClean="0"/>
              <a:t>category</a:t>
            </a:r>
            <a:r>
              <a:rPr lang="en-US" dirty="0"/>
              <a:t>, most of the customers purchase </a:t>
            </a:r>
            <a:r>
              <a:rPr lang="en-US" dirty="0" err="1"/>
              <a:t>kurta</a:t>
            </a:r>
            <a:r>
              <a:rPr lang="en-US" dirty="0"/>
              <a:t> and purchase of </a:t>
            </a:r>
            <a:r>
              <a:rPr lang="en-US" dirty="0" smtClean="0"/>
              <a:t>footwear </a:t>
            </a:r>
            <a:r>
              <a:rPr lang="en-US" dirty="0"/>
              <a:t>and jeans is very low.</a:t>
            </a:r>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3999" cy="6930998"/>
          </a:xfrm>
          <a:prstGeom prst="rect">
            <a:avLst/>
          </a:prstGeom>
        </p:spPr>
      </p:pic>
      <p:sp>
        <p:nvSpPr>
          <p:cNvPr id="2" name="Title 1"/>
          <p:cNvSpPr>
            <a:spLocks noGrp="1"/>
          </p:cNvSpPr>
          <p:nvPr>
            <p:ph type="title"/>
          </p:nvPr>
        </p:nvSpPr>
        <p:spPr>
          <a:xfrm>
            <a:off x="457199" y="404664"/>
            <a:ext cx="8229600" cy="1143000"/>
          </a:xfrm>
        </p:spPr>
        <p:txBody>
          <a:bodyPr/>
          <a:lstStyle/>
          <a:p>
            <a:pPr algn="l"/>
            <a:r>
              <a:rPr lang="en-US" b="1" dirty="0"/>
              <a:t>Benefits of the Analysis: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Gain insights into sales performance across diverse e-commerce platforms catering to both men's and women's fashion.</a:t>
            </a:r>
          </a:p>
          <a:p>
            <a:pPr lvl="0"/>
            <a:r>
              <a:rPr lang="en-US" dirty="0"/>
              <a:t>Identify popular product categories and discern customer preferences across genders.</a:t>
            </a:r>
          </a:p>
          <a:p>
            <a:pPr lvl="0"/>
            <a:r>
              <a:rPr lang="en-US" dirty="0"/>
              <a:t>Understand purchasing </a:t>
            </a:r>
            <a:r>
              <a:rPr lang="en-US" dirty="0" err="1"/>
              <a:t>behaviour</a:t>
            </a:r>
            <a:r>
              <a:rPr lang="en-US" dirty="0"/>
              <a:t> based on demographics such as gender and age.</a:t>
            </a:r>
          </a:p>
          <a:p>
            <a:pPr lvl="0"/>
            <a:r>
              <a:rPr lang="en-US" dirty="0"/>
              <a:t>Enhance inventory management and refine product assortment.</a:t>
            </a:r>
          </a:p>
          <a:p>
            <a:pPr lvl="0"/>
            <a:r>
              <a:rPr lang="en-US" dirty="0"/>
              <a:t>Refine targeted marketing strategies tailored to specific platforms or product categories.</a:t>
            </a:r>
          </a:p>
          <a:p>
            <a:pPr lvl="0"/>
            <a:r>
              <a:rPr lang="en-US" dirty="0"/>
              <a:t>Elevate customer satisfaction and retention through personalized offerings.</a:t>
            </a:r>
          </a:p>
          <a:p>
            <a:endParaRPr lang="en-US"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476672"/>
            <a:ext cx="8229600" cy="1143000"/>
          </a:xfrm>
        </p:spPr>
        <p:txBody>
          <a:bodyPr/>
          <a:lstStyle/>
          <a:p>
            <a:pPr algn="l"/>
            <a:r>
              <a:rPr lang="en-US" b="1" dirty="0"/>
              <a:t>CONCLUSION:</a:t>
            </a:r>
            <a:endParaRPr lang="en-US" dirty="0"/>
          </a:p>
        </p:txBody>
      </p:sp>
      <p:sp>
        <p:nvSpPr>
          <p:cNvPr id="3" name="Content Placeholder 2"/>
          <p:cNvSpPr>
            <a:spLocks noGrp="1"/>
          </p:cNvSpPr>
          <p:nvPr>
            <p:ph idx="1"/>
          </p:nvPr>
        </p:nvSpPr>
        <p:spPr>
          <a:xfrm>
            <a:off x="457200" y="1500174"/>
            <a:ext cx="8229600" cy="4625989"/>
          </a:xfrm>
        </p:spPr>
        <p:txBody>
          <a:bodyPr>
            <a:normAutofit/>
          </a:bodyPr>
          <a:lstStyle/>
          <a:p>
            <a:r>
              <a:rPr lang="en-US" dirty="0"/>
              <a:t>In conclusion, the analysis of e-commerce sales data has provided valuable insights into various aspects of our business operations. Through meticulous examination of sales trends, customer behavior, product performance, and market dynamics, we have gained a deeper understanding of our strengths, weaknesses, opportunities, and threats in the online retail landscape</a:t>
            </a:r>
            <a:r>
              <a:rPr lang="en-US" dirty="0" smtClean="0"/>
              <a:t>.</a:t>
            </a:r>
            <a:endParaRPr lang="en-US"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476672"/>
            <a:ext cx="8229600" cy="1143000"/>
          </a:xfrm>
        </p:spPr>
        <p:txBody>
          <a:bodyPr/>
          <a:lstStyle/>
          <a:p>
            <a:pPr algn="l"/>
            <a:r>
              <a:rPr lang="en-US" dirty="0" smtClean="0"/>
              <a:t>CONTINUOUS…</a:t>
            </a:r>
            <a:endParaRPr lang="en-US" dirty="0"/>
          </a:p>
        </p:txBody>
      </p:sp>
      <p:sp>
        <p:nvSpPr>
          <p:cNvPr id="3" name="Content Placeholder 2"/>
          <p:cNvSpPr>
            <a:spLocks noGrp="1"/>
          </p:cNvSpPr>
          <p:nvPr>
            <p:ph idx="1"/>
          </p:nvPr>
        </p:nvSpPr>
        <p:spPr/>
        <p:txBody>
          <a:bodyPr/>
          <a:lstStyle/>
          <a:p>
            <a:r>
              <a:rPr lang="en-US" dirty="0" smtClean="0"/>
              <a:t>In summary, the e-commerce sales analysis project has empowered us with actionable insights to drive business growth, improve operational efficiency, and enhance customer satisfaction in an ever-evolving digital marketplace. Moving forward continued analysis and adaptation will be essential to maintaining a competitive edge and achieving long-term success in the e-commerce industry.</a:t>
            </a:r>
          </a:p>
          <a:p>
            <a:endParaRPr lang="en-US"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179512" y="764704"/>
            <a:ext cx="8229600" cy="1143000"/>
          </a:xfrm>
        </p:spPr>
        <p:txBody>
          <a:bodyPr>
            <a:normAutofit fontScale="90000"/>
          </a:bodyPr>
          <a:lstStyle/>
          <a:p>
            <a:r>
              <a:rPr lang="en-US" b="1" dirty="0" smtClean="0"/>
              <a:t>ABSTRACT</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This study presents a comprehensive analysis of E-commerce sales performance focusing on two industry giants, Amazon and </a:t>
            </a:r>
            <a:r>
              <a:rPr lang="en-US" dirty="0" err="1"/>
              <a:t>Flipkart</a:t>
            </a:r>
            <a:r>
              <a:rPr lang="en-US" dirty="0"/>
              <a:t>. Leveraging a variety of analytical tools and methodologies, we delve into the intricacies of their sales data, strategic approaches, and market positioning. By examining key metrics such as revenue trends, customer acquisition, and product performance, we aim to provide valuable insights into the competitive dynamics of these platforms within the online retail landscape. Through this analysis, we uncover the factors contributing to their success, identify emerging trends, and offer strategic recommendations for businesses looking to thrive in the E-commerce space.”</a:t>
            </a:r>
          </a:p>
          <a:p>
            <a:endParaRPr lang="en-US" dirty="0"/>
          </a:p>
        </p:txBody>
      </p:sp>
      <p:sp>
        <p:nvSpPr>
          <p:cNvPr id="5" name="TextBox 4"/>
          <p:cNvSpPr txBox="1"/>
          <p:nvPr/>
        </p:nvSpPr>
        <p:spPr>
          <a:xfrm>
            <a:off x="467545" y="149731"/>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476672"/>
            <a:ext cx="8229600" cy="1143000"/>
          </a:xfrm>
        </p:spPr>
        <p:txBody>
          <a:bodyPr/>
          <a:lstStyle/>
          <a:p>
            <a:pPr algn="l"/>
            <a:r>
              <a:rPr lang="en-US" dirty="0" smtClean="0"/>
              <a:t>FUTURE SCOPE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The </a:t>
            </a:r>
            <a:r>
              <a:rPr lang="en-US" dirty="0"/>
              <a:t>future scope of e-commerce analysis holds </a:t>
            </a:r>
            <a:r>
              <a:rPr lang="en-US" dirty="0" smtClean="0"/>
              <a:t>tremendous potential </a:t>
            </a:r>
            <a:r>
              <a:rPr lang="en-US" dirty="0"/>
              <a:t>for further innovation and advancement in leveraging data-driven insights to drive business growth and enhance customer experiences. Here are some key areas where e-commerce analysis is poised to evolve</a:t>
            </a:r>
            <a:r>
              <a:rPr lang="en-US" dirty="0" smtClean="0"/>
              <a:t>:</a:t>
            </a:r>
          </a:p>
          <a:p>
            <a:r>
              <a:rPr lang="en-US"/>
              <a:t>Predictive </a:t>
            </a:r>
            <a:r>
              <a:rPr lang="en-US" smtClean="0"/>
              <a:t>Analytics</a:t>
            </a:r>
            <a:endParaRPr lang="en-US" dirty="0"/>
          </a:p>
          <a:p>
            <a:r>
              <a:rPr lang="en-US" dirty="0" smtClean="0"/>
              <a:t>Personalization</a:t>
            </a:r>
          </a:p>
          <a:p>
            <a:r>
              <a:rPr lang="en-US" dirty="0"/>
              <a:t>Omni-Channel </a:t>
            </a:r>
            <a:r>
              <a:rPr lang="en-US" dirty="0" smtClean="0"/>
              <a:t>Integration</a:t>
            </a:r>
            <a:endParaRPr lang="en-US" dirty="0"/>
          </a:p>
          <a:p>
            <a:r>
              <a:rPr lang="en-US" dirty="0"/>
              <a:t>Customer Journey </a:t>
            </a:r>
            <a:r>
              <a:rPr lang="en-US" dirty="0" smtClean="0"/>
              <a:t>Mapping</a:t>
            </a:r>
            <a:endParaRPr lang="en-US" dirty="0"/>
          </a:p>
          <a:p>
            <a:r>
              <a:rPr lang="en-US" dirty="0"/>
              <a:t>AI-Powered </a:t>
            </a:r>
            <a:r>
              <a:rPr lang="en-US" dirty="0" smtClean="0"/>
              <a:t>Insights</a:t>
            </a:r>
            <a:endParaRPr lang="en-US" dirty="0"/>
          </a:p>
          <a:p>
            <a:r>
              <a:rPr lang="en-US" dirty="0"/>
              <a:t>Ethical Data </a:t>
            </a:r>
            <a:r>
              <a:rPr lang="en-US" dirty="0" smtClean="0"/>
              <a:t>Usage</a:t>
            </a:r>
            <a:endParaRPr lang="en-US" dirty="0"/>
          </a:p>
          <a:p>
            <a:endParaRPr lang="en-US"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2195736" y="2708920"/>
            <a:ext cx="4248472" cy="1008112"/>
          </a:xfrm>
        </p:spPr>
        <p:txBody>
          <a:bodyPr>
            <a:normAutofit/>
          </a:bodyPr>
          <a:lstStyle/>
          <a:p>
            <a:r>
              <a:rPr lang="en-US" dirty="0" smtClean="0"/>
              <a:t>THANK YOU</a:t>
            </a:r>
            <a:endParaRPr lang="en-US" dirty="0"/>
          </a:p>
        </p:txBody>
      </p:sp>
      <p:sp>
        <p:nvSpPr>
          <p:cNvPr id="4" name="TextBox 3"/>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548680"/>
            <a:ext cx="8229600" cy="1143000"/>
          </a:xfrm>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Welcome </a:t>
            </a:r>
            <a:r>
              <a:rPr lang="en-US" dirty="0"/>
              <a:t>to an in-depth exploration of E-commerce sales analysis, where we’ll dissect the sales data of two giants in online retail: Amazon and </a:t>
            </a:r>
            <a:r>
              <a:rPr lang="en-US" dirty="0" err="1"/>
              <a:t>Flipkart</a:t>
            </a:r>
            <a:r>
              <a:rPr lang="en-US" dirty="0" smtClean="0"/>
              <a:t>.</a:t>
            </a:r>
          </a:p>
          <a:p>
            <a:endParaRPr lang="en-US" dirty="0" smtClean="0"/>
          </a:p>
          <a:p>
            <a:r>
              <a:rPr lang="en-US" dirty="0" smtClean="0"/>
              <a:t> </a:t>
            </a:r>
            <a:r>
              <a:rPr lang="en-US" dirty="0"/>
              <a:t>Within this comprehensive overview, we aim to meticulously examine the strategic approaches, market positioning, and consumer dynamics of these industry titans</a:t>
            </a:r>
            <a:r>
              <a:rPr lang="en-US" dirty="0" smtClean="0"/>
              <a:t>.</a:t>
            </a:r>
          </a:p>
          <a:p>
            <a:r>
              <a:rPr lang="en-US" dirty="0" smtClean="0"/>
              <a:t> </a:t>
            </a:r>
            <a:r>
              <a:rPr lang="en-US" dirty="0"/>
              <a:t>Join us on this journey through the digital landscapes of Amazon and </a:t>
            </a:r>
            <a:r>
              <a:rPr lang="en-US" dirty="0" err="1"/>
              <a:t>Flipkart</a:t>
            </a:r>
            <a:r>
              <a:rPr lang="en-US" dirty="0"/>
              <a:t>, as we unveil the intricacies that underpin their success and distinguish their competitive prowess within the dynamic E-commerce domain</a:t>
            </a:r>
            <a:r>
              <a:rPr lang="en-US" dirty="0" smtClean="0"/>
              <a:t>.</a:t>
            </a:r>
            <a:endParaRPr lang="en-US" dirty="0"/>
          </a:p>
          <a:p>
            <a:endParaRPr lang="en-US" dirty="0"/>
          </a:p>
        </p:txBody>
      </p:sp>
      <p:sp>
        <p:nvSpPr>
          <p:cNvPr id="6" name="TextBox 5"/>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692696"/>
            <a:ext cx="8229600" cy="1143000"/>
          </a:xfrm>
        </p:spPr>
        <p:txBody>
          <a:bodyPr/>
          <a:lstStyle/>
          <a:p>
            <a:pPr algn="l"/>
            <a:r>
              <a:rPr lang="en-US" b="1" dirty="0"/>
              <a:t>Tools and services required:</a:t>
            </a:r>
            <a:endParaRPr lang="en-US" dirty="0"/>
          </a:p>
        </p:txBody>
      </p:sp>
      <p:sp>
        <p:nvSpPr>
          <p:cNvPr id="3" name="Content Placeholder 2"/>
          <p:cNvSpPr>
            <a:spLocks noGrp="1"/>
          </p:cNvSpPr>
          <p:nvPr>
            <p:ph idx="1"/>
          </p:nvPr>
        </p:nvSpPr>
        <p:spPr>
          <a:xfrm>
            <a:off x="457199" y="1988840"/>
            <a:ext cx="8229600" cy="4525963"/>
          </a:xfrm>
        </p:spPr>
        <p:txBody>
          <a:bodyPr/>
          <a:lstStyle/>
          <a:p>
            <a:r>
              <a:rPr lang="en-US" dirty="0" smtClean="0"/>
              <a:t>Power BI</a:t>
            </a:r>
          </a:p>
          <a:p>
            <a:r>
              <a:rPr lang="en-US" dirty="0" smtClean="0"/>
              <a:t>Data Analysis Tools</a:t>
            </a:r>
          </a:p>
          <a:p>
            <a:pPr marL="514350" indent="-514350">
              <a:buFont typeface="+mj-lt"/>
              <a:buAutoNum type="arabicPeriod"/>
            </a:pPr>
            <a:r>
              <a:rPr lang="en-US" dirty="0" smtClean="0"/>
              <a:t>MS-Excel Spread sheets</a:t>
            </a:r>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548680"/>
            <a:ext cx="8229600" cy="1143000"/>
          </a:xfrm>
        </p:spPr>
        <p:txBody>
          <a:bodyPr/>
          <a:lstStyle/>
          <a:p>
            <a:pPr algn="l"/>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a:t>The objective of this analysis is to comprehend and </a:t>
            </a:r>
            <a:r>
              <a:rPr lang="en-US" dirty="0" err="1"/>
              <a:t>analyse</a:t>
            </a:r>
            <a:r>
              <a:rPr lang="en-US" dirty="0"/>
              <a:t> sales data from diverse e-commerce platforms catering to both men’s and women’s fashion products of the year 2023. By scrutinizing trends, patterns, and performance across different platforms and product categories, the aim is to derive actionable insights to optimize sales strategies and maximize revenue for year 2024.</a:t>
            </a:r>
          </a:p>
          <a:p>
            <a:pPr>
              <a:buNone/>
            </a:pPr>
            <a:endParaRPr lang="en-US"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476672"/>
            <a:ext cx="8229600" cy="1143000"/>
          </a:xfrm>
        </p:spPr>
        <p:txBody>
          <a:bodyPr/>
          <a:lstStyle/>
          <a:p>
            <a:pPr algn="l"/>
            <a:r>
              <a:rPr lang="en-US" b="1" dirty="0"/>
              <a:t>About the Dataset:</a:t>
            </a:r>
            <a:endParaRPr lang="en-US" dirty="0"/>
          </a:p>
        </p:txBody>
      </p:sp>
      <p:sp>
        <p:nvSpPr>
          <p:cNvPr id="3" name="Content Placeholder 2"/>
          <p:cNvSpPr>
            <a:spLocks noGrp="1"/>
          </p:cNvSpPr>
          <p:nvPr>
            <p:ph idx="1"/>
          </p:nvPr>
        </p:nvSpPr>
        <p:spPr>
          <a:xfrm>
            <a:off x="611560" y="2348880"/>
            <a:ext cx="8229600" cy="4104456"/>
          </a:xfrm>
        </p:spPr>
        <p:txBody>
          <a:bodyPr>
            <a:normAutofit/>
          </a:bodyPr>
          <a:lstStyle/>
          <a:p>
            <a:r>
              <a:rPr lang="en-US" dirty="0" smtClean="0"/>
              <a:t>The </a:t>
            </a:r>
            <a:r>
              <a:rPr lang="en-US" dirty="0"/>
              <a:t>dataset encompasses orders placed by customers across various e-commerce platforms such as Amazon and </a:t>
            </a:r>
            <a:r>
              <a:rPr lang="en-US" dirty="0" err="1"/>
              <a:t>Flipkart</a:t>
            </a:r>
            <a:r>
              <a:rPr lang="en-US" dirty="0"/>
              <a:t> It encompasses a wide range of fashion items, covering categories such as jeans, footwear, ethnic dresses, </a:t>
            </a:r>
            <a:r>
              <a:rPr lang="en-US" dirty="0" err="1"/>
              <a:t>kurtas</a:t>
            </a:r>
            <a:r>
              <a:rPr lang="en-US" dirty="0"/>
              <a:t>, </a:t>
            </a:r>
            <a:r>
              <a:rPr lang="en-US" dirty="0" err="1"/>
              <a:t>sarees</a:t>
            </a:r>
            <a:r>
              <a:rPr lang="en-US" dirty="0"/>
              <a:t>, sets, tops, and western dresses, catering to both men and women</a:t>
            </a:r>
            <a:r>
              <a:rPr lang="en-US" dirty="0" smtClean="0"/>
              <a:t>.</a:t>
            </a:r>
            <a:endParaRPr lang="en-US"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graphicFrame>
        <p:nvGraphicFramePr>
          <p:cNvPr id="7" name="Object 6">
            <a:hlinkClick r:id="rId4" action="ppaction://hlinkfile"/>
          </p:cNvPr>
          <p:cNvGraphicFramePr>
            <a:graphicFrameLocks noChangeAspect="1"/>
          </p:cNvGraphicFramePr>
          <p:nvPr>
            <p:extLst>
              <p:ext uri="{D42A27DB-BD31-4B8C-83A1-F6EECF244321}">
                <p14:modId xmlns:p14="http://schemas.microsoft.com/office/powerpoint/2010/main" val="3376062297"/>
              </p:ext>
            </p:extLst>
          </p:nvPr>
        </p:nvGraphicFramePr>
        <p:xfrm>
          <a:off x="1331640" y="1556792"/>
          <a:ext cx="914400" cy="771525"/>
        </p:xfrm>
        <a:graphic>
          <a:graphicData uri="http://schemas.openxmlformats.org/presentationml/2006/ole">
            <mc:AlternateContent xmlns:mc="http://schemas.openxmlformats.org/markup-compatibility/2006">
              <mc:Choice xmlns:v="urn:schemas-microsoft-com:vml" Requires="v">
                <p:oleObj spid="_x0000_s1027" name="Worksheet" showAsIcon="1" r:id="rId5" imgW="914400" imgH="771480" progId="Excel.Sheet.12">
                  <p:link updateAutomatic="1"/>
                </p:oleObj>
              </mc:Choice>
              <mc:Fallback>
                <p:oleObj name="Worksheet" showAsIcon="1" r:id="rId5" imgW="914400" imgH="771480" progId="Excel.Sheet.12">
                  <p:link updateAutomatic="1"/>
                  <p:pic>
                    <p:nvPicPr>
                      <p:cNvPr id="0" name=""/>
                      <p:cNvPicPr/>
                      <p:nvPr/>
                    </p:nvPicPr>
                    <p:blipFill>
                      <a:blip r:embed="rId6"/>
                      <a:stretch>
                        <a:fillRect/>
                      </a:stretch>
                    </p:blipFill>
                    <p:spPr>
                      <a:xfrm>
                        <a:off x="1331640" y="1556792"/>
                        <a:ext cx="914400" cy="7715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2" name="Title 1"/>
          <p:cNvSpPr>
            <a:spLocks noGrp="1"/>
          </p:cNvSpPr>
          <p:nvPr>
            <p:ph type="title"/>
          </p:nvPr>
        </p:nvSpPr>
        <p:spPr>
          <a:xfrm>
            <a:off x="457199" y="404664"/>
            <a:ext cx="8229600" cy="1143000"/>
          </a:xfrm>
        </p:spPr>
        <p:txBody>
          <a:bodyPr/>
          <a:lstStyle/>
          <a:p>
            <a:pPr algn="l"/>
            <a:r>
              <a:rPr lang="en-US" b="1" dirty="0"/>
              <a:t>Columns in Dataset:</a:t>
            </a:r>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a:t>Index</a:t>
            </a:r>
            <a:r>
              <a:rPr lang="en-US" dirty="0"/>
              <a:t>: Unique identifier for each dataset row.</a:t>
            </a:r>
          </a:p>
          <a:p>
            <a:pPr lvl="0"/>
            <a:r>
              <a:rPr lang="en-US" b="1" dirty="0"/>
              <a:t>Order ID</a:t>
            </a:r>
            <a:r>
              <a:rPr lang="en-US" dirty="0"/>
              <a:t>: Unique identifier for each placed order.</a:t>
            </a:r>
          </a:p>
          <a:p>
            <a:pPr lvl="0"/>
            <a:r>
              <a:rPr lang="en-US" b="1" dirty="0" err="1"/>
              <a:t>Cust</a:t>
            </a:r>
            <a:r>
              <a:rPr lang="en-US" b="1" dirty="0"/>
              <a:t> ID</a:t>
            </a:r>
            <a:r>
              <a:rPr lang="en-US" dirty="0"/>
              <a:t>: Unique identifier for each customer.</a:t>
            </a:r>
          </a:p>
          <a:p>
            <a:pPr lvl="0"/>
            <a:r>
              <a:rPr lang="en-US" b="1" dirty="0"/>
              <a:t>Gender</a:t>
            </a:r>
            <a:r>
              <a:rPr lang="en-US" dirty="0"/>
              <a:t>: Gender of the customer.</a:t>
            </a:r>
          </a:p>
          <a:p>
            <a:pPr lvl="0"/>
            <a:r>
              <a:rPr lang="en-US" b="1" dirty="0"/>
              <a:t>Age</a:t>
            </a:r>
            <a:r>
              <a:rPr lang="en-US" dirty="0"/>
              <a:t>: Age of the customer.</a:t>
            </a:r>
          </a:p>
          <a:p>
            <a:pPr lvl="0"/>
            <a:r>
              <a:rPr lang="en-US" b="1" dirty="0"/>
              <a:t>Date</a:t>
            </a:r>
            <a:r>
              <a:rPr lang="en-US" dirty="0"/>
              <a:t>: Date of the order.</a:t>
            </a:r>
          </a:p>
          <a:p>
            <a:pPr lvl="0"/>
            <a:r>
              <a:rPr lang="en-US" b="1" dirty="0"/>
              <a:t>Status</a:t>
            </a:r>
            <a:r>
              <a:rPr lang="en-US" dirty="0"/>
              <a:t>: Order status (e.g., Cancelled, Delivered, Returned, Refunded).</a:t>
            </a:r>
          </a:p>
          <a:p>
            <a:pPr lvl="0"/>
            <a:r>
              <a:rPr lang="en-US" b="1" dirty="0"/>
              <a:t>Channel</a:t>
            </a:r>
            <a:r>
              <a:rPr lang="en-US" dirty="0"/>
              <a:t>: E-commerce platform used for the purchase (e.g. Amazon, </a:t>
            </a:r>
            <a:r>
              <a:rPr lang="en-US" dirty="0" err="1"/>
              <a:t>Flipkart</a:t>
            </a:r>
            <a:r>
              <a:rPr lang="en-US" dirty="0"/>
              <a:t>).</a:t>
            </a:r>
          </a:p>
          <a:p>
            <a:pPr lvl="0"/>
            <a:r>
              <a:rPr lang="en-US" b="1" dirty="0"/>
              <a:t>SKU</a:t>
            </a:r>
            <a:r>
              <a:rPr lang="en-US" dirty="0"/>
              <a:t>: Stock-keeping unit (unique identifier for each product).</a:t>
            </a:r>
          </a:p>
          <a:p>
            <a:endParaRPr lang="en-US"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0"/>
            <a:ext cx="9143999" cy="6930998"/>
          </a:xfrm>
          <a:prstGeom prst="rect">
            <a:avLst/>
          </a:prstGeom>
        </p:spPr>
      </p:pic>
      <p:sp>
        <p:nvSpPr>
          <p:cNvPr id="3" name="Content Placeholder 2"/>
          <p:cNvSpPr>
            <a:spLocks noGrp="1"/>
          </p:cNvSpPr>
          <p:nvPr>
            <p:ph idx="1"/>
          </p:nvPr>
        </p:nvSpPr>
        <p:spPr>
          <a:xfrm>
            <a:off x="457200" y="928670"/>
            <a:ext cx="8229600" cy="5197493"/>
          </a:xfrm>
        </p:spPr>
        <p:txBody>
          <a:bodyPr>
            <a:normAutofit fontScale="92500" lnSpcReduction="20000"/>
          </a:bodyPr>
          <a:lstStyle/>
          <a:p>
            <a:pPr lvl="0"/>
            <a:r>
              <a:rPr lang="en-US" b="1" dirty="0" smtClean="0"/>
              <a:t>Category</a:t>
            </a:r>
            <a:r>
              <a:rPr lang="en-US" dirty="0" smtClean="0"/>
              <a:t>: Product category (e.g., jeans, footwear, </a:t>
            </a:r>
            <a:r>
              <a:rPr lang="en-US" dirty="0" err="1" smtClean="0"/>
              <a:t>saree</a:t>
            </a:r>
            <a:r>
              <a:rPr lang="en-US" dirty="0" smtClean="0"/>
              <a:t>).</a:t>
            </a:r>
          </a:p>
          <a:p>
            <a:pPr lvl="0"/>
            <a:r>
              <a:rPr lang="en-US" b="1" dirty="0" smtClean="0"/>
              <a:t>Size</a:t>
            </a:r>
            <a:r>
              <a:rPr lang="en-US" dirty="0" smtClean="0"/>
              <a:t>: Size of the product.</a:t>
            </a:r>
          </a:p>
          <a:p>
            <a:pPr lvl="0"/>
            <a:r>
              <a:rPr lang="en-US" b="1" dirty="0" smtClean="0"/>
              <a:t>Qty</a:t>
            </a:r>
            <a:r>
              <a:rPr lang="en-US" dirty="0" smtClean="0"/>
              <a:t>: Quantity of the product ordered.</a:t>
            </a:r>
          </a:p>
          <a:p>
            <a:pPr lvl="0"/>
            <a:r>
              <a:rPr lang="en-US" b="1" dirty="0" smtClean="0"/>
              <a:t>Amount</a:t>
            </a:r>
            <a:r>
              <a:rPr lang="en-US" dirty="0" smtClean="0"/>
              <a:t>: Total amount of the order.</a:t>
            </a:r>
          </a:p>
          <a:p>
            <a:pPr lvl="0"/>
            <a:r>
              <a:rPr lang="en-US" b="1" dirty="0" smtClean="0"/>
              <a:t>Ship-city</a:t>
            </a:r>
            <a:r>
              <a:rPr lang="en-US" dirty="0" smtClean="0"/>
              <a:t>: City to which the order is shipped.</a:t>
            </a:r>
          </a:p>
          <a:p>
            <a:pPr lvl="0"/>
            <a:r>
              <a:rPr lang="en-US" b="1" dirty="0" smtClean="0"/>
              <a:t>Ship-state</a:t>
            </a:r>
            <a:r>
              <a:rPr lang="en-US" dirty="0" smtClean="0"/>
              <a:t>: State to which the order is shipped.</a:t>
            </a:r>
          </a:p>
          <a:p>
            <a:pPr lvl="0"/>
            <a:r>
              <a:rPr lang="en-US" b="1" dirty="0" smtClean="0"/>
              <a:t>Ship-postal-code</a:t>
            </a:r>
            <a:r>
              <a:rPr lang="en-US" dirty="0" smtClean="0"/>
              <a:t>: Postal code of the shipping address.</a:t>
            </a:r>
          </a:p>
          <a:p>
            <a:pPr lvl="0"/>
            <a:r>
              <a:rPr lang="en-US" b="1" dirty="0" smtClean="0"/>
              <a:t>B2B</a:t>
            </a:r>
            <a:r>
              <a:rPr lang="en-US" dirty="0" smtClean="0"/>
              <a:t>: Indicates whether the order is business-to-business (B2B).</a:t>
            </a:r>
          </a:p>
          <a:p>
            <a:endParaRPr lang="en-US" dirty="0" smtClean="0"/>
          </a:p>
          <a:p>
            <a:pPr>
              <a:buNone/>
            </a:pPr>
            <a:endParaRPr lang="en-US" dirty="0"/>
          </a:p>
        </p:txBody>
      </p:sp>
      <p:sp>
        <p:nvSpPr>
          <p:cNvPr id="5" name="TextBox 4"/>
          <p:cNvSpPr txBox="1"/>
          <p:nvPr/>
        </p:nvSpPr>
        <p:spPr>
          <a:xfrm>
            <a:off x="467545" y="116632"/>
            <a:ext cx="5688632" cy="830997"/>
          </a:xfrm>
          <a:prstGeom prst="rect">
            <a:avLst/>
          </a:prstGeom>
          <a:noFill/>
        </p:spPr>
        <p:txBody>
          <a:bodyPr wrap="square" rtlCol="0">
            <a:spAutoFit/>
          </a:bodyPr>
          <a:lstStyle/>
          <a:p>
            <a:r>
              <a:rPr lang="en-US" sz="2400" b="1" dirty="0" smtClean="0">
                <a:solidFill>
                  <a:schemeClr val="bg1"/>
                </a:solidFill>
              </a:rPr>
              <a:t>E - Commerce Sales Analysis</a:t>
            </a:r>
          </a:p>
          <a:p>
            <a:endParaRPr lang="en-US" sz="24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1510</Words>
  <Application>Microsoft Office PowerPoint</Application>
  <PresentationFormat>On-screen Show (4:3)</PresentationFormat>
  <Paragraphs>229</Paragraphs>
  <Slides>31</Slides>
  <Notes>2</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31</vt:i4>
      </vt:variant>
    </vt:vector>
  </HeadingPairs>
  <TitlesOfParts>
    <vt:vector size="33" baseType="lpstr">
      <vt:lpstr>Office Theme</vt:lpstr>
      <vt:lpstr>C:\Users\admin\Desktop\New folder\E-Commerce Sales Analysis.xlsx</vt:lpstr>
      <vt:lpstr>PowerPoint Presentation</vt:lpstr>
      <vt:lpstr>COURSE OUTLINE</vt:lpstr>
      <vt:lpstr>ABSTRACT </vt:lpstr>
      <vt:lpstr>INTRODUCTION</vt:lpstr>
      <vt:lpstr>Tools and services required:</vt:lpstr>
      <vt:lpstr>PROBLEM STATEMENT</vt:lpstr>
      <vt:lpstr>About the Dataset:</vt:lpstr>
      <vt:lpstr>Columns in Dataset:</vt:lpstr>
      <vt:lpstr>PowerPoint Presentation</vt:lpstr>
      <vt:lpstr>PROJECT ARCHITUECTURE OF E COMMERCE SALES ANALYSIS:</vt:lpstr>
      <vt:lpstr>PowerPoint Presentation</vt:lpstr>
      <vt:lpstr>PowerPoint Presentation</vt:lpstr>
      <vt:lpstr>PowerPoint Presentation</vt:lpstr>
      <vt:lpstr>PowerPoint Presentation</vt:lpstr>
      <vt:lpstr>ANALYSIS OF E - COMMERCE SALES OF  FASHION WEBSITE</vt:lpstr>
      <vt:lpstr>GENDER ANALYSIS</vt:lpstr>
      <vt:lpstr>DATA  INTERPRETATIOIN</vt:lpstr>
      <vt:lpstr>BASED ON AGE:</vt:lpstr>
      <vt:lpstr>AGE ANALYSIS</vt:lpstr>
      <vt:lpstr>DATA  INTERPRETATIOIN:</vt:lpstr>
      <vt:lpstr>BASED ON CHANNEL</vt:lpstr>
      <vt:lpstr>CHANNEL ANALYSIS</vt:lpstr>
      <vt:lpstr>DATA INTERPRETATION:</vt:lpstr>
      <vt:lpstr>BASED ON DRESS CATEGORY:</vt:lpstr>
      <vt:lpstr>DRESS CATEGORY</vt:lpstr>
      <vt:lpstr>DATA  INTERPRETATION:</vt:lpstr>
      <vt:lpstr>Benefits of the Analysis:</vt:lpstr>
      <vt:lpstr>CONCLUSION:</vt:lpstr>
      <vt:lpstr>CONTINUOUS…</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GOD PC</dc:creator>
  <cp:lastModifiedBy>HELLO</cp:lastModifiedBy>
  <cp:revision>16</cp:revision>
  <dcterms:created xsi:type="dcterms:W3CDTF">2024-04-19T13:19:23Z</dcterms:created>
  <dcterms:modified xsi:type="dcterms:W3CDTF">2024-04-19T17:33:26Z</dcterms:modified>
</cp:coreProperties>
</file>