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441" r:id="rId5"/>
    <p:sldId id="540" r:id="rId6"/>
    <p:sldId id="442" r:id="rId7"/>
    <p:sldId id="343" r:id="rId8"/>
    <p:sldId id="443" r:id="rId9"/>
    <p:sldId id="444" r:id="rId10"/>
    <p:sldId id="445" r:id="rId11"/>
    <p:sldId id="380" r:id="rId12"/>
    <p:sldId id="547" r:id="rId13"/>
    <p:sldId id="548" r:id="rId14"/>
    <p:sldId id="545" r:id="rId15"/>
    <p:sldId id="551" r:id="rId16"/>
    <p:sldId id="552" r:id="rId17"/>
    <p:sldId id="550" r:id="rId18"/>
    <p:sldId id="542" r:id="rId19"/>
    <p:sldId id="34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2D200454-40CA-4A62-9FC3-DE9A4176ACB9}">
      <p15:notes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p:cViewPr varScale="1">
        <p:scale>
          <a:sx n="86" d="100"/>
          <a:sy n="86" d="100"/>
        </p:scale>
        <p:origin x="966" y="78"/>
      </p:cViewPr>
      <p:guideLst>
        <p:guide orient="horz" pos="540"/>
        <p:guide pos="144"/>
        <p:guide orient="horz" pos="1620"/>
        <p:guide orient="horz" pos="6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0059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400629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394454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73204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755031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736" indent="-173736">
              <a:buFont typeface="Arial" panose="020B0604020202020204" pitchFamily="34" charset="0"/>
              <a:buChar char="•"/>
              <a:tabLst>
                <a:tab pos="0" algn="l"/>
              </a:tabLst>
            </a:pPr>
            <a:endParaRPr lang="en-IN" sz="1100" spc="-1" dirty="0"/>
          </a:p>
          <a:p>
            <a:pPr marL="173736" indent="-173736">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422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16</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8</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seismic hazard assessment system</a:t>
            </a:r>
          </a:p>
        </p:txBody>
      </p:sp>
      <p:sp>
        <p:nvSpPr>
          <p:cNvPr id="16" name="Rectangle 15">
            <a:extLst>
              <a:ext uri="{FF2B5EF4-FFF2-40B4-BE49-F238E27FC236}">
                <a16:creationId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88529A-B419-DA4B-5F2D-19BE77562210}"/>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35560" y="-5989"/>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id="{243F787A-C1B9-4A5B-C50F-502754DD3886}"/>
              </a:ext>
            </a:extLst>
          </p:cNvPr>
          <p:cNvSpPr txBox="1"/>
          <p:nvPr/>
        </p:nvSpPr>
        <p:spPr>
          <a:xfrm>
            <a:off x="1281241" y="4231479"/>
            <a:ext cx="2102278" cy="651460"/>
          </a:xfrm>
          <a:prstGeom prst="rect">
            <a:avLst/>
          </a:prstGeom>
          <a:noFill/>
        </p:spPr>
        <p:txBody>
          <a:bodyPr wrap="square">
            <a:spAutoFit/>
          </a:bodyPr>
          <a:lstStyle/>
          <a:p>
            <a:pPr marR="0" lvl="0" rtl="0">
              <a:lnSpc>
                <a:spcPct val="100000"/>
              </a:lnSpc>
              <a:spcBef>
                <a:spcPts val="0"/>
              </a:spcBef>
              <a:spcAft>
                <a:spcPts val="200"/>
              </a:spcAft>
            </a:pPr>
            <a:r>
              <a:rPr lang="en-US" sz="1100" dirty="0" err="1">
                <a:solidFill>
                  <a:schemeClr val="bg1"/>
                </a:solidFill>
              </a:rPr>
              <a:t>Name:THANISHKA</a:t>
            </a:r>
            <a:r>
              <a:rPr lang="en-US" sz="1100" dirty="0">
                <a:solidFill>
                  <a:schemeClr val="bg1"/>
                </a:solidFill>
              </a:rPr>
              <a:t> KR</a:t>
            </a: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a:t>
            </a:r>
            <a:r>
              <a:rPr lang="en-US" sz="1100" b="0" i="0" u="none" strike="noStrike" cap="none">
                <a:solidFill>
                  <a:schemeClr val="bg1"/>
                </a:solidFill>
                <a:latin typeface="Arial"/>
                <a:ea typeface="Arial"/>
                <a:cs typeface="Arial"/>
                <a:sym typeface="Arial"/>
              </a:rPr>
              <a:t>Id:au6177211110</a:t>
            </a:r>
            <a:r>
              <a:rPr lang="en-US" sz="1100">
                <a:solidFill>
                  <a:schemeClr val="bg1"/>
                </a:solidFill>
              </a:rPr>
              <a:t>4</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Name: GCE SALEM</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20" name="TextBox 19">
            <a:extLst>
              <a:ext uri="{FF2B5EF4-FFF2-40B4-BE49-F238E27FC236}">
                <a16:creationId xmlns:a16="http://schemas.microsoft.com/office/drawing/2014/main" id="{8B713361-CC03-8FD5-E43E-3B6E7DEAD494}"/>
              </a:ext>
            </a:extLst>
          </p:cNvPr>
          <p:cNvSpPr txBox="1"/>
          <p:nvPr/>
        </p:nvSpPr>
        <p:spPr>
          <a:xfrm>
            <a:off x="665915" y="1187352"/>
            <a:ext cx="6969512" cy="3785652"/>
          </a:xfrm>
          <a:prstGeom prst="rect">
            <a:avLst/>
          </a:prstGeom>
          <a:noFill/>
        </p:spPr>
        <p:txBody>
          <a:bodyPr wrap="square" rtlCol="0">
            <a:spAutoFit/>
          </a:bodyPr>
          <a:lstStyle/>
          <a:p>
            <a:r>
              <a:rPr lang="en-IN" sz="1100" dirty="0"/>
              <a:t>import </a:t>
            </a:r>
            <a:r>
              <a:rPr lang="en-IN" sz="1100" dirty="0" err="1"/>
              <a:t>numpy</a:t>
            </a:r>
            <a:r>
              <a:rPr lang="en-IN" sz="1100" dirty="0"/>
              <a:t> as np</a:t>
            </a:r>
          </a:p>
          <a:p>
            <a:endParaRPr lang="en-IN" sz="1100" dirty="0"/>
          </a:p>
          <a:p>
            <a:r>
              <a:rPr lang="en-IN" sz="1100" dirty="0"/>
              <a:t># Define a function to perform Probabilistic Seismic Hazard Analysis (PSHA)</a:t>
            </a:r>
          </a:p>
          <a:p>
            <a:r>
              <a:rPr lang="en-IN" sz="1100" dirty="0"/>
              <a:t>def </a:t>
            </a:r>
            <a:r>
              <a:rPr lang="en-IN" sz="1100" dirty="0" err="1"/>
              <a:t>psha</a:t>
            </a:r>
            <a:r>
              <a:rPr lang="en-IN" sz="1100" dirty="0"/>
              <a:t>(magnitude, distance):</a:t>
            </a:r>
          </a:p>
          <a:p>
            <a:r>
              <a:rPr lang="en-IN" sz="1100" dirty="0"/>
              <a:t>    # Example ground motion prediction equation (GMPE) parameters</a:t>
            </a:r>
          </a:p>
          <a:p>
            <a:r>
              <a:rPr lang="en-IN" sz="1100" dirty="0"/>
              <a:t>    a = 0.1</a:t>
            </a:r>
          </a:p>
          <a:p>
            <a:r>
              <a:rPr lang="en-IN" sz="1100" dirty="0"/>
              <a:t>    b = 0.5</a:t>
            </a:r>
          </a:p>
          <a:p>
            <a:r>
              <a:rPr lang="en-IN" sz="1100" dirty="0"/>
              <a:t>    </a:t>
            </a:r>
          </a:p>
          <a:p>
            <a:r>
              <a:rPr lang="en-IN" sz="1100" dirty="0"/>
              <a:t>    # Compute the seismic hazard using a simplified GMPE</a:t>
            </a:r>
          </a:p>
          <a:p>
            <a:r>
              <a:rPr lang="en-IN" sz="1100" dirty="0"/>
              <a:t>    hazard = </a:t>
            </a:r>
            <a:r>
              <a:rPr lang="en-IN" sz="1100" dirty="0" err="1"/>
              <a:t>np.exp</a:t>
            </a:r>
            <a:r>
              <a:rPr lang="en-IN" sz="1100" dirty="0"/>
              <a:t>(a * magnitude - b * distance)</a:t>
            </a:r>
          </a:p>
          <a:p>
            <a:r>
              <a:rPr lang="en-IN" sz="1100" dirty="0"/>
              <a:t>    return hazard</a:t>
            </a:r>
          </a:p>
          <a:p>
            <a:endParaRPr lang="en-IN" sz="1100" dirty="0"/>
          </a:p>
          <a:p>
            <a:r>
              <a:rPr lang="en-IN" sz="1100" dirty="0"/>
              <a:t># Define earthquake parameters</a:t>
            </a:r>
          </a:p>
          <a:p>
            <a:r>
              <a:rPr lang="en-IN" sz="1100" dirty="0"/>
              <a:t>magnitude = 7.0  # Magnitude of the earthquake</a:t>
            </a:r>
          </a:p>
          <a:p>
            <a:r>
              <a:rPr lang="en-IN" sz="1100" dirty="0"/>
              <a:t>distance = 50.0  # Distance from the earthquake </a:t>
            </a:r>
            <a:r>
              <a:rPr lang="en-IN" sz="1100" dirty="0" err="1"/>
              <a:t>epicenter</a:t>
            </a:r>
            <a:r>
              <a:rPr lang="en-IN" sz="1100" dirty="0"/>
              <a:t> (in km)</a:t>
            </a:r>
          </a:p>
          <a:p>
            <a:endParaRPr lang="en-IN" sz="1100" dirty="0"/>
          </a:p>
          <a:p>
            <a:r>
              <a:rPr lang="en-IN" sz="1100" dirty="0"/>
              <a:t># Perform PSHA to estimate the seismic hazard</a:t>
            </a:r>
          </a:p>
          <a:p>
            <a:r>
              <a:rPr lang="en-IN" sz="1100" dirty="0" err="1"/>
              <a:t>seismic_hazard</a:t>
            </a:r>
            <a:r>
              <a:rPr lang="en-IN" sz="1100" dirty="0"/>
              <a:t> = </a:t>
            </a:r>
            <a:r>
              <a:rPr lang="en-IN" sz="1100" dirty="0" err="1"/>
              <a:t>psha</a:t>
            </a:r>
            <a:r>
              <a:rPr lang="en-IN" sz="1100" dirty="0"/>
              <a:t>(magnitude, distance)</a:t>
            </a:r>
          </a:p>
          <a:p>
            <a:endParaRPr lang="en-IN" sz="1100" dirty="0"/>
          </a:p>
          <a:p>
            <a:r>
              <a:rPr lang="en-IN" sz="1100" dirty="0"/>
              <a:t># Print the result</a:t>
            </a:r>
          </a:p>
          <a:p>
            <a:r>
              <a:rPr lang="en-IN" sz="1100" dirty="0"/>
              <a:t>print("Seismic hazard:", </a:t>
            </a:r>
            <a:r>
              <a:rPr lang="en-IN" sz="1100" dirty="0" err="1"/>
              <a:t>seismic_hazard</a:t>
            </a:r>
            <a:r>
              <a:rPr lang="en-IN" sz="1100" dirty="0"/>
              <a:t>)</a:t>
            </a:r>
          </a:p>
          <a:p>
            <a:endParaRPr lang="en-IN" sz="900" dirty="0"/>
          </a:p>
        </p:txBody>
      </p:sp>
    </p:spTree>
    <p:extLst>
      <p:ext uri="{BB962C8B-B14F-4D97-AF65-F5344CB8AC3E}">
        <p14:creationId xmlns:p14="http://schemas.microsoft.com/office/powerpoint/2010/main" val="354368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sp>
        <p:nvSpPr>
          <p:cNvPr id="7" name="TextBox 6">
            <a:extLst>
              <a:ext uri="{FF2B5EF4-FFF2-40B4-BE49-F238E27FC236}">
                <a16:creationId xmlns:a16="http://schemas.microsoft.com/office/drawing/2014/main" id="{5A38A7B5-585C-4E2D-C0ED-D753228122C2}"/>
              </a:ext>
            </a:extLst>
          </p:cNvPr>
          <p:cNvSpPr txBox="1"/>
          <p:nvPr/>
        </p:nvSpPr>
        <p:spPr>
          <a:xfrm>
            <a:off x="735982" y="895265"/>
            <a:ext cx="2943922" cy="3108543"/>
          </a:xfrm>
          <a:prstGeom prst="rect">
            <a:avLst/>
          </a:prstGeom>
          <a:noFill/>
        </p:spPr>
        <p:txBody>
          <a:bodyPr wrap="square" rtlCol="0">
            <a:spAutoFit/>
          </a:bodyPr>
          <a:lstStyle/>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       The result of a seismic hazard assessment system typically provides information about the potential for earthquake activity in a specific region. </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        This assessment considers various factors such as historical seismic activity, geological characteristics of the area, fault lines, and other relevant data to estimate the likelihood and potential impact of earthquakes of different magnitudes.</a:t>
            </a:r>
          </a:p>
        </p:txBody>
      </p:sp>
    </p:spTree>
    <p:extLst>
      <p:ext uri="{BB962C8B-B14F-4D97-AF65-F5344CB8AC3E}">
        <p14:creationId xmlns:p14="http://schemas.microsoft.com/office/powerpoint/2010/main" val="200802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93898" y="1206176"/>
            <a:ext cx="4386264" cy="212362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i="0" dirty="0">
                <a:solidFill>
                  <a:srgbClr val="0D0D0D"/>
                </a:solidFill>
                <a:effectLst/>
                <a:highlight>
                  <a:srgbClr val="FFFFFF"/>
                </a:highlight>
                <a:latin typeface="Söhne"/>
              </a:rPr>
              <a:t>Improved Data Integration</a:t>
            </a:r>
          </a:p>
          <a:p>
            <a:pPr algn="l"/>
            <a:r>
              <a:rPr lang="en-US" i="0" dirty="0">
                <a:solidFill>
                  <a:srgbClr val="0D0D0D"/>
                </a:solidFill>
                <a:effectLst/>
                <a:highlight>
                  <a:srgbClr val="FFFFFF"/>
                </a:highlight>
                <a:latin typeface="Söhne"/>
              </a:rPr>
              <a:t>Machine Learning and AI</a:t>
            </a:r>
          </a:p>
          <a:p>
            <a:pPr algn="l"/>
            <a:r>
              <a:rPr lang="en-US" i="0" dirty="0">
                <a:solidFill>
                  <a:srgbClr val="0D0D0D"/>
                </a:solidFill>
                <a:effectLst/>
                <a:highlight>
                  <a:srgbClr val="FFFFFF"/>
                </a:highlight>
                <a:latin typeface="Söhne"/>
              </a:rPr>
              <a:t>High-Resolution Mapping</a:t>
            </a:r>
          </a:p>
          <a:p>
            <a:pPr algn="l"/>
            <a:r>
              <a:rPr lang="en-US" i="0" dirty="0">
                <a:solidFill>
                  <a:srgbClr val="0D0D0D"/>
                </a:solidFill>
                <a:effectLst/>
                <a:highlight>
                  <a:srgbClr val="FFFFFF"/>
                </a:highlight>
                <a:latin typeface="Söhne"/>
              </a:rPr>
              <a:t>Incorporating Uncertainty Analysis</a:t>
            </a:r>
          </a:p>
          <a:p>
            <a:pPr algn="l"/>
            <a:r>
              <a:rPr lang="en-US" i="0" dirty="0">
                <a:solidFill>
                  <a:srgbClr val="0D0D0D"/>
                </a:solidFill>
                <a:effectLst/>
                <a:highlight>
                  <a:srgbClr val="FFFFFF"/>
                </a:highlight>
                <a:latin typeface="Söhne"/>
              </a:rPr>
              <a:t>Real-Time Monitoring and Early Warning Systems</a:t>
            </a:r>
          </a:p>
          <a:p>
            <a:pPr algn="l"/>
            <a:r>
              <a:rPr lang="en-US" i="0" dirty="0">
                <a:solidFill>
                  <a:srgbClr val="0D0D0D"/>
                </a:solidFill>
                <a:effectLst/>
                <a:highlight>
                  <a:srgbClr val="FFFFFF"/>
                </a:highlight>
                <a:latin typeface="Söhne"/>
              </a:rPr>
              <a:t>Community Engagement and Education</a:t>
            </a:r>
          </a:p>
          <a:p>
            <a:pPr algn="l"/>
            <a:r>
              <a:rPr lang="en-US" i="0" dirty="0">
                <a:solidFill>
                  <a:srgbClr val="0D0D0D"/>
                </a:solidFill>
                <a:effectLst/>
                <a:highlight>
                  <a:srgbClr val="FFFFFF"/>
                </a:highlight>
                <a:latin typeface="Söhne"/>
              </a:rPr>
              <a:t>Integration with Urban Planning and Infrastructure Development</a:t>
            </a:r>
          </a:p>
          <a:p>
            <a:pPr algn="l"/>
            <a:r>
              <a:rPr lang="en-US" i="0" dirty="0">
                <a:solidFill>
                  <a:srgbClr val="0D0D0D"/>
                </a:solidFill>
                <a:effectLst/>
                <a:highlight>
                  <a:srgbClr val="FFFFFF"/>
                </a:highlight>
                <a:latin typeface="Söhne"/>
              </a:rPr>
              <a:t>Global Collaboration and Data Sharing</a:t>
            </a:r>
          </a:p>
        </p:txBody>
      </p:sp>
      <p:pic>
        <p:nvPicPr>
          <p:cNvPr id="4" name="Picture 2" descr="Abstract background with futuristic elements">
            <a:extLst>
              <a:ext uri="{FF2B5EF4-FFF2-40B4-BE49-F238E27FC236}">
                <a16:creationId xmlns:a16="http://schemas.microsoft.com/office/drawing/2014/main" id="{2DFFDD78-8193-B6B6-8529-33E2B45BE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980" y="1070342"/>
            <a:ext cx="4045195" cy="26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15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Video of the Project</a:t>
            </a:r>
          </a:p>
        </p:txBody>
      </p:sp>
      <p:pic>
        <p:nvPicPr>
          <p:cNvPr id="6" name="18.04.2024_21.52.29_REC">
            <a:hlinkClick r:id="" action="ppaction://media"/>
            <a:extLst>
              <a:ext uri="{FF2B5EF4-FFF2-40B4-BE49-F238E27FC236}">
                <a16:creationId xmlns:a16="http://schemas.microsoft.com/office/drawing/2014/main" id="{F8978D84-A213-2284-A2E6-2557A90E2AA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52164" y="1048215"/>
            <a:ext cx="6842899" cy="3607884"/>
          </a:xfrm>
          <a:prstGeom prst="rect">
            <a:avLst/>
          </a:prstGeom>
        </p:spPr>
      </p:pic>
    </p:spTree>
    <p:extLst>
      <p:ext uri="{BB962C8B-B14F-4D97-AF65-F5344CB8AC3E}">
        <p14:creationId xmlns:p14="http://schemas.microsoft.com/office/powerpoint/2010/main" val="9436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5" name="TextBox 4">
            <a:extLst>
              <a:ext uri="{FF2B5EF4-FFF2-40B4-BE49-F238E27FC236}">
                <a16:creationId xmlns:a16="http://schemas.microsoft.com/office/drawing/2014/main" id="{34A74295-4236-ACCD-46EA-959698D34915}"/>
              </a:ext>
            </a:extLst>
          </p:cNvPr>
          <p:cNvSpPr txBox="1"/>
          <p:nvPr/>
        </p:nvSpPr>
        <p:spPr>
          <a:xfrm>
            <a:off x="289931" y="802035"/>
            <a:ext cx="7504771" cy="3354765"/>
          </a:xfrm>
          <a:prstGeom prst="rect">
            <a:avLst/>
          </a:prstGeom>
          <a:noFill/>
        </p:spPr>
        <p:txBody>
          <a:bodyPr wrap="square" rtlCol="0">
            <a:spAutoFit/>
          </a:bodyPr>
          <a:lstStyle/>
          <a:p>
            <a:pPr algn="l"/>
            <a:r>
              <a:rPr lang="en-US" sz="1800" b="0" i="0" dirty="0">
                <a:solidFill>
                  <a:srgbClr val="000000"/>
                </a:solidFill>
                <a:effectLst/>
                <a:latin typeface="Calibri" panose="020F0502020204030204" pitchFamily="34" charset="0"/>
              </a:rPr>
              <a:t>         In conclusion, seismic hazard assessment systems play a pivotal role in</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understanding, quantifying, and mitigating the risks associated with</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earthquakes.</a:t>
            </a:r>
          </a:p>
          <a:p>
            <a:pPr algn="l"/>
            <a:r>
              <a:rPr lang="en-US" sz="1800" dirty="0">
                <a:latin typeface="Calibri" panose="020F0502020204030204" pitchFamily="34" charset="0"/>
              </a:rPr>
              <a:t>        </a:t>
            </a:r>
            <a:r>
              <a:rPr lang="en-US" sz="1800" b="0" i="0" dirty="0">
                <a:solidFill>
                  <a:srgbClr val="000000"/>
                </a:solidFill>
                <a:effectLst/>
                <a:latin typeface="Calibri" panose="020F0502020204030204" pitchFamily="34" charset="0"/>
              </a:rPr>
              <a:t> These systems integrate diverse datasets, advanced</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modeling techniques, and stakeholder engagement to provide valuable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insights into seismic hazards and inform decision-making processes.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       Through probabilistic and deterministic seismic hazard analysis, these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systems estimate the likelihood and potential consequences of</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earthquakes, enabling stakeholders to prioritize risk reduction</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measures, strengthen building codes, and enhance emergency</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preparedness.</a:t>
            </a:r>
            <a:br>
              <a:rPr lang="en-US" dirty="0"/>
            </a:br>
            <a:endParaRPr lang="en-IN" dirty="0"/>
          </a:p>
        </p:txBody>
      </p:sp>
    </p:spTree>
    <p:extLst>
      <p:ext uri="{BB962C8B-B14F-4D97-AF65-F5344CB8AC3E}">
        <p14:creationId xmlns:p14="http://schemas.microsoft.com/office/powerpoint/2010/main" val="177970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897791"/>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sp>
        <p:nvSpPr>
          <p:cNvPr id="2" name="TextBox 1">
            <a:extLst>
              <a:ext uri="{FF2B5EF4-FFF2-40B4-BE49-F238E27FC236}">
                <a16:creationId xmlns:a16="http://schemas.microsoft.com/office/drawing/2014/main" id="{32AEDE83-0343-92BF-447E-DAA5EF0A6D61}"/>
              </a:ext>
            </a:extLst>
          </p:cNvPr>
          <p:cNvSpPr txBox="1"/>
          <p:nvPr/>
        </p:nvSpPr>
        <p:spPr>
          <a:xfrm>
            <a:off x="1092820" y="1393727"/>
            <a:ext cx="5263376" cy="3077766"/>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1. Stein, S., &amp; </a:t>
            </a:r>
            <a:r>
              <a:rPr lang="en-US" sz="1800" b="0" i="0" dirty="0" err="1">
                <a:solidFill>
                  <a:srgbClr val="000000"/>
                </a:solidFill>
                <a:effectLst/>
                <a:latin typeface="Calibri" panose="020F0502020204030204" pitchFamily="34" charset="0"/>
              </a:rPr>
              <a:t>Wysession</a:t>
            </a:r>
            <a:r>
              <a:rPr lang="en-US" sz="1800" b="0" i="0" dirty="0">
                <a:solidFill>
                  <a:srgbClr val="000000"/>
                </a:solidFill>
                <a:effectLst/>
                <a:latin typeface="Calibri" panose="020F0502020204030204" pitchFamily="34" charset="0"/>
              </a:rPr>
              <a:t>, M. (Eds.). (2003). "An Introduction to</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Seismology, Earthquakes, and Earth Structure." Blackwell Publishing.</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2. McGuire, R. K. (Ed.). (2004). "Earthquake Hazards and Risk in the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United States." US Geological Survey.</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3. Wyss, M., &amp; </a:t>
            </a:r>
            <a:r>
              <a:rPr lang="en-US" sz="1800" b="0" i="0" dirty="0" err="1">
                <a:solidFill>
                  <a:srgbClr val="000000"/>
                </a:solidFill>
                <a:effectLst/>
                <a:latin typeface="Calibri" panose="020F0502020204030204" pitchFamily="34" charset="0"/>
              </a:rPr>
              <a:t>Wiemer</a:t>
            </a:r>
            <a:r>
              <a:rPr lang="en-US" sz="1800" b="0" i="0" dirty="0">
                <a:solidFill>
                  <a:srgbClr val="000000"/>
                </a:solidFill>
                <a:effectLst/>
                <a:latin typeface="Calibri" panose="020F0502020204030204" pitchFamily="34" charset="0"/>
              </a:rPr>
              <a:t>, S. (Eds.). (2005). "Induced Seismicity." Springer</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Science &amp; Business Media</a:t>
            </a:r>
            <a:r>
              <a:rPr lang="en-US" dirty="0"/>
              <a:t> </a:t>
            </a:r>
            <a:br>
              <a:rPr lang="en-US" dirty="0"/>
            </a:br>
            <a:endParaRPr lang="en-IN" dirty="0"/>
          </a:p>
        </p:txBody>
      </p:sp>
    </p:spTree>
    <p:extLst>
      <p:ext uri="{BB962C8B-B14F-4D97-AF65-F5344CB8AC3E}">
        <p14:creationId xmlns:p14="http://schemas.microsoft.com/office/powerpoint/2010/main" val="148095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37614006-D2E9-31D1-7F3E-A26C1C892A99}"/>
              </a:ext>
            </a:extLst>
          </p:cNvPr>
          <p:cNvSpPr txBox="1"/>
          <p:nvPr/>
        </p:nvSpPr>
        <p:spPr>
          <a:xfrm>
            <a:off x="904970" y="2279362"/>
            <a:ext cx="7334060" cy="584775"/>
          </a:xfrm>
          <a:prstGeom prst="rect">
            <a:avLst/>
          </a:prstGeom>
          <a:noFill/>
        </p:spPr>
        <p:txBody>
          <a:bodyPr wrap="none" rtlCol="0">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t>Abstract</a:t>
            </a:r>
          </a:p>
          <a:p>
            <a:pPr marL="173736" indent="-173736">
              <a:spcAft>
                <a:spcPts val="800"/>
              </a:spcAft>
              <a:buClr>
                <a:srgbClr val="213163"/>
              </a:buClr>
              <a:buFont typeface="Arial" panose="020B0604020202020204" pitchFamily="34" charset="0"/>
              <a:buChar char="•"/>
            </a:pPr>
            <a:r>
              <a:rPr lang="en-US" dirty="0"/>
              <a:t>Problem Statement</a:t>
            </a:r>
          </a:p>
          <a:p>
            <a:pPr marL="173736" indent="-173736">
              <a:spcAft>
                <a:spcPts val="800"/>
              </a:spcAft>
              <a:buClr>
                <a:srgbClr val="213163"/>
              </a:buClr>
              <a:buFont typeface="Arial" panose="020B0604020202020204" pitchFamily="34" charset="0"/>
              <a:buChar char="•"/>
            </a:pPr>
            <a:r>
              <a:rPr lang="en-US" dirty="0"/>
              <a:t>Aims, Objective &amp; Proposed System/Solution </a:t>
            </a:r>
          </a:p>
          <a:p>
            <a:pPr marL="173736" indent="-173736">
              <a:spcAft>
                <a:spcPts val="800"/>
              </a:spcAft>
              <a:buClr>
                <a:srgbClr val="213163"/>
              </a:buClr>
              <a:buFont typeface="Arial" panose="020B0604020202020204" pitchFamily="34" charset="0"/>
              <a:buChar char="•"/>
            </a:pPr>
            <a:r>
              <a:rPr lang="en-US" dirty="0"/>
              <a:t>System Deployment Approach</a:t>
            </a:r>
          </a:p>
          <a:p>
            <a:pPr marL="173736" indent="-173736">
              <a:spcAft>
                <a:spcPts val="800"/>
              </a:spcAft>
              <a:buClr>
                <a:srgbClr val="213163"/>
              </a:buClr>
              <a:buFont typeface="Arial" panose="020B0604020202020204" pitchFamily="34" charset="0"/>
              <a:buChar char="•"/>
            </a:pPr>
            <a:r>
              <a:rPr lang="en-US" dirty="0"/>
              <a:t>Model Development &amp; Algorithm</a:t>
            </a:r>
          </a:p>
          <a:p>
            <a:pPr marL="173736" indent="-173736">
              <a:spcAft>
                <a:spcPts val="800"/>
              </a:spcAft>
              <a:buClr>
                <a:srgbClr val="213163"/>
              </a:buClr>
              <a:buFont typeface="Arial" panose="020B0604020202020204" pitchFamily="34" charset="0"/>
              <a:buChar char="•"/>
            </a:pPr>
            <a:r>
              <a:rPr lang="en-US" dirty="0"/>
              <a:t>Future Scope</a:t>
            </a:r>
          </a:p>
          <a:p>
            <a:pPr marL="173736" indent="-173736">
              <a:spcAft>
                <a:spcPts val="800"/>
              </a:spcAft>
              <a:buClr>
                <a:srgbClr val="213163"/>
              </a:buClr>
              <a:buFont typeface="Arial" panose="020B0604020202020204" pitchFamily="34" charset="0"/>
              <a:buChar char="•"/>
            </a:pPr>
            <a:r>
              <a:rPr lang="en-US" dirty="0"/>
              <a:t>Video of the Project</a:t>
            </a:r>
          </a:p>
          <a:p>
            <a:pPr marL="173736" indent="-173736">
              <a:spcAft>
                <a:spcPts val="800"/>
              </a:spcAft>
              <a:buClr>
                <a:srgbClr val="213163"/>
              </a:buClr>
              <a:buFont typeface="Arial" panose="020B0604020202020204" pitchFamily="34" charset="0"/>
              <a:buChar char="•"/>
            </a:pPr>
            <a:r>
              <a:rPr lang="en-US" dirty="0"/>
              <a:t>Conclusion</a:t>
            </a:r>
          </a:p>
          <a:p>
            <a:pPr marL="173736" indent="-173736">
              <a:spcAft>
                <a:spcPts val="800"/>
              </a:spcAft>
              <a:buClr>
                <a:srgbClr val="213163"/>
              </a:buClr>
              <a:buFont typeface="Arial" panose="020B0604020202020204" pitchFamily="34" charset="0"/>
              <a:buChar char="•"/>
            </a:pPr>
            <a:r>
              <a:rPr lang="en-US" dirty="0"/>
              <a:t>Reference</a:t>
            </a:r>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413790" y="1047750"/>
            <a:ext cx="3194940" cy="319494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sp>
        <p:nvSpPr>
          <p:cNvPr id="4" name="TextBox 3">
            <a:extLst>
              <a:ext uri="{FF2B5EF4-FFF2-40B4-BE49-F238E27FC236}">
                <a16:creationId xmlns:a16="http://schemas.microsoft.com/office/drawing/2014/main" id="{9583F5A2-BA43-A801-6721-1538C8F10900}"/>
              </a:ext>
            </a:extLst>
          </p:cNvPr>
          <p:cNvSpPr txBox="1"/>
          <p:nvPr/>
        </p:nvSpPr>
        <p:spPr>
          <a:xfrm>
            <a:off x="1156832" y="957739"/>
            <a:ext cx="8154436" cy="4185761"/>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Seismic hazard assessment systems play a critical</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role in understanding and mitigating the risks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associated with earthquakes, a natural</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phenomenon that poses significant threats to</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infrastructure, communities, and lives. This abstract</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presents a comprehensive framework for a seismic</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hazard assessment system designed to integrate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advanced geospatial technologies, geological data,</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and computational modeling techniques. The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proposed system incorporates multiple layers of</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analysis, including seismicity analysis, fault</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characterization, ground motion prediction, and</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vulnerability assessment, to provide a holistic</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understanding of seismic.</a:t>
            </a:r>
            <a:r>
              <a:rPr lang="en-US" dirty="0"/>
              <a:t> </a:t>
            </a:r>
            <a:br>
              <a:rPr lang="en-US" dirty="0"/>
            </a:br>
            <a:endParaRPr lang="en-IN" dirty="0"/>
          </a:p>
        </p:txBody>
      </p:sp>
    </p:spTree>
    <p:extLst>
      <p:ext uri="{BB962C8B-B14F-4D97-AF65-F5344CB8AC3E}">
        <p14:creationId xmlns:p14="http://schemas.microsoft.com/office/powerpoint/2010/main"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473806" cy="3916457"/>
          </a:xfrm>
          <a:prstGeom prst="rect">
            <a:avLst/>
          </a:prstGeom>
          <a:noFill/>
        </p:spPr>
        <p:txBody>
          <a:bodyPr wrap="square" lIns="91440" tIns="45720" rIns="91440" bIns="45720" anchor="t">
            <a:spAutoFit/>
          </a:bodyPr>
          <a:lstStyle/>
          <a:p>
            <a:pPr algn="l">
              <a:buFont typeface="+mj-lt"/>
              <a:buAutoNum type="arabicPeriod"/>
            </a:pPr>
            <a:r>
              <a:rPr lang="en-US" sz="1600" b="1" i="0" dirty="0">
                <a:solidFill>
                  <a:srgbClr val="0D0D0D"/>
                </a:solidFill>
                <a:effectLst/>
                <a:highlight>
                  <a:srgbClr val="FFFFFF"/>
                </a:highlight>
                <a:latin typeface="Söhne"/>
              </a:rPr>
              <a:t>Scope Definition</a:t>
            </a:r>
            <a:r>
              <a:rPr lang="en-US" sz="1600" b="0" i="0" dirty="0">
                <a:solidFill>
                  <a:srgbClr val="0D0D0D"/>
                </a:solidFill>
                <a:effectLst/>
                <a:highlight>
                  <a:srgbClr val="FFFFFF"/>
                </a:highlight>
                <a:latin typeface="Söhne"/>
              </a:rPr>
              <a:t>: Clearly defining the geographic area or region for which the seismic hazard assessment is being conducted.</a:t>
            </a:r>
          </a:p>
          <a:p>
            <a:pPr algn="l">
              <a:buFont typeface="+mj-lt"/>
              <a:buAutoNum type="arabicPeriod"/>
            </a:pPr>
            <a:r>
              <a:rPr lang="en-US" sz="1600" b="1" i="0" dirty="0">
                <a:solidFill>
                  <a:srgbClr val="0D0D0D"/>
                </a:solidFill>
                <a:effectLst/>
                <a:highlight>
                  <a:srgbClr val="FFFFFF"/>
                </a:highlight>
                <a:latin typeface="Söhne"/>
              </a:rPr>
              <a:t>Risk Identification</a:t>
            </a:r>
            <a:r>
              <a:rPr lang="en-US" sz="1600" b="0" i="0" dirty="0">
                <a:solidFill>
                  <a:srgbClr val="0D0D0D"/>
                </a:solidFill>
                <a:effectLst/>
                <a:highlight>
                  <a:srgbClr val="FFFFFF"/>
                </a:highlight>
                <a:latin typeface="Söhne"/>
              </a:rPr>
              <a:t>: Identifying and characterizing potential seismic hazards within the specified area, including faults, seismic activity history, and geological features that may contribute to earthquake risk.</a:t>
            </a:r>
          </a:p>
          <a:p>
            <a:pPr algn="l">
              <a:buFont typeface="+mj-lt"/>
              <a:buAutoNum type="arabicPeriod"/>
            </a:pPr>
            <a:r>
              <a:rPr lang="en-US" sz="1600" b="1" i="0" dirty="0">
                <a:solidFill>
                  <a:srgbClr val="0D0D0D"/>
                </a:solidFill>
                <a:effectLst/>
                <a:highlight>
                  <a:srgbClr val="FFFFFF"/>
                </a:highlight>
                <a:latin typeface="Söhne"/>
              </a:rPr>
              <a:t>Data Collection and Analysis</a:t>
            </a:r>
            <a:r>
              <a:rPr lang="en-US" sz="1600" b="0" i="0" dirty="0">
                <a:solidFill>
                  <a:srgbClr val="0D0D0D"/>
                </a:solidFill>
                <a:effectLst/>
                <a:highlight>
                  <a:srgbClr val="FFFFFF"/>
                </a:highlight>
                <a:latin typeface="Söhne"/>
              </a:rPr>
              <a:t>: Gathering relevant data such as historical earthquake records, geological surveys, geophysical data, and information on infrastructure and population density. Analyzing this data to assess the likelihood and potential severity of future earthquakes.</a:t>
            </a:r>
          </a:p>
          <a:p>
            <a:pPr algn="l">
              <a:buFont typeface="+mj-lt"/>
              <a:buAutoNum type="arabicPeriod"/>
            </a:pPr>
            <a:r>
              <a:rPr lang="en-US" sz="1600" b="1" i="0" dirty="0">
                <a:solidFill>
                  <a:srgbClr val="0D0D0D"/>
                </a:solidFill>
                <a:effectLst/>
                <a:highlight>
                  <a:srgbClr val="FFFFFF"/>
                </a:highlight>
                <a:latin typeface="Söhne"/>
              </a:rPr>
              <a:t>Modeling and Simulation</a:t>
            </a:r>
            <a:r>
              <a:rPr lang="en-US" sz="1600" b="0" i="0" dirty="0">
                <a:solidFill>
                  <a:srgbClr val="0D0D0D"/>
                </a:solidFill>
                <a:effectLst/>
                <a:highlight>
                  <a:srgbClr val="FFFFFF"/>
                </a:highlight>
                <a:latin typeface="Söhne"/>
              </a:rPr>
              <a:t>: Developing mathematical models and simulations to predict the behavior of seismic events within the region, considering factors such as magnitude, frequency, and ground shaking intensity.</a:t>
            </a:r>
          </a:p>
          <a:p>
            <a:pPr algn="l">
              <a:buFont typeface="+mj-lt"/>
              <a:buAutoNum type="arabicPeriod"/>
            </a:pPr>
            <a:r>
              <a:rPr lang="en-US" sz="1600" b="1" i="0" dirty="0">
                <a:solidFill>
                  <a:srgbClr val="0D0D0D"/>
                </a:solidFill>
                <a:effectLst/>
                <a:highlight>
                  <a:srgbClr val="FFFFFF"/>
                </a:highlight>
                <a:latin typeface="Söhne"/>
              </a:rPr>
              <a:t>Vulnerability Assessment</a:t>
            </a:r>
            <a:r>
              <a:rPr lang="en-US" sz="1600" b="0" i="0" dirty="0">
                <a:solidFill>
                  <a:srgbClr val="0D0D0D"/>
                </a:solidFill>
                <a:effectLst/>
                <a:highlight>
                  <a:srgbClr val="FFFFFF"/>
                </a:highlight>
                <a:latin typeface="Söhne"/>
              </a:rPr>
              <a:t>: Evaluating the vulnerability of buildings, infrastructure, and populations to seismic events, taking into account construction standards, building codes, and socioeconomic factors.</a:t>
            </a:r>
          </a:p>
          <a:p>
            <a:pPr algn="l"/>
            <a:r>
              <a:rPr lang="en-US" sz="1600" b="0" i="0" dirty="0">
                <a:solidFill>
                  <a:srgbClr val="0D0D0D"/>
                </a:solidFill>
                <a:effectLst/>
                <a:highlight>
                  <a:srgbClr val="FFFFFF"/>
                </a:highlight>
                <a:latin typeface="Söhne"/>
              </a:rPr>
              <a:t> and changes in the built environment or population dynamics.</a:t>
            </a:r>
          </a:p>
          <a:p>
            <a:pPr marL="173736" indent="-173736" algn="just" rtl="0" fontAlgn="base">
              <a:spcAft>
                <a:spcPts val="800"/>
              </a:spcAft>
              <a:buClr>
                <a:srgbClr val="213163"/>
              </a:buClr>
              <a:buFont typeface="Arial" panose="020B0604020202020204" pitchFamily="34" charset="0"/>
              <a:buChar char="•"/>
            </a:pPr>
            <a:endParaRPr lang="en-US" sz="1050"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spTree>
    <p:extLst>
      <p:ext uri="{BB962C8B-B14F-4D97-AF65-F5344CB8AC3E}">
        <p14:creationId xmlns:p14="http://schemas.microsoft.com/office/powerpoint/2010/main"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420174" y="702867"/>
            <a:ext cx="8589965" cy="4462760"/>
          </a:xfrm>
          <a:prstGeom prst="rect">
            <a:avLst/>
          </a:prstGeom>
          <a:noFill/>
        </p:spPr>
        <p:txBody>
          <a:bodyPr wrap="square" lIns="91440" tIns="45720" rIns="91440" bIns="45720" anchor="t">
            <a:spAutoFit/>
          </a:bodyPr>
          <a:lstStyle/>
          <a:p>
            <a:pPr algn="l"/>
            <a:br>
              <a:rPr lang="en-US" b="0" i="0" dirty="0">
                <a:solidFill>
                  <a:srgbClr val="0D0D0D"/>
                </a:solidFill>
                <a:effectLst/>
                <a:highlight>
                  <a:srgbClr val="FFFFFF"/>
                </a:highlight>
                <a:latin typeface="Söhne"/>
              </a:rPr>
            </a:br>
            <a:r>
              <a:rPr lang="en-US" sz="1600" b="0" i="0" dirty="0">
                <a:solidFill>
                  <a:srgbClr val="0D0D0D"/>
                </a:solidFill>
                <a:effectLst/>
                <a:highlight>
                  <a:srgbClr val="FFFFFF"/>
                </a:highlight>
                <a:latin typeface="Söhne"/>
              </a:rPr>
              <a:t>The objectives of a seismic hazard assessment system typically include:</a:t>
            </a:r>
          </a:p>
          <a:p>
            <a:pPr algn="l">
              <a:buFont typeface="+mj-lt"/>
              <a:buAutoNum type="arabicPeriod"/>
            </a:pPr>
            <a:r>
              <a:rPr lang="en-US" sz="1600" b="1" i="0" dirty="0">
                <a:solidFill>
                  <a:srgbClr val="0D0D0D"/>
                </a:solidFill>
                <a:effectLst/>
                <a:highlight>
                  <a:srgbClr val="FFFFFF"/>
                </a:highlight>
                <a:latin typeface="Söhne"/>
              </a:rPr>
              <a:t>Risk Mitigation</a:t>
            </a:r>
            <a:r>
              <a:rPr lang="en-US" sz="1600" b="0" i="0" dirty="0">
                <a:solidFill>
                  <a:srgbClr val="0D0D0D"/>
                </a:solidFill>
                <a:effectLst/>
                <a:highlight>
                  <a:srgbClr val="FFFFFF"/>
                </a:highlight>
                <a:latin typeface="Söhne"/>
              </a:rPr>
              <a:t>: Identifying areas prone to seismic activity helps in implementing appropriate building codes, land-use planning, and infrastructure design to minimize damage and casualties in the event of an earthquake.</a:t>
            </a:r>
          </a:p>
          <a:p>
            <a:pPr algn="l">
              <a:buFont typeface="+mj-lt"/>
              <a:buAutoNum type="arabicPeriod"/>
            </a:pPr>
            <a:r>
              <a:rPr lang="en-US" sz="1600" b="1" i="0" dirty="0">
                <a:solidFill>
                  <a:srgbClr val="0D0D0D"/>
                </a:solidFill>
                <a:effectLst/>
                <a:highlight>
                  <a:srgbClr val="FFFFFF"/>
                </a:highlight>
                <a:latin typeface="Söhne"/>
              </a:rPr>
              <a:t>Public Safety</a:t>
            </a:r>
            <a:r>
              <a:rPr lang="en-US" sz="1600" b="0" i="0" dirty="0">
                <a:solidFill>
                  <a:srgbClr val="0D0D0D"/>
                </a:solidFill>
                <a:effectLst/>
                <a:highlight>
                  <a:srgbClr val="FFFFFF"/>
                </a:highlight>
                <a:latin typeface="Söhne"/>
              </a:rPr>
              <a:t>: Providing accurate information about seismic hazards helps authorities and the public to understand the risks and take necessary precautions to enhance safety and emergency preparedness.</a:t>
            </a:r>
          </a:p>
          <a:p>
            <a:pPr algn="l">
              <a:buFont typeface="+mj-lt"/>
              <a:buAutoNum type="arabicPeriod"/>
            </a:pPr>
            <a:r>
              <a:rPr lang="en-US" sz="1600" b="1" i="0" dirty="0">
                <a:solidFill>
                  <a:srgbClr val="0D0D0D"/>
                </a:solidFill>
                <a:effectLst/>
                <a:highlight>
                  <a:srgbClr val="FFFFFF"/>
                </a:highlight>
                <a:latin typeface="Söhne"/>
              </a:rPr>
              <a:t>Engineering Design</a:t>
            </a:r>
            <a:r>
              <a:rPr lang="en-US" sz="1600" b="0" i="0" dirty="0">
                <a:solidFill>
                  <a:srgbClr val="0D0D0D"/>
                </a:solidFill>
                <a:effectLst/>
                <a:highlight>
                  <a:srgbClr val="FFFFFF"/>
                </a:highlight>
                <a:latin typeface="Söhne"/>
              </a:rPr>
              <a:t>: Engineers and architects use seismic hazard assessments to design structures that can withstand the expected level of ground shaking, ensuring the safety of occupants and preserving critical infrastructure.</a:t>
            </a:r>
          </a:p>
          <a:p>
            <a:pPr algn="l">
              <a:buFont typeface="+mj-lt"/>
              <a:buAutoNum type="arabicPeriod"/>
            </a:pPr>
            <a:r>
              <a:rPr lang="en-US" sz="1600" b="1" i="0" dirty="0">
                <a:solidFill>
                  <a:srgbClr val="0D0D0D"/>
                </a:solidFill>
                <a:effectLst/>
                <a:highlight>
                  <a:srgbClr val="FFFFFF"/>
                </a:highlight>
                <a:latin typeface="Söhne"/>
              </a:rPr>
              <a:t>Insurance and Finance</a:t>
            </a:r>
            <a:r>
              <a:rPr lang="en-US" sz="1600" b="0" i="0" dirty="0">
                <a:solidFill>
                  <a:srgbClr val="0D0D0D"/>
                </a:solidFill>
                <a:effectLst/>
                <a:highlight>
                  <a:srgbClr val="FFFFFF"/>
                </a:highlight>
                <a:latin typeface="Söhne"/>
              </a:rPr>
              <a:t>: Insurance companies and financial institutions utilize seismic hazard assessments to determine premiums, assess risks, and make informed decisions regarding investments in high-risk areas.</a:t>
            </a:r>
          </a:p>
          <a:p>
            <a:pPr algn="l">
              <a:buFont typeface="+mj-lt"/>
              <a:buAutoNum type="arabicPeriod"/>
            </a:pPr>
            <a:r>
              <a:rPr lang="en-US" sz="1600" b="1" i="0" dirty="0">
                <a:solidFill>
                  <a:srgbClr val="0D0D0D"/>
                </a:solidFill>
                <a:effectLst/>
                <a:highlight>
                  <a:srgbClr val="FFFFFF"/>
                </a:highlight>
                <a:latin typeface="Söhne"/>
              </a:rPr>
              <a:t>Scientific Research</a:t>
            </a:r>
            <a:r>
              <a:rPr lang="en-US" sz="1600" b="0" i="0" dirty="0">
                <a:solidFill>
                  <a:srgbClr val="0D0D0D"/>
                </a:solidFill>
                <a:effectLst/>
                <a:highlight>
                  <a:srgbClr val="FFFFFF"/>
                </a:highlight>
                <a:latin typeface="Söhne"/>
              </a:rPr>
              <a:t>: Continual monitoring and analysis of seismic hazards contribute to the advancement of scientific understanding of earthquake processes and their impacts on society and the environment.</a:t>
            </a:r>
          </a:p>
          <a:p>
            <a:pPr algn="l">
              <a:buFont typeface="+mj-lt"/>
              <a:buAutoNum type="arabicPeriod"/>
            </a:pPr>
            <a:endParaRPr lang="en-US" b="0" i="0" dirty="0">
              <a:solidFill>
                <a:srgbClr val="0D0D0D"/>
              </a:solidFill>
              <a:effectLst/>
              <a:highlight>
                <a:srgbClr val="FFFFFF"/>
              </a:highlight>
              <a:latin typeface="Söhne"/>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spTree>
    <p:extLst>
      <p:ext uri="{BB962C8B-B14F-4D97-AF65-F5344CB8AC3E}">
        <p14:creationId xmlns:p14="http://schemas.microsoft.com/office/powerpoint/2010/main"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246537" y="981779"/>
            <a:ext cx="8650925" cy="2677656"/>
          </a:xfrm>
          <a:prstGeom prst="rect">
            <a:avLst/>
          </a:prstGeom>
          <a:noFill/>
        </p:spPr>
        <p:txBody>
          <a:bodyPr wrap="square" lIns="91440" tIns="45720" rIns="91440" bIns="45720" anchor="t">
            <a:spAutoFit/>
          </a:bodyPr>
          <a:lstStyle/>
          <a:p>
            <a:pPr algn="l"/>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buFont typeface="+mj-lt"/>
              <a:buAutoNum type="arabicPeriod"/>
            </a:pPr>
            <a:r>
              <a:rPr lang="en-US" b="1" dirty="0">
                <a:solidFill>
                  <a:srgbClr val="0D0D0D"/>
                </a:solidFill>
                <a:highlight>
                  <a:srgbClr val="FFFFFF"/>
                </a:highlight>
                <a:latin typeface="Söhne"/>
              </a:rPr>
              <a:t> </a:t>
            </a:r>
            <a:r>
              <a:rPr lang="en-US" sz="2000" dirty="0">
                <a:solidFill>
                  <a:srgbClr val="0D0D0D"/>
                </a:solidFill>
                <a:highlight>
                  <a:srgbClr val="FFFFFF"/>
                </a:highlight>
                <a:latin typeface="Söhne"/>
              </a:rPr>
              <a:t>Research and Risk Identification</a:t>
            </a:r>
          </a:p>
          <a:p>
            <a:pPr>
              <a:buFont typeface="+mj-lt"/>
              <a:buAutoNum type="arabicPeriod"/>
            </a:pPr>
            <a:r>
              <a:rPr lang="en-US" sz="2000" dirty="0">
                <a:solidFill>
                  <a:srgbClr val="0D0D0D"/>
                </a:solidFill>
                <a:highlight>
                  <a:srgbClr val="FFFFFF"/>
                </a:highlight>
                <a:latin typeface="Söhne"/>
              </a:rPr>
              <a:t>Risk Quantification</a:t>
            </a:r>
          </a:p>
          <a:p>
            <a:pPr>
              <a:buFont typeface="+mj-lt"/>
              <a:buAutoNum type="arabicPeriod"/>
            </a:pPr>
            <a:r>
              <a:rPr lang="en-US" sz="2000" dirty="0">
                <a:solidFill>
                  <a:srgbClr val="0D0D0D"/>
                </a:solidFill>
                <a:highlight>
                  <a:srgbClr val="FFFFFF"/>
                </a:highlight>
                <a:latin typeface="Söhne"/>
              </a:rPr>
              <a:t>Zoning and Mapping</a:t>
            </a:r>
          </a:p>
          <a:p>
            <a:pPr>
              <a:buFont typeface="+mj-lt"/>
              <a:buAutoNum type="arabicPeriod"/>
            </a:pPr>
            <a:r>
              <a:rPr lang="en-US" sz="2000" dirty="0">
                <a:solidFill>
                  <a:srgbClr val="0D0D0D"/>
                </a:solidFill>
                <a:highlight>
                  <a:srgbClr val="FFFFFF"/>
                </a:highlight>
                <a:latin typeface="Söhne"/>
              </a:rPr>
              <a:t>Structural Design Guidelines</a:t>
            </a:r>
          </a:p>
          <a:p>
            <a:pPr>
              <a:buFont typeface="+mj-lt"/>
              <a:buAutoNum type="arabicPeriod"/>
            </a:pPr>
            <a:r>
              <a:rPr lang="en-US" sz="2000" dirty="0">
                <a:solidFill>
                  <a:srgbClr val="0D0D0D"/>
                </a:solidFill>
                <a:highlight>
                  <a:srgbClr val="FFFFFF"/>
                </a:highlight>
                <a:latin typeface="Söhne"/>
              </a:rPr>
              <a:t>Emergency Preparedness and Response</a:t>
            </a:r>
          </a:p>
          <a:p>
            <a:pPr>
              <a:buFont typeface="+mj-lt"/>
              <a:buAutoNum type="arabicPeriod"/>
            </a:pPr>
            <a:r>
              <a:rPr lang="en-US" sz="2000" dirty="0">
                <a:solidFill>
                  <a:srgbClr val="0D0D0D"/>
                </a:solidFill>
                <a:highlight>
                  <a:srgbClr val="FFFFFF"/>
                </a:highlight>
                <a:latin typeface="Söhne"/>
              </a:rPr>
              <a:t>Public Awareness and Education</a:t>
            </a:r>
          </a:p>
          <a:p>
            <a:pPr>
              <a:buFont typeface="+mj-lt"/>
              <a:buAutoNum type="arabicPeriod"/>
            </a:pPr>
            <a:r>
              <a:rPr lang="en-US" sz="2000" dirty="0">
                <a:solidFill>
                  <a:srgbClr val="0D0D0D"/>
                </a:solidFill>
                <a:highlight>
                  <a:srgbClr val="FFFFFF"/>
                </a:highlight>
                <a:latin typeface="Söhne"/>
              </a:rPr>
              <a:t>Continuous Monitoring </a:t>
            </a:r>
            <a:endParaRPr lang="en-US" sz="2000" i="0" dirty="0">
              <a:solidFill>
                <a:srgbClr val="000000"/>
              </a:solidFill>
              <a:effectLst/>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Objectives</a:t>
            </a:r>
          </a:p>
        </p:txBody>
      </p:sp>
    </p:spTree>
    <p:extLst>
      <p:ext uri="{BB962C8B-B14F-4D97-AF65-F5344CB8AC3E}">
        <p14:creationId xmlns:p14="http://schemas.microsoft.com/office/powerpoint/2010/main"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62644" y="1000200"/>
            <a:ext cx="4386264" cy="26776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mj-lt"/>
              <a:buAutoNum type="arabicPeriod"/>
            </a:pPr>
            <a:r>
              <a:rPr lang="en-US" sz="1800" i="0" dirty="0">
                <a:solidFill>
                  <a:srgbClr val="0D0D0D"/>
                </a:solidFill>
                <a:effectLst/>
                <a:highlight>
                  <a:srgbClr val="FFFFFF"/>
                </a:highlight>
                <a:latin typeface="Söhne"/>
              </a:rPr>
              <a:t>Seismic Hazard Modeling</a:t>
            </a:r>
          </a:p>
          <a:p>
            <a:pPr algn="l">
              <a:buFont typeface="+mj-lt"/>
              <a:buAutoNum type="arabicPeriod"/>
            </a:pPr>
            <a:r>
              <a:rPr lang="en-US" sz="1800" i="0" dirty="0">
                <a:solidFill>
                  <a:srgbClr val="0D0D0D"/>
                </a:solidFill>
                <a:effectLst/>
                <a:highlight>
                  <a:srgbClr val="FFFFFF"/>
                </a:highlight>
                <a:latin typeface="Söhne"/>
              </a:rPr>
              <a:t>Geospatial Analysis and Mapping</a:t>
            </a:r>
          </a:p>
          <a:p>
            <a:pPr algn="l">
              <a:buFont typeface="+mj-lt"/>
              <a:buAutoNum type="arabicPeriod"/>
            </a:pPr>
            <a:r>
              <a:rPr lang="en-US" sz="1800" i="0" dirty="0">
                <a:solidFill>
                  <a:srgbClr val="0D0D0D"/>
                </a:solidFill>
                <a:effectLst/>
                <a:highlight>
                  <a:srgbClr val="FFFFFF"/>
                </a:highlight>
                <a:latin typeface="Söhne"/>
              </a:rPr>
              <a:t>Structural Vulnerability Assessment</a:t>
            </a:r>
          </a:p>
          <a:p>
            <a:pPr algn="l">
              <a:buFont typeface="+mj-lt"/>
              <a:buAutoNum type="arabicPeriod"/>
            </a:pPr>
            <a:r>
              <a:rPr lang="en-US" sz="1800" i="0" dirty="0">
                <a:solidFill>
                  <a:srgbClr val="0D0D0D"/>
                </a:solidFill>
                <a:effectLst/>
                <a:highlight>
                  <a:srgbClr val="FFFFFF"/>
                </a:highlight>
                <a:latin typeface="Söhne"/>
              </a:rPr>
              <a:t>Risk Assessment and Management</a:t>
            </a:r>
          </a:p>
          <a:p>
            <a:pPr algn="l">
              <a:buFont typeface="+mj-lt"/>
              <a:buAutoNum type="arabicPeriod"/>
            </a:pPr>
            <a:r>
              <a:rPr lang="en-US" sz="1800" i="0" dirty="0">
                <a:solidFill>
                  <a:srgbClr val="0D0D0D"/>
                </a:solidFill>
                <a:effectLst/>
                <a:highlight>
                  <a:srgbClr val="FFFFFF"/>
                </a:highlight>
                <a:latin typeface="Söhne"/>
              </a:rPr>
              <a:t>Early Warning Systems</a:t>
            </a:r>
          </a:p>
          <a:p>
            <a:pPr algn="l">
              <a:buFont typeface="+mj-lt"/>
              <a:buAutoNum type="arabicPeriod"/>
            </a:pPr>
            <a:r>
              <a:rPr lang="en-US" sz="1800" i="0" dirty="0">
                <a:solidFill>
                  <a:srgbClr val="0D0D0D"/>
                </a:solidFill>
                <a:effectLst/>
                <a:highlight>
                  <a:srgbClr val="FFFFFF"/>
                </a:highlight>
                <a:latin typeface="Söhne"/>
              </a:rPr>
              <a:t>Public Education and Outreach</a:t>
            </a:r>
            <a:r>
              <a:rPr lang="en-US" sz="1800" dirty="0">
                <a:solidFill>
                  <a:srgbClr val="0D0D0D"/>
                </a:solidFill>
                <a:highlight>
                  <a:srgbClr val="FFFFFF"/>
                </a:highlight>
                <a:latin typeface="Söhne"/>
              </a:rPr>
              <a:t> </a:t>
            </a:r>
          </a:p>
          <a:p>
            <a:pPr algn="l">
              <a:buFont typeface="+mj-lt"/>
              <a:buAutoNum type="arabicPeriod"/>
            </a:pPr>
            <a:r>
              <a:rPr lang="en-US" sz="1800" i="0" dirty="0">
                <a:solidFill>
                  <a:srgbClr val="0D0D0D"/>
                </a:solidFill>
                <a:effectLst/>
                <a:highlight>
                  <a:srgbClr val="FFFFFF"/>
                </a:highlight>
                <a:latin typeface="Söhne"/>
              </a:rPr>
              <a:t>Policy Development and Implementation</a:t>
            </a:r>
          </a:p>
          <a:p>
            <a:pPr algn="l">
              <a:buFont typeface="+mj-lt"/>
              <a:buAutoNum type="arabicPeriod"/>
            </a:pPr>
            <a:r>
              <a:rPr lang="en-US" sz="1800" i="0" dirty="0">
                <a:solidFill>
                  <a:srgbClr val="0D0D0D"/>
                </a:solidFill>
                <a:effectLst/>
                <a:highlight>
                  <a:srgbClr val="FFFFFF"/>
                </a:highlight>
                <a:latin typeface="Söhne"/>
              </a:rPr>
              <a:t>Data Collection and Compilation: </a:t>
            </a:r>
          </a:p>
          <a:p>
            <a:pPr algn="l">
              <a:buFont typeface="+mj-lt"/>
              <a:buAutoNum type="arabicPeriod"/>
            </a:pPr>
            <a:r>
              <a:rPr lang="en-US" sz="1800" i="0" dirty="0">
                <a:solidFill>
                  <a:srgbClr val="0D0D0D"/>
                </a:solidFill>
                <a:effectLst/>
                <a:highlight>
                  <a:srgbClr val="FFFFFF"/>
                </a:highlight>
                <a:latin typeface="Söhne"/>
              </a:rPr>
              <a:t>Continual Improvement and Innovation</a:t>
            </a:r>
          </a:p>
        </p:txBody>
      </p:sp>
      <p:grpSp>
        <p:nvGrpSpPr>
          <p:cNvPr id="5" name="Group 4">
            <a:extLst>
              <a:ext uri="{FF2B5EF4-FFF2-40B4-BE49-F238E27FC236}">
                <a16:creationId xmlns:a16="http://schemas.microsoft.com/office/drawing/2014/main"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System Deployment Approach</a:t>
            </a:r>
          </a:p>
        </p:txBody>
      </p:sp>
      <p:sp>
        <p:nvSpPr>
          <p:cNvPr id="3" name="TextBox 2">
            <a:extLst>
              <a:ext uri="{FF2B5EF4-FFF2-40B4-BE49-F238E27FC236}">
                <a16:creationId xmlns:a16="http://schemas.microsoft.com/office/drawing/2014/main" id="{443051B7-3DCD-75D8-D228-8FF0A4CD77AF}"/>
              </a:ext>
            </a:extLst>
          </p:cNvPr>
          <p:cNvSpPr txBox="1"/>
          <p:nvPr/>
        </p:nvSpPr>
        <p:spPr>
          <a:xfrm>
            <a:off x="1538870" y="1171366"/>
            <a:ext cx="3813717" cy="2800767"/>
          </a:xfrm>
          <a:prstGeom prst="rect">
            <a:avLst/>
          </a:prstGeom>
          <a:noFill/>
        </p:spPr>
        <p:txBody>
          <a:bodyPr wrap="square" rtlCol="0">
            <a:spAutoFit/>
          </a:bodyPr>
          <a:lstStyle/>
          <a:p>
            <a:pPr algn="l">
              <a:buFont typeface="+mj-lt"/>
              <a:buAutoNum type="arabicPeriod"/>
            </a:pPr>
            <a:r>
              <a:rPr lang="en-US" sz="1600" i="0" dirty="0">
                <a:solidFill>
                  <a:srgbClr val="0D0D0D"/>
                </a:solidFill>
                <a:effectLst/>
                <a:highlight>
                  <a:srgbClr val="FFFFFF"/>
                </a:highlight>
                <a:latin typeface="Söhne"/>
              </a:rPr>
              <a:t>Data Collection and Processing </a:t>
            </a:r>
          </a:p>
          <a:p>
            <a:pPr algn="l">
              <a:buFont typeface="+mj-lt"/>
              <a:buAutoNum type="arabicPeriod"/>
            </a:pPr>
            <a:r>
              <a:rPr lang="en-US" sz="1600" i="0" dirty="0">
                <a:solidFill>
                  <a:srgbClr val="0D0D0D"/>
                </a:solidFill>
                <a:effectLst/>
                <a:highlight>
                  <a:srgbClr val="FFFFFF"/>
                </a:highlight>
                <a:latin typeface="Söhne"/>
              </a:rPr>
              <a:t>Model </a:t>
            </a:r>
            <a:r>
              <a:rPr lang="en-US" sz="1600" i="0" dirty="0" err="1">
                <a:solidFill>
                  <a:srgbClr val="0D0D0D"/>
                </a:solidFill>
                <a:effectLst/>
                <a:highlight>
                  <a:srgbClr val="FFFFFF"/>
                </a:highlight>
                <a:latin typeface="Söhne"/>
              </a:rPr>
              <a:t>DevelopmentSoftware</a:t>
            </a:r>
            <a:r>
              <a:rPr lang="en-US" sz="1600" i="0" dirty="0">
                <a:solidFill>
                  <a:srgbClr val="0D0D0D"/>
                </a:solidFill>
                <a:effectLst/>
                <a:highlight>
                  <a:srgbClr val="FFFFFF"/>
                </a:highlight>
                <a:latin typeface="Söhne"/>
              </a:rPr>
              <a:t> Development</a:t>
            </a:r>
          </a:p>
          <a:p>
            <a:pPr algn="l">
              <a:buFont typeface="+mj-lt"/>
              <a:buAutoNum type="arabicPeriod"/>
            </a:pPr>
            <a:r>
              <a:rPr lang="en-US" sz="1600" i="0" dirty="0">
                <a:solidFill>
                  <a:srgbClr val="0D0D0D"/>
                </a:solidFill>
                <a:effectLst/>
                <a:highlight>
                  <a:srgbClr val="FFFFFF"/>
                </a:highlight>
                <a:latin typeface="Söhne"/>
              </a:rPr>
              <a:t>Continuous Improvement and Maintenance </a:t>
            </a:r>
          </a:p>
          <a:p>
            <a:pPr algn="l">
              <a:buFont typeface="+mj-lt"/>
              <a:buAutoNum type="arabicPeriod"/>
            </a:pPr>
            <a:r>
              <a:rPr lang="en-US" sz="1600" i="0" dirty="0">
                <a:solidFill>
                  <a:srgbClr val="0D0D0D"/>
                </a:solidFill>
                <a:effectLst/>
                <a:highlight>
                  <a:srgbClr val="FFFFFF"/>
                </a:highlight>
                <a:latin typeface="Söhne"/>
              </a:rPr>
              <a:t>Requirement Analysis</a:t>
            </a:r>
          </a:p>
          <a:p>
            <a:pPr algn="l">
              <a:buFont typeface="+mj-lt"/>
              <a:buAutoNum type="arabicPeriod"/>
            </a:pPr>
            <a:r>
              <a:rPr lang="en-US" sz="1600" i="0" dirty="0">
                <a:solidFill>
                  <a:srgbClr val="0D0D0D"/>
                </a:solidFill>
                <a:effectLst/>
                <a:highlight>
                  <a:srgbClr val="FFFFFF"/>
                </a:highlight>
                <a:latin typeface="Söhne"/>
              </a:rPr>
              <a:t>Documentation and Training</a:t>
            </a:r>
          </a:p>
          <a:p>
            <a:pPr algn="l">
              <a:buFont typeface="+mj-lt"/>
              <a:buAutoNum type="arabicPeriod"/>
            </a:pPr>
            <a:r>
              <a:rPr lang="en-US" sz="1600" i="0" dirty="0">
                <a:solidFill>
                  <a:srgbClr val="0D0D0D"/>
                </a:solidFill>
                <a:effectLst/>
                <a:highlight>
                  <a:srgbClr val="FFFFFF"/>
                </a:highlight>
                <a:latin typeface="Söhne"/>
              </a:rPr>
              <a:t>Collaboration and Stakeholder Engagement </a:t>
            </a:r>
          </a:p>
          <a:p>
            <a:pPr algn="l">
              <a:buFont typeface="+mj-lt"/>
              <a:buAutoNum type="arabicPeriod"/>
            </a:pPr>
            <a:r>
              <a:rPr lang="en-US" sz="1600" i="0" dirty="0">
                <a:solidFill>
                  <a:srgbClr val="0D0D0D"/>
                </a:solidFill>
                <a:effectLst/>
                <a:highlight>
                  <a:srgbClr val="FFFFFF"/>
                </a:highlight>
                <a:latin typeface="Söhne"/>
              </a:rPr>
              <a:t>Adherence to Standards and Best Practices</a:t>
            </a:r>
          </a:p>
        </p:txBody>
      </p:sp>
    </p:spTree>
    <p:extLst>
      <p:ext uri="{BB962C8B-B14F-4D97-AF65-F5344CB8AC3E}">
        <p14:creationId xmlns:p14="http://schemas.microsoft.com/office/powerpoint/2010/main"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673</TotalTime>
  <Words>1047</Words>
  <Application>Microsoft Office PowerPoint</Application>
  <PresentationFormat>On-screen Show (16:9)</PresentationFormat>
  <Paragraphs>118</Paragraphs>
  <Slides>16</Slides>
  <Notes>16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Söhne</vt:lpstr>
      <vt:lpstr>Times New Roman</vt:lpstr>
      <vt:lpstr>Simple Light</vt:lpstr>
      <vt:lpstr>PowerPoint Presentation</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jaya shree</cp:lastModifiedBy>
  <cp:revision>165</cp:revision>
  <dcterms:modified xsi:type="dcterms:W3CDTF">2024-04-19T16:19:39Z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