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s.%20UNIQUE\Desktop\phase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[phase 1.xlsx]Sheet2!PivotTable1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Sheet2!$N$12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Sheet2!$M$13:$M$23</c:f>
              <c:multiLvlStrCache>
                <c:ptCount val="8"/>
                <c:lvl>
                  <c:pt idx="0">
                    <c:v>1936</c:v>
                  </c:pt>
                  <c:pt idx="1">
                    <c:v>1939</c:v>
                  </c:pt>
                  <c:pt idx="2">
                    <c:v>1946</c:v>
                  </c:pt>
                  <c:pt idx="3">
                    <c:v>1983</c:v>
                  </c:pt>
                  <c:pt idx="4">
                    <c:v>1994</c:v>
                  </c:pt>
                  <c:pt idx="5">
                    <c:v>2005</c:v>
                  </c:pt>
                  <c:pt idx="6">
                    <c:v>2007</c:v>
                  </c:pt>
                  <c:pt idx="7">
                    <c:v>&lt;24-02-1936</c:v>
                  </c:pt>
                </c:lvl>
                <c:lvl>
                  <c:pt idx="0">
                    <c:v>ROC CHENNAI</c:v>
                  </c:pt>
                  <c:pt idx="7">
                    <c:v>(blank)</c:v>
                  </c:pt>
                </c:lvl>
              </c:multiLvlStrCache>
            </c:multiLvlStrRef>
          </c:cat>
          <c:val>
            <c:numRef>
              <c:f>Sheet2!$N$13:$N$23</c:f>
              <c:numCache>
                <c:formatCode>General</c:formatCode>
                <c:ptCount val="8"/>
                <c:pt idx="0">
                  <c:v>73761600</c:v>
                </c:pt>
                <c:pt idx="1">
                  <c:v>39465600</c:v>
                </c:pt>
                <c:pt idx="2">
                  <c:v>155096460</c:v>
                </c:pt>
                <c:pt idx="3">
                  <c:v>1631933130</c:v>
                </c:pt>
                <c:pt idx="4">
                  <c:v>217866000</c:v>
                </c:pt>
                <c:pt idx="5">
                  <c:v>135652750</c:v>
                </c:pt>
                <c:pt idx="6">
                  <c:v>90414850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8-4A01-86D3-7C5B2E984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3417247"/>
        <c:axId val="1823555839"/>
      </c:barChart>
      <c:catAx>
        <c:axId val="150341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555839"/>
        <c:crosses val="autoZero"/>
        <c:auto val="1"/>
        <c:lblAlgn val="ctr"/>
        <c:lblOffset val="100"/>
        <c:noMultiLvlLbl val="0"/>
      </c:catAx>
      <c:valAx>
        <c:axId val="182355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41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647B-647F-402E-BE24-4268958A5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072AC-B9FF-43E4-A5B6-37143BC61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0EF9-95BE-4D63-8D27-3FC24A1F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3217-E092-4BED-9566-A3392DFD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FF80-9839-48BF-8E06-58734BA3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83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A36E-6442-4C42-8120-3E3DEAA5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59B72-B41D-4387-B684-6DE8F744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F266-36A6-49C3-8B66-9AEA2A9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4FE8-2E76-45D8-A9B5-853398F8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4AA6-51BE-470A-9FB6-1E8BFBBD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88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55555-865E-40CE-A7B5-D392F5EBA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01023-0821-4473-8984-C9FCB681F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85D8-7159-4BFA-82DD-E65FAD93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E66E-E12B-46AE-A980-E05B44F7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40A8-0144-4005-B1D1-4105873F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42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DAB8-A1B4-437F-900C-9C4E90D4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6C87-D470-41D2-A8D7-F642E030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800D-C59D-4741-9A02-D8AC5E9B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EC27-7E0F-4B60-A51B-F03D6535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5669-A2CB-4A89-B1D1-00985896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5417-79E6-450F-BBBC-F3819392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FECF-6310-4550-9164-F9034A6A2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2D10-4574-4403-9B41-F9DB91BE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DCCC-CD93-435B-93DF-F2AD0132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3EC1-DA8E-4C8C-8BB2-2AB02FA1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1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EF78-F492-45B5-BC1A-CEA9914D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6DE5-A5C3-4CB6-ADD3-ABFD8D56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956AC-AC05-4BF0-9408-9C8FEE817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287E9-A69E-4F66-BE13-33A311E9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7477F-33E8-41BE-99BD-1483DE97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956B4-ACD8-47EC-8245-D6802AD4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5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9690-C075-4F70-96C9-28A1E83F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F499B-0AC0-41F7-8EC2-ACA20A16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9B64E-BD11-4C4F-9CF1-CD0512DB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0361B-B98C-4B6D-A98E-B43041F8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0EBD1-5A12-4BDE-AD02-CA73E805C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9E61A-B05D-41CF-A940-EB55457D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4AAB5-46EC-4EFD-963A-03FDF67E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09049-F378-4E38-83B5-DA26F091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6F4E-7DB5-46F5-A5BB-58381896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BC70F-462B-4D66-9B86-4252AC07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C5109-20F9-4451-915E-F5E24408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3A49-DDBE-456D-9263-956DD18B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8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9D143-1064-415E-81B2-B0F7E338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C41BA-F302-459A-A039-1E42286D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2D2E7-A055-4453-B180-33486E07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4427-E140-46F5-9CF1-A6ACCC8C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907-198B-49CA-8F23-9C71D8BF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2F5E-D564-438A-B128-78BEBEB4B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A7078-AB03-4FF6-A226-84FF6CD3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5D42A-5674-4C98-ACCB-0D1129E8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6BB20-5F0D-4733-9127-AFBCA236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1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9239-4C24-4A01-98BC-31681737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9FED0-BE4C-4F91-BAB5-BE691082E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45DBE-9876-436F-BB6A-C9922F1ED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2EF59-C3E3-4519-A586-ED229ED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68976-A665-449A-9B4B-3D6E7C8D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2640-F9F0-4FE2-BCD3-09EAFC3B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407BD-8A3A-4189-92C6-C418479A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954E0-FC9E-4AB3-B1BF-5049B3ED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BA5B0-B911-42B4-9650-D34FE8D6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9764-6992-40C6-A066-F04A3AF837E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277B-8270-4777-A884-F6FF14982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8C8F-6E92-4E46-9F0A-4B22279DC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2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0AB3-6F74-418C-9AFA-E9BE623FA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188"/>
            <a:ext cx="9144000" cy="3757612"/>
          </a:xfrm>
        </p:spPr>
        <p:txBody>
          <a:bodyPr>
            <a:normAutofit fontScale="90000"/>
          </a:bodyPr>
          <a:lstStyle/>
          <a:p>
            <a:r>
              <a:rPr lang="en-GB" dirty="0"/>
              <a:t>AI DRIVEN EXPOLRATION AND PREDICTION OF COMPANY REGISTRATION TRENDS WITH REGISTRAR OF COMPANY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F9229-DC21-4004-8420-AC516567C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6250"/>
            <a:ext cx="9144000" cy="1600200"/>
          </a:xfrm>
        </p:spPr>
        <p:txBody>
          <a:bodyPr>
            <a:normAutofit fontScale="92500" lnSpcReduction="20000"/>
          </a:bodyPr>
          <a:lstStyle/>
          <a:p>
            <a:endParaRPr lang="en-IN" sz="6000" dirty="0"/>
          </a:p>
          <a:p>
            <a:r>
              <a:rPr lang="en-IN" sz="6000" dirty="0"/>
              <a:t>DEVELOPMENT PART </a:t>
            </a:r>
          </a:p>
        </p:txBody>
      </p:sp>
    </p:spTree>
    <p:extLst>
      <p:ext uri="{BB962C8B-B14F-4D97-AF65-F5344CB8AC3E}">
        <p14:creationId xmlns:p14="http://schemas.microsoft.com/office/powerpoint/2010/main" val="166696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E98A-5503-4448-B9E8-CAB22B28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2845-D053-402E-A273-ADA94681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AI data analysis is the use of AI techniques and data science to enhance the processes of cleaning, inspecting, and </a:t>
            </a:r>
            <a:r>
              <a:rPr lang="en-GB" sz="4000" dirty="0" err="1"/>
              <a:t>modeling</a:t>
            </a:r>
            <a:r>
              <a:rPr lang="en-GB" sz="4000" dirty="0"/>
              <a:t> structured and unstructured data. The overarching goal is to uncover valuable information to support drawing conclusions and making decisions. AI helps by automating a lot of the process.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1083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03E3-B7E5-401A-9059-3B20D4CB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6E76-C414-40BB-AF4B-D53478A1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There are five methods used for data analysis,</a:t>
            </a:r>
          </a:p>
          <a:p>
            <a:r>
              <a:rPr lang="en-IN" sz="3600" dirty="0"/>
              <a:t>Diagnostic Analysis</a:t>
            </a:r>
          </a:p>
          <a:p>
            <a:r>
              <a:rPr lang="en-IN" sz="3600" dirty="0"/>
              <a:t>Predictive Analysis</a:t>
            </a:r>
          </a:p>
          <a:p>
            <a:r>
              <a:rPr lang="en-IN" sz="3600" dirty="0"/>
              <a:t> Prescriptive Analysis</a:t>
            </a:r>
          </a:p>
          <a:p>
            <a:r>
              <a:rPr lang="en-IN" sz="3600" dirty="0"/>
              <a:t>Text Analysis</a:t>
            </a:r>
          </a:p>
          <a:p>
            <a:r>
              <a:rPr lang="en-IN" sz="3600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422144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0D75-8CC5-4BA3-A310-69D124F7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PREPROCESSOR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5B1E9A-BCA7-42C2-AC0C-1D9DF9169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343569"/>
              </p:ext>
            </p:extLst>
          </p:nvPr>
        </p:nvGraphicFramePr>
        <p:xfrm>
          <a:off x="838200" y="1357313"/>
          <a:ext cx="10515601" cy="5040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51">
                  <a:extLst>
                    <a:ext uri="{9D8B030D-6E8A-4147-A177-3AD203B41FA5}">
                      <a16:colId xmlns:a16="http://schemas.microsoft.com/office/drawing/2014/main" val="1955686219"/>
                    </a:ext>
                  </a:extLst>
                </a:gridCol>
                <a:gridCol w="639088">
                  <a:extLst>
                    <a:ext uri="{9D8B030D-6E8A-4147-A177-3AD203B41FA5}">
                      <a16:colId xmlns:a16="http://schemas.microsoft.com/office/drawing/2014/main" val="1081869950"/>
                    </a:ext>
                  </a:extLst>
                </a:gridCol>
                <a:gridCol w="650830">
                  <a:extLst>
                    <a:ext uri="{9D8B030D-6E8A-4147-A177-3AD203B41FA5}">
                      <a16:colId xmlns:a16="http://schemas.microsoft.com/office/drawing/2014/main" val="2588667446"/>
                    </a:ext>
                  </a:extLst>
                </a:gridCol>
                <a:gridCol w="610572">
                  <a:extLst>
                    <a:ext uri="{9D8B030D-6E8A-4147-A177-3AD203B41FA5}">
                      <a16:colId xmlns:a16="http://schemas.microsoft.com/office/drawing/2014/main" val="2704393972"/>
                    </a:ext>
                  </a:extLst>
                </a:gridCol>
                <a:gridCol w="900762">
                  <a:extLst>
                    <a:ext uri="{9D8B030D-6E8A-4147-A177-3AD203B41FA5}">
                      <a16:colId xmlns:a16="http://schemas.microsoft.com/office/drawing/2014/main" val="4228401231"/>
                    </a:ext>
                  </a:extLst>
                </a:gridCol>
                <a:gridCol w="899085">
                  <a:extLst>
                    <a:ext uri="{9D8B030D-6E8A-4147-A177-3AD203B41FA5}">
                      <a16:colId xmlns:a16="http://schemas.microsoft.com/office/drawing/2014/main" val="2518396602"/>
                    </a:ext>
                  </a:extLst>
                </a:gridCol>
                <a:gridCol w="811860">
                  <a:extLst>
                    <a:ext uri="{9D8B030D-6E8A-4147-A177-3AD203B41FA5}">
                      <a16:colId xmlns:a16="http://schemas.microsoft.com/office/drawing/2014/main" val="1648714626"/>
                    </a:ext>
                  </a:extLst>
                </a:gridCol>
                <a:gridCol w="603863">
                  <a:extLst>
                    <a:ext uri="{9D8B030D-6E8A-4147-A177-3AD203B41FA5}">
                      <a16:colId xmlns:a16="http://schemas.microsoft.com/office/drawing/2014/main" val="3341517215"/>
                    </a:ext>
                  </a:extLst>
                </a:gridCol>
                <a:gridCol w="598831">
                  <a:extLst>
                    <a:ext uri="{9D8B030D-6E8A-4147-A177-3AD203B41FA5}">
                      <a16:colId xmlns:a16="http://schemas.microsoft.com/office/drawing/2014/main" val="343245403"/>
                    </a:ext>
                  </a:extLst>
                </a:gridCol>
                <a:gridCol w="550186">
                  <a:extLst>
                    <a:ext uri="{9D8B030D-6E8A-4147-A177-3AD203B41FA5}">
                      <a16:colId xmlns:a16="http://schemas.microsoft.com/office/drawing/2014/main" val="2217909678"/>
                    </a:ext>
                  </a:extLst>
                </a:gridCol>
                <a:gridCol w="670959">
                  <a:extLst>
                    <a:ext uri="{9D8B030D-6E8A-4147-A177-3AD203B41FA5}">
                      <a16:colId xmlns:a16="http://schemas.microsoft.com/office/drawing/2014/main" val="4267842707"/>
                    </a:ext>
                  </a:extLst>
                </a:gridCol>
                <a:gridCol w="1415723">
                  <a:extLst>
                    <a:ext uri="{9D8B030D-6E8A-4147-A177-3AD203B41FA5}">
                      <a16:colId xmlns:a16="http://schemas.microsoft.com/office/drawing/2014/main" val="1554318542"/>
                    </a:ext>
                  </a:extLst>
                </a:gridCol>
                <a:gridCol w="920891">
                  <a:extLst>
                    <a:ext uri="{9D8B030D-6E8A-4147-A177-3AD203B41FA5}">
                      <a16:colId xmlns:a16="http://schemas.microsoft.com/office/drawing/2014/main" val="3259171883"/>
                    </a:ext>
                  </a:extLst>
                </a:gridCol>
              </a:tblGrid>
              <a:tr h="846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CORPORATE_IDENTIFICATION_NUMBER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COMPANY_NAME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COMPANY_STATUS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COMPANY_CLASS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COMPANY_CATEGORY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COMPANY_SUB_CATEGORY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DATE_OF_REGISTRATION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REGISTERED_STATE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AUTHORIZED_CAP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PAIDUP_CAPITAL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INDUSTRIAL_CLASS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PRINCIPAL_BUSINESS_ACTIVITY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REGISTRAR_OF_COMPANIES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567876341"/>
                  </a:ext>
                </a:extLst>
              </a:tr>
              <a:tr h="131093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L15511TN1983PLC010313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EMPEE DISTILLERIES LIMITED  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ACTV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Public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 limited by Shares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Non-govt company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15-09-1983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Tamil Nadu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300000000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201757530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15511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Manufacturing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ROC CHENNAI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655725580"/>
                  </a:ext>
                </a:extLst>
              </a:tr>
              <a:tr h="131093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L15520TN1983PLC055365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BALAJI DISTILLERIES LIMITED  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AMAL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Public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 limited by Shares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Non-govt company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15-12-1983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Tamil Nadu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2250000000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1430175600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15520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Manufacturing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ROC CHENNAI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230274993"/>
                  </a:ext>
                </a:extLst>
              </a:tr>
              <a:tr h="157204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L15549TN1994PLC028672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TEJASSVI AAHARAM LIMITED  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ACTV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Public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 limited by Shares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Non-govt company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20-09-1994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Tamil Nadu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250000000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217866000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15549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Manufacturing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ROC CHENNAI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04084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8E45E1-A145-4022-9A3E-B4A067CB9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7948"/>
              </p:ext>
            </p:extLst>
          </p:nvPr>
        </p:nvGraphicFramePr>
        <p:xfrm>
          <a:off x="838200" y="357188"/>
          <a:ext cx="10515601" cy="6229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51">
                  <a:extLst>
                    <a:ext uri="{9D8B030D-6E8A-4147-A177-3AD203B41FA5}">
                      <a16:colId xmlns:a16="http://schemas.microsoft.com/office/drawing/2014/main" val="1636097278"/>
                    </a:ext>
                  </a:extLst>
                </a:gridCol>
                <a:gridCol w="639088">
                  <a:extLst>
                    <a:ext uri="{9D8B030D-6E8A-4147-A177-3AD203B41FA5}">
                      <a16:colId xmlns:a16="http://schemas.microsoft.com/office/drawing/2014/main" val="3068651715"/>
                    </a:ext>
                  </a:extLst>
                </a:gridCol>
                <a:gridCol w="650830">
                  <a:extLst>
                    <a:ext uri="{9D8B030D-6E8A-4147-A177-3AD203B41FA5}">
                      <a16:colId xmlns:a16="http://schemas.microsoft.com/office/drawing/2014/main" val="3447731042"/>
                    </a:ext>
                  </a:extLst>
                </a:gridCol>
                <a:gridCol w="610572">
                  <a:extLst>
                    <a:ext uri="{9D8B030D-6E8A-4147-A177-3AD203B41FA5}">
                      <a16:colId xmlns:a16="http://schemas.microsoft.com/office/drawing/2014/main" val="2892156632"/>
                    </a:ext>
                  </a:extLst>
                </a:gridCol>
                <a:gridCol w="900762">
                  <a:extLst>
                    <a:ext uri="{9D8B030D-6E8A-4147-A177-3AD203B41FA5}">
                      <a16:colId xmlns:a16="http://schemas.microsoft.com/office/drawing/2014/main" val="4074002387"/>
                    </a:ext>
                  </a:extLst>
                </a:gridCol>
                <a:gridCol w="899085">
                  <a:extLst>
                    <a:ext uri="{9D8B030D-6E8A-4147-A177-3AD203B41FA5}">
                      <a16:colId xmlns:a16="http://schemas.microsoft.com/office/drawing/2014/main" val="2556183540"/>
                    </a:ext>
                  </a:extLst>
                </a:gridCol>
                <a:gridCol w="811860">
                  <a:extLst>
                    <a:ext uri="{9D8B030D-6E8A-4147-A177-3AD203B41FA5}">
                      <a16:colId xmlns:a16="http://schemas.microsoft.com/office/drawing/2014/main" val="3748295496"/>
                    </a:ext>
                  </a:extLst>
                </a:gridCol>
                <a:gridCol w="603863">
                  <a:extLst>
                    <a:ext uri="{9D8B030D-6E8A-4147-A177-3AD203B41FA5}">
                      <a16:colId xmlns:a16="http://schemas.microsoft.com/office/drawing/2014/main" val="1525033642"/>
                    </a:ext>
                  </a:extLst>
                </a:gridCol>
                <a:gridCol w="598831">
                  <a:extLst>
                    <a:ext uri="{9D8B030D-6E8A-4147-A177-3AD203B41FA5}">
                      <a16:colId xmlns:a16="http://schemas.microsoft.com/office/drawing/2014/main" val="3373586654"/>
                    </a:ext>
                  </a:extLst>
                </a:gridCol>
                <a:gridCol w="550186">
                  <a:extLst>
                    <a:ext uri="{9D8B030D-6E8A-4147-A177-3AD203B41FA5}">
                      <a16:colId xmlns:a16="http://schemas.microsoft.com/office/drawing/2014/main" val="3946300485"/>
                    </a:ext>
                  </a:extLst>
                </a:gridCol>
                <a:gridCol w="670959">
                  <a:extLst>
                    <a:ext uri="{9D8B030D-6E8A-4147-A177-3AD203B41FA5}">
                      <a16:colId xmlns:a16="http://schemas.microsoft.com/office/drawing/2014/main" val="1243606872"/>
                    </a:ext>
                  </a:extLst>
                </a:gridCol>
                <a:gridCol w="1415723">
                  <a:extLst>
                    <a:ext uri="{9D8B030D-6E8A-4147-A177-3AD203B41FA5}">
                      <a16:colId xmlns:a16="http://schemas.microsoft.com/office/drawing/2014/main" val="1656516264"/>
                    </a:ext>
                  </a:extLst>
                </a:gridCol>
                <a:gridCol w="920891">
                  <a:extLst>
                    <a:ext uri="{9D8B030D-6E8A-4147-A177-3AD203B41FA5}">
                      <a16:colId xmlns:a16="http://schemas.microsoft.com/office/drawing/2014/main" val="4103203652"/>
                    </a:ext>
                  </a:extLst>
                </a:gridCol>
              </a:tblGrid>
              <a:tr h="1780590"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L17100TN2007PLC065226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S V GLOBAL MILL LIMITED   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ACTV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Public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Company limited by Shares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Non-govt company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30-10-2007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Tamil Nadu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232500000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90414850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17100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Manufacturing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ROC CHENNAI</a:t>
                      </a: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320887784"/>
                  </a:ext>
                </a:extLst>
              </a:tr>
              <a:tr h="1780590"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L17111TN1936PLC002298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RAJAPALAYAM MILLS LIMITED   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ACTV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Public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Company limited by Shares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Non-govt company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24-02-1936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Tamil Nadu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150000000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73761600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17111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Manufacturing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ROC CHENNAI</a:t>
                      </a: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5651761"/>
                  </a:ext>
                </a:extLst>
              </a:tr>
              <a:tr h="2668169"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L17111TN1939PLC002302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RAMARAJU SURGICAL COTTON MILLS LIMITED   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ACTV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Public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Company limited by Shares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Non-govt company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20-02-1939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Tamil Nadu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50000000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39465600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17111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Manufacturing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/>
                        <a:t>ROC CHENNAI</a:t>
                      </a: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1331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41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9CE-F15C-436A-AB40-74385A4A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ANALYSED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8F85AD-2384-4900-ACCB-E054B03E5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443809"/>
              </p:ext>
            </p:extLst>
          </p:nvPr>
        </p:nvGraphicFramePr>
        <p:xfrm>
          <a:off x="838200" y="1825625"/>
          <a:ext cx="1017746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3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D0FC-2DBE-4526-87E9-7D0E3BACB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1B285-8A27-481B-8EDD-19FBB7AB5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0524"/>
            <a:ext cx="10668000" cy="1914525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               </a:t>
            </a:r>
          </a:p>
          <a:p>
            <a:r>
              <a:rPr lang="en-IN" dirty="0"/>
              <a:t>                                                             SUBMITTED BY,</a:t>
            </a:r>
          </a:p>
          <a:p>
            <a:r>
              <a:rPr lang="en-IN" dirty="0"/>
              <a:t>                                                                  R.BHAVADHARANI</a:t>
            </a:r>
          </a:p>
          <a:p>
            <a:r>
              <a:rPr lang="en-IN"/>
              <a:t>                                                                             III-MEDICAL </a:t>
            </a:r>
            <a:r>
              <a:rPr lang="en-IN" dirty="0"/>
              <a:t>ELECTRONICS</a:t>
            </a:r>
          </a:p>
        </p:txBody>
      </p:sp>
    </p:spTree>
    <p:extLst>
      <p:ext uri="{BB962C8B-B14F-4D97-AF65-F5344CB8AC3E}">
        <p14:creationId xmlns:p14="http://schemas.microsoft.com/office/powerpoint/2010/main" val="142933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231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 DRIVEN EXPOLRATION AND PREDICTION OF COMPANY REGISTRATION TRENDS WITH REGISTRAR OF COMPANY</vt:lpstr>
      <vt:lpstr>DATA ANALYSIS</vt:lpstr>
      <vt:lpstr>METHODS OF DATA ANALYSIS</vt:lpstr>
      <vt:lpstr>PREPROCESSOR DATA</vt:lpstr>
      <vt:lpstr>PowerPoint Presentation</vt:lpstr>
      <vt:lpstr>ANALYSED DATA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DRIVEN EXPOLRATION AND PREDICTION OF COMPANY REGISTRATION TRENDS WITH REGISTRAR OF COMPANY</dc:title>
  <dc:creator>Mrs. UNIQUE</dc:creator>
  <cp:lastModifiedBy>Mrs. UNIQUE</cp:lastModifiedBy>
  <cp:revision>6</cp:revision>
  <dcterms:created xsi:type="dcterms:W3CDTF">2023-10-17T15:38:38Z</dcterms:created>
  <dcterms:modified xsi:type="dcterms:W3CDTF">2023-10-17T16:29:33Z</dcterms:modified>
</cp:coreProperties>
</file>