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4" r:id="rId8"/>
    <p:sldId id="266" r:id="rId9"/>
    <p:sldId id="26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9.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D8A89-EEC2-5921-4DD6-8C9B3D0EABBC}"/>
              </a:ext>
            </a:extLst>
          </p:cNvPr>
          <p:cNvSpPr>
            <a:spLocks noGrp="1"/>
          </p:cNvSpPr>
          <p:nvPr>
            <p:ph type="title"/>
          </p:nvPr>
        </p:nvSpPr>
        <p:spPr>
          <a:xfrm>
            <a:off x="838200" y="365125"/>
            <a:ext cx="10659373" cy="6084467"/>
          </a:xfrm>
        </p:spPr>
        <p:txBody>
          <a:bodyPr>
            <a:normAutofit/>
          </a:bodyPr>
          <a:lstStyle/>
          <a:p>
            <a:pPr algn="ctr"/>
            <a:r>
              <a:rPr lang="en-US" sz="4800" b="1" dirty="0">
                <a:cs typeface="Calibri Light"/>
              </a:rPr>
              <a:t>AI  -DRIVEN EXPLORATION AND PREDICTION OF COMPANY REGISTRATION TRENDS WITH REGISTER OF COMPANYS.</a:t>
            </a:r>
            <a:br>
              <a:rPr lang="en-US" sz="4800" b="1" dirty="0">
                <a:cs typeface="Calibri Light"/>
              </a:rPr>
            </a:br>
            <a:r>
              <a:rPr lang="en-US" sz="4800" b="1" dirty="0">
                <a:cs typeface="Calibri Light"/>
              </a:rPr>
              <a:t>DEVELOPMENT PART-2</a:t>
            </a:r>
            <a:endParaRPr lang="en-US" dirty="0"/>
          </a:p>
        </p:txBody>
      </p:sp>
    </p:spTree>
    <p:extLst>
      <p:ext uri="{BB962C8B-B14F-4D97-AF65-F5344CB8AC3E}">
        <p14:creationId xmlns:p14="http://schemas.microsoft.com/office/powerpoint/2010/main" val="1520604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EC9F9-7FD0-DEA5-B131-01C448BC04A1}"/>
              </a:ext>
            </a:extLst>
          </p:cNvPr>
          <p:cNvSpPr>
            <a:spLocks noGrp="1"/>
          </p:cNvSpPr>
          <p:nvPr>
            <p:ph type="title"/>
          </p:nvPr>
        </p:nvSpPr>
        <p:spPr>
          <a:xfrm>
            <a:off x="363747" y="-149757"/>
            <a:ext cx="10515600" cy="6339772"/>
          </a:xfrm>
        </p:spPr>
        <p:txBody>
          <a:bodyPr>
            <a:normAutofit/>
          </a:bodyPr>
          <a:lstStyle/>
          <a:p>
            <a:pPr algn="ctr"/>
            <a:br>
              <a:rPr lang="en-US" sz="5400" b="1" dirty="0">
                <a:cs typeface="Calibri Light"/>
              </a:rPr>
            </a:br>
            <a:br>
              <a:rPr lang="en-US" sz="5400" b="1" dirty="0">
                <a:cs typeface="Calibri Light"/>
              </a:rPr>
            </a:br>
            <a:br>
              <a:rPr lang="en-US" sz="5400" b="1" dirty="0">
                <a:cs typeface="Calibri Light"/>
              </a:rPr>
            </a:br>
            <a:r>
              <a:rPr lang="en-US" sz="5400" b="1" dirty="0">
                <a:cs typeface="Calibri Light"/>
              </a:rPr>
              <a:t>THANK YOU</a:t>
            </a:r>
            <a:br>
              <a:rPr lang="en-US" sz="5400" b="1" dirty="0">
                <a:cs typeface="Calibri Light"/>
              </a:rPr>
            </a:br>
            <a:br>
              <a:rPr lang="en-US" sz="5400" b="1" dirty="0">
                <a:cs typeface="Calibri Light"/>
              </a:rPr>
            </a:br>
            <a:r>
              <a:rPr lang="en-US" sz="5400" b="1" dirty="0">
                <a:cs typeface="Calibri Light"/>
              </a:rPr>
              <a:t>                    </a:t>
            </a:r>
            <a:r>
              <a:rPr lang="en-US" sz="2800" b="1" dirty="0">
                <a:cs typeface="Calibri Light"/>
              </a:rPr>
              <a:t>   SUBMITTED BY,</a:t>
            </a:r>
            <a:br>
              <a:rPr lang="en-US" sz="2800" b="1" dirty="0">
                <a:cs typeface="Calibri Light"/>
              </a:rPr>
            </a:br>
            <a:r>
              <a:rPr lang="en-US" sz="2800" b="1" dirty="0">
                <a:cs typeface="Calibri Light"/>
              </a:rPr>
              <a:t>                                 </a:t>
            </a:r>
            <a:r>
              <a:rPr lang="en-GB" sz="2800" b="1">
                <a:cs typeface="Calibri Light"/>
              </a:rPr>
              <a:t>              R.BHAVADHARANI</a:t>
            </a:r>
            <a:br>
              <a:rPr lang="en-US" sz="2800" b="1" dirty="0">
                <a:cs typeface="Calibri Light"/>
              </a:rPr>
            </a:br>
            <a:r>
              <a:rPr lang="en-US" sz="2800" b="1" dirty="0">
                <a:cs typeface="Calibri Light"/>
              </a:rPr>
              <a:t>                                                 </a:t>
            </a:r>
            <a:r>
              <a:rPr lang="en-GB" sz="2800" b="1" dirty="0">
                <a:cs typeface="Calibri Light"/>
              </a:rPr>
              <a:t>             </a:t>
            </a:r>
            <a:r>
              <a:rPr lang="en-US" sz="2800" b="1" dirty="0">
                <a:cs typeface="Calibri Light"/>
              </a:rPr>
              <a:t>III- MEDICAL </a:t>
            </a:r>
            <a:r>
              <a:rPr lang="en-GB" sz="2800" b="1" dirty="0">
                <a:cs typeface="Calibri Light"/>
              </a:rPr>
              <a:t>ELECTRONICS  </a:t>
            </a:r>
            <a:br>
              <a:rPr lang="en-US" sz="2800" b="1" dirty="0">
                <a:cs typeface="Calibri Light"/>
              </a:rPr>
            </a:br>
            <a:endParaRPr lang="en-US" sz="2800" dirty="0">
              <a:cs typeface="Calibri Light"/>
            </a:endParaRPr>
          </a:p>
        </p:txBody>
      </p:sp>
    </p:spTree>
    <p:extLst>
      <p:ext uri="{BB962C8B-B14F-4D97-AF65-F5344CB8AC3E}">
        <p14:creationId xmlns:p14="http://schemas.microsoft.com/office/powerpoint/2010/main" val="2869052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05AE8-540E-F3D0-F576-47585E0482B2}"/>
              </a:ext>
            </a:extLst>
          </p:cNvPr>
          <p:cNvSpPr>
            <a:spLocks noGrp="1"/>
          </p:cNvSpPr>
          <p:nvPr>
            <p:ph type="title"/>
          </p:nvPr>
        </p:nvSpPr>
        <p:spPr>
          <a:xfrm>
            <a:off x="838200" y="77578"/>
            <a:ext cx="10515600" cy="1038016"/>
          </a:xfrm>
        </p:spPr>
        <p:txBody>
          <a:bodyPr/>
          <a:lstStyle/>
          <a:p>
            <a:pPr algn="ctr"/>
            <a:r>
              <a:rPr lang="en-US" b="1" dirty="0">
                <a:cs typeface="Calibri Light"/>
              </a:rPr>
              <a:t> </a:t>
            </a:r>
            <a:r>
              <a:rPr lang="en-US" sz="4800" b="1" dirty="0">
                <a:cs typeface="Calibri Light"/>
              </a:rPr>
              <a:t>AI  DEVELOPMENT PART</a:t>
            </a:r>
            <a:endParaRPr lang="en-US" b="1" dirty="0"/>
          </a:p>
        </p:txBody>
      </p:sp>
      <p:sp>
        <p:nvSpPr>
          <p:cNvPr id="3" name="Content Placeholder 2">
            <a:extLst>
              <a:ext uri="{FF2B5EF4-FFF2-40B4-BE49-F238E27FC236}">
                <a16:creationId xmlns:a16="http://schemas.microsoft.com/office/drawing/2014/main" id="{6523B61F-27CB-A6C1-9BC6-8238D4623127}"/>
              </a:ext>
            </a:extLst>
          </p:cNvPr>
          <p:cNvSpPr>
            <a:spLocks noGrp="1"/>
          </p:cNvSpPr>
          <p:nvPr>
            <p:ph idx="1"/>
          </p:nvPr>
        </p:nvSpPr>
        <p:spPr>
          <a:xfrm>
            <a:off x="219974" y="1308041"/>
            <a:ext cx="6748733" cy="5372129"/>
          </a:xfrm>
        </p:spPr>
        <p:txBody>
          <a:bodyPr vert="horz" lIns="91440" tIns="45720" rIns="91440" bIns="45720" rtlCol="0" anchor="t">
            <a:normAutofit/>
          </a:bodyPr>
          <a:lstStyle/>
          <a:p>
            <a:pPr marL="0" indent="0" algn="just">
              <a:buNone/>
            </a:pPr>
            <a:r>
              <a:rPr lang="en-US" dirty="0">
                <a:cs typeface="Calibri"/>
              </a:rPr>
              <a:t>    </a:t>
            </a:r>
            <a:r>
              <a:rPr lang="en-US" sz="3200" dirty="0">
                <a:cs typeface="Calibri"/>
              </a:rPr>
              <a:t>  Total’s AI development services help businesses improve their decision making and automate business operations and workflows. Top companies and startups work with Total AI developers to augment their in-house development teams and build AI applications, software solutions, and machine learning algorithms that solve business problems in areas including customer experience and supply chain.</a:t>
            </a:r>
            <a:br>
              <a:rPr lang="en-US" sz="3200" dirty="0">
                <a:cs typeface="Calibri"/>
              </a:rPr>
            </a:br>
            <a:endParaRPr lang="en-US" sz="3200" dirty="0">
              <a:cs typeface="Calibri"/>
            </a:endParaRPr>
          </a:p>
          <a:p>
            <a:pPr algn="just"/>
            <a:endParaRPr lang="en-US" sz="3200" dirty="0">
              <a:cs typeface="Calibri"/>
            </a:endParaRPr>
          </a:p>
        </p:txBody>
      </p:sp>
      <p:pic>
        <p:nvPicPr>
          <p:cNvPr id="4" name="Picture 3" descr="A person touching a digital screen&#10;&#10;Description automatically generated">
            <a:extLst>
              <a:ext uri="{FF2B5EF4-FFF2-40B4-BE49-F238E27FC236}">
                <a16:creationId xmlns:a16="http://schemas.microsoft.com/office/drawing/2014/main" id="{F6A1B973-2ACC-DBB6-FA4F-BDEACEB09170}"/>
              </a:ext>
            </a:extLst>
          </p:cNvPr>
          <p:cNvPicPr>
            <a:picLocks noChangeAspect="1"/>
          </p:cNvPicPr>
          <p:nvPr/>
        </p:nvPicPr>
        <p:blipFill>
          <a:blip r:embed="rId2"/>
          <a:stretch>
            <a:fillRect/>
          </a:stretch>
        </p:blipFill>
        <p:spPr>
          <a:xfrm>
            <a:off x="7234777" y="1556170"/>
            <a:ext cx="4738597" cy="4651434"/>
          </a:xfrm>
          <a:prstGeom prst="rect">
            <a:avLst/>
          </a:prstGeom>
        </p:spPr>
      </p:pic>
    </p:spTree>
    <p:extLst>
      <p:ext uri="{BB962C8B-B14F-4D97-AF65-F5344CB8AC3E}">
        <p14:creationId xmlns:p14="http://schemas.microsoft.com/office/powerpoint/2010/main" val="1435158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350F6-5496-D408-0BE9-57F9AE4F47E0}"/>
              </a:ext>
            </a:extLst>
          </p:cNvPr>
          <p:cNvSpPr>
            <a:spLocks noGrp="1"/>
          </p:cNvSpPr>
          <p:nvPr>
            <p:ph type="title"/>
          </p:nvPr>
        </p:nvSpPr>
        <p:spPr>
          <a:xfrm>
            <a:off x="838200" y="120710"/>
            <a:ext cx="10515600" cy="1052394"/>
          </a:xfrm>
        </p:spPr>
        <p:txBody>
          <a:bodyPr>
            <a:noAutofit/>
          </a:bodyPr>
          <a:lstStyle/>
          <a:p>
            <a:pPr algn="ctr"/>
            <a:r>
              <a:rPr lang="en-US" sz="4800" dirty="0">
                <a:latin typeface="Calibri"/>
                <a:cs typeface="Calibri Light"/>
              </a:rPr>
              <a:t>TRENDS IN COMPANY MARKETING  </a:t>
            </a:r>
          </a:p>
        </p:txBody>
      </p:sp>
      <p:sp>
        <p:nvSpPr>
          <p:cNvPr id="3" name="Content Placeholder 2">
            <a:extLst>
              <a:ext uri="{FF2B5EF4-FFF2-40B4-BE49-F238E27FC236}">
                <a16:creationId xmlns:a16="http://schemas.microsoft.com/office/drawing/2014/main" id="{711E10D2-E7C7-86B8-9ACD-CBF81F2D9322}"/>
              </a:ext>
            </a:extLst>
          </p:cNvPr>
          <p:cNvSpPr>
            <a:spLocks noGrp="1"/>
          </p:cNvSpPr>
          <p:nvPr>
            <p:ph idx="1"/>
          </p:nvPr>
        </p:nvSpPr>
        <p:spPr>
          <a:xfrm>
            <a:off x="119333" y="1178645"/>
            <a:ext cx="7266319" cy="6019109"/>
          </a:xfrm>
        </p:spPr>
        <p:txBody>
          <a:bodyPr vert="horz" lIns="91440" tIns="45720" rIns="91440" bIns="45720" rtlCol="0" anchor="t">
            <a:normAutofit/>
          </a:bodyPr>
          <a:lstStyle/>
          <a:p>
            <a:pPr marL="0" indent="0" algn="just">
              <a:buNone/>
            </a:pPr>
            <a:r>
              <a:rPr lang="en-US" dirty="0">
                <a:cs typeface="Calibri"/>
              </a:rPr>
              <a:t>     </a:t>
            </a:r>
            <a:r>
              <a:rPr lang="en-US" sz="3200" dirty="0">
                <a:cs typeface="Calibri"/>
              </a:rPr>
              <a:t> Artificial Intelligence(AI), is rightfully among the technologies that are fundamentally changing the modern world.    </a:t>
            </a:r>
            <a:endParaRPr lang="en-US" sz="3200">
              <a:cs typeface="Calibri"/>
            </a:endParaRPr>
          </a:p>
          <a:p>
            <a:pPr marL="0" indent="0" algn="just">
              <a:buNone/>
            </a:pPr>
            <a:r>
              <a:rPr lang="en-US" sz="3200" dirty="0">
                <a:cs typeface="Calibri"/>
              </a:rPr>
              <a:t>         Expectations from AI developments are confirmed by a willingness to invest in them. The Stanford Artificial Intelligence Index Report 2022, reveals that private investment in artificial intelligence is growing rapidly, reaching an amount of about 93.5 billion US dollars in 2021, more than </a:t>
            </a:r>
            <a:r>
              <a:rPr lang="en-US" sz="3200">
                <a:cs typeface="Calibri"/>
              </a:rPr>
              <a:t>double the corresponding figure in 2020. </a:t>
            </a:r>
          </a:p>
        </p:txBody>
      </p:sp>
      <p:pic>
        <p:nvPicPr>
          <p:cNvPr id="4" name="Picture 3" descr="A diagram of a machine learning process&#10;&#10;Description automatically generated">
            <a:extLst>
              <a:ext uri="{FF2B5EF4-FFF2-40B4-BE49-F238E27FC236}">
                <a16:creationId xmlns:a16="http://schemas.microsoft.com/office/drawing/2014/main" id="{F1685468-C6B5-28EF-E829-16C4B6F6CA4C}"/>
              </a:ext>
            </a:extLst>
          </p:cNvPr>
          <p:cNvPicPr>
            <a:picLocks noChangeAspect="1"/>
          </p:cNvPicPr>
          <p:nvPr/>
        </p:nvPicPr>
        <p:blipFill>
          <a:blip r:embed="rId2"/>
          <a:stretch>
            <a:fillRect/>
          </a:stretch>
        </p:blipFill>
        <p:spPr>
          <a:xfrm>
            <a:off x="7660256" y="1365401"/>
            <a:ext cx="4649638" cy="5334898"/>
          </a:xfrm>
          <a:prstGeom prst="rect">
            <a:avLst/>
          </a:prstGeom>
        </p:spPr>
      </p:pic>
    </p:spTree>
    <p:extLst>
      <p:ext uri="{BB962C8B-B14F-4D97-AF65-F5344CB8AC3E}">
        <p14:creationId xmlns:p14="http://schemas.microsoft.com/office/powerpoint/2010/main" val="4200096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F98EA-6197-5725-E11E-8725AC149416}"/>
              </a:ext>
            </a:extLst>
          </p:cNvPr>
          <p:cNvSpPr>
            <a:spLocks noGrp="1"/>
          </p:cNvSpPr>
          <p:nvPr>
            <p:ph type="title"/>
          </p:nvPr>
        </p:nvSpPr>
        <p:spPr>
          <a:xfrm>
            <a:off x="838200" y="106333"/>
            <a:ext cx="10515600" cy="1339940"/>
          </a:xfrm>
        </p:spPr>
        <p:txBody>
          <a:bodyPr/>
          <a:lstStyle/>
          <a:p>
            <a:pPr algn="ctr"/>
            <a:r>
              <a:rPr lang="en-US" dirty="0">
                <a:cs typeface="Calibri Light"/>
              </a:rPr>
              <a:t> </a:t>
            </a:r>
            <a:r>
              <a:rPr lang="en-US" sz="4800" b="1" dirty="0">
                <a:cs typeface="Calibri Light"/>
              </a:rPr>
              <a:t>AI Unlocks the Metaverse</a:t>
            </a:r>
            <a:endParaRPr lang="en-US"/>
          </a:p>
          <a:p>
            <a:endParaRPr lang="en-US" dirty="0">
              <a:cs typeface="Calibri Light"/>
            </a:endParaRPr>
          </a:p>
        </p:txBody>
      </p:sp>
      <p:sp>
        <p:nvSpPr>
          <p:cNvPr id="3" name="Content Placeholder 2">
            <a:extLst>
              <a:ext uri="{FF2B5EF4-FFF2-40B4-BE49-F238E27FC236}">
                <a16:creationId xmlns:a16="http://schemas.microsoft.com/office/drawing/2014/main" id="{61BC54B7-60C2-936F-44B3-CD4643BC4522}"/>
              </a:ext>
            </a:extLst>
          </p:cNvPr>
          <p:cNvSpPr>
            <a:spLocks noGrp="1"/>
          </p:cNvSpPr>
          <p:nvPr>
            <p:ph idx="1"/>
          </p:nvPr>
        </p:nvSpPr>
        <p:spPr>
          <a:xfrm>
            <a:off x="838200" y="1466192"/>
            <a:ext cx="10515600" cy="5328997"/>
          </a:xfrm>
        </p:spPr>
        <p:txBody>
          <a:bodyPr vert="horz" lIns="91440" tIns="45720" rIns="91440" bIns="45720" rtlCol="0" anchor="t">
            <a:normAutofit/>
          </a:bodyPr>
          <a:lstStyle/>
          <a:p>
            <a:pPr marL="0" indent="0" algn="just">
              <a:buNone/>
            </a:pPr>
            <a:r>
              <a:rPr lang="en-US" dirty="0">
                <a:cs typeface="Calibri"/>
              </a:rPr>
              <a:t>    </a:t>
            </a:r>
            <a:r>
              <a:rPr lang="en-US" sz="3200" dirty="0">
                <a:cs typeface="Calibri"/>
              </a:rPr>
              <a:t>  3D models of which objects and systems will be primarily useful for companies and their consumers.</a:t>
            </a:r>
            <a:endParaRPr lang="en-US"/>
          </a:p>
          <a:p>
            <a:pPr marL="0" indent="0" algn="just">
              <a:buNone/>
            </a:pPr>
            <a:r>
              <a:rPr lang="en-US" sz="3200" dirty="0">
                <a:cs typeface="Calibri"/>
              </a:rPr>
              <a:t>   Processes involving clients and partners that can be painlessly transferred to the virtual world, and perhaps even made better there. Nowadays, no one is surprised by virtual fitting or product testing, digital modeling of decor, and much more.</a:t>
            </a:r>
          </a:p>
          <a:p>
            <a:pPr marL="0" indent="0" algn="just">
              <a:buNone/>
            </a:pPr>
            <a:r>
              <a:rPr lang="en-US" sz="3200" dirty="0">
                <a:cs typeface="Calibri"/>
              </a:rPr>
              <a:t>   Priorities, preferences, and expectations of your target audience in the Metaverse, which becomes a space for communication, sales, and other forms of interaction.</a:t>
            </a:r>
          </a:p>
          <a:p>
            <a:pPr algn="just"/>
            <a:endParaRPr lang="en-US" sz="3200" dirty="0">
              <a:cs typeface="Calibri"/>
            </a:endParaRPr>
          </a:p>
        </p:txBody>
      </p:sp>
    </p:spTree>
    <p:extLst>
      <p:ext uri="{BB962C8B-B14F-4D97-AF65-F5344CB8AC3E}">
        <p14:creationId xmlns:p14="http://schemas.microsoft.com/office/powerpoint/2010/main" val="3880824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F6EF3-3CB6-8294-ACAB-62EAF17E3167}"/>
              </a:ext>
            </a:extLst>
          </p:cNvPr>
          <p:cNvSpPr>
            <a:spLocks noGrp="1"/>
          </p:cNvSpPr>
          <p:nvPr>
            <p:ph type="title"/>
          </p:nvPr>
        </p:nvSpPr>
        <p:spPr>
          <a:xfrm>
            <a:off x="839788" y="457200"/>
            <a:ext cx="10502689" cy="1082616"/>
          </a:xfrm>
        </p:spPr>
        <p:txBody>
          <a:bodyPr/>
          <a:lstStyle/>
          <a:p>
            <a:pPr algn="ctr"/>
            <a:r>
              <a:rPr lang="en-US" dirty="0">
                <a:cs typeface="Calibri Light"/>
              </a:rPr>
              <a:t> </a:t>
            </a:r>
            <a:r>
              <a:rPr lang="en-US" sz="4800" b="1" dirty="0">
                <a:cs typeface="Calibri Light"/>
              </a:rPr>
              <a:t>AI Enhances Security and Surveillance</a:t>
            </a:r>
            <a:endParaRPr lang="en-US"/>
          </a:p>
          <a:p>
            <a:endParaRPr lang="en-US" dirty="0">
              <a:cs typeface="Calibri Light"/>
            </a:endParaRPr>
          </a:p>
        </p:txBody>
      </p:sp>
      <p:pic>
        <p:nvPicPr>
          <p:cNvPr id="5" name="Picture Placeholder 4" descr="A close-up of a camera&#10;&#10;Description automatically generated">
            <a:extLst>
              <a:ext uri="{FF2B5EF4-FFF2-40B4-BE49-F238E27FC236}">
                <a16:creationId xmlns:a16="http://schemas.microsoft.com/office/drawing/2014/main" id="{8DF0A1E5-E2AE-FBDF-F552-47F6A014B050}"/>
              </a:ext>
            </a:extLst>
          </p:cNvPr>
          <p:cNvPicPr>
            <a:picLocks noGrp="1" noChangeAspect="1"/>
          </p:cNvPicPr>
          <p:nvPr>
            <p:ph type="pic" idx="1"/>
          </p:nvPr>
        </p:nvPicPr>
        <p:blipFill>
          <a:blip r:embed="rId2"/>
          <a:srcRect l="15331" r="15331"/>
          <a:stretch/>
        </p:blipFill>
        <p:spPr>
          <a:xfrm>
            <a:off x="6957533" y="1658698"/>
            <a:ext cx="5067659" cy="4465606"/>
          </a:xfrm>
        </p:spPr>
      </p:pic>
      <p:sp>
        <p:nvSpPr>
          <p:cNvPr id="4" name="Text Placeholder 3">
            <a:extLst>
              <a:ext uri="{FF2B5EF4-FFF2-40B4-BE49-F238E27FC236}">
                <a16:creationId xmlns:a16="http://schemas.microsoft.com/office/drawing/2014/main" id="{6F7447DE-653B-3715-4DBF-6EE9EC9AF342}"/>
              </a:ext>
            </a:extLst>
          </p:cNvPr>
          <p:cNvSpPr>
            <a:spLocks noGrp="1"/>
          </p:cNvSpPr>
          <p:nvPr>
            <p:ph type="body" sz="half" idx="2"/>
          </p:nvPr>
        </p:nvSpPr>
        <p:spPr>
          <a:xfrm>
            <a:off x="279072" y="1439174"/>
            <a:ext cx="6275745" cy="5249323"/>
          </a:xfrm>
        </p:spPr>
        <p:txBody>
          <a:bodyPr vert="horz" lIns="91440" tIns="45720" rIns="91440" bIns="45720" rtlCol="0" anchor="t">
            <a:noAutofit/>
          </a:bodyPr>
          <a:lstStyle/>
          <a:p>
            <a:pPr algn="just"/>
            <a:r>
              <a:rPr lang="en-US" sz="3200" dirty="0">
                <a:cs typeface="Calibri"/>
              </a:rPr>
              <a:t>   Identifying a person, including their age, gender,  and emotional state, through voice recognition has also become an important feature of AI-powered applications. A built-in anti-spoofing feature that detects synthesized and recorded voice is just what is needed to keep such tools safe. Biometric facial recognition is also essential for maintaining security.</a:t>
            </a:r>
            <a:endParaRPr lang="en-US"/>
          </a:p>
        </p:txBody>
      </p:sp>
    </p:spTree>
    <p:extLst>
      <p:ext uri="{BB962C8B-B14F-4D97-AF65-F5344CB8AC3E}">
        <p14:creationId xmlns:p14="http://schemas.microsoft.com/office/powerpoint/2010/main" val="1327141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009C9-120F-75A7-33DD-054E6A16AAB4}"/>
              </a:ext>
            </a:extLst>
          </p:cNvPr>
          <p:cNvSpPr>
            <a:spLocks noGrp="1"/>
          </p:cNvSpPr>
          <p:nvPr>
            <p:ph type="title"/>
          </p:nvPr>
        </p:nvSpPr>
        <p:spPr>
          <a:xfrm>
            <a:off x="838200" y="365125"/>
            <a:ext cx="10515600" cy="951751"/>
          </a:xfrm>
        </p:spPr>
        <p:txBody>
          <a:bodyPr>
            <a:normAutofit/>
          </a:bodyPr>
          <a:lstStyle/>
          <a:p>
            <a:pPr algn="ctr"/>
            <a:r>
              <a:rPr lang="en-US" sz="4800" dirty="0">
                <a:ea typeface="Calibri Light"/>
                <a:cs typeface="Calibri Light"/>
              </a:rPr>
              <a:t>PROGRAM</a:t>
            </a:r>
            <a:endParaRPr lang="en-US"/>
          </a:p>
        </p:txBody>
      </p:sp>
      <p:sp>
        <p:nvSpPr>
          <p:cNvPr id="3" name="Content Placeholder 2">
            <a:extLst>
              <a:ext uri="{FF2B5EF4-FFF2-40B4-BE49-F238E27FC236}">
                <a16:creationId xmlns:a16="http://schemas.microsoft.com/office/drawing/2014/main" id="{75E2C7E5-5602-6F71-9DD9-875E58CC9A99}"/>
              </a:ext>
            </a:extLst>
          </p:cNvPr>
          <p:cNvSpPr>
            <a:spLocks noGrp="1"/>
          </p:cNvSpPr>
          <p:nvPr>
            <p:ph idx="1"/>
          </p:nvPr>
        </p:nvSpPr>
        <p:spPr>
          <a:xfrm>
            <a:off x="838200" y="1825625"/>
            <a:ext cx="10515600" cy="4408847"/>
          </a:xfrm>
        </p:spPr>
        <p:txBody>
          <a:bodyPr vert="horz" lIns="91440" tIns="45720" rIns="91440" bIns="45720" rtlCol="0" anchor="t">
            <a:normAutofit/>
          </a:bodyPr>
          <a:lstStyle/>
          <a:p>
            <a:pPr marL="0" indent="0">
              <a:buNone/>
            </a:pPr>
            <a:r>
              <a:rPr lang="en-US" dirty="0">
                <a:ea typeface="Calibri"/>
                <a:cs typeface="Calibri"/>
              </a:rPr>
              <a:t>import </a:t>
            </a:r>
            <a:r>
              <a:rPr lang="en-US" err="1">
                <a:ea typeface="Calibri"/>
                <a:cs typeface="Calibri"/>
              </a:rPr>
              <a:t>edu</a:t>
            </a:r>
            <a:r>
              <a:rPr lang="en-US" dirty="0">
                <a:ea typeface="Calibri"/>
                <a:cs typeface="Calibri"/>
              </a:rPr>
              <a:t> . </a:t>
            </a:r>
            <a:r>
              <a:rPr lang="en-US" err="1">
                <a:ea typeface="Calibri"/>
                <a:cs typeface="Calibri"/>
              </a:rPr>
              <a:t>stanford</a:t>
            </a:r>
            <a:r>
              <a:rPr lang="en-US" dirty="0">
                <a:ea typeface="Calibri"/>
                <a:cs typeface="Calibri"/>
              </a:rPr>
              <a:t> .</a:t>
            </a:r>
            <a:r>
              <a:rPr lang="en-US" err="1">
                <a:ea typeface="Calibri"/>
                <a:cs typeface="Calibri"/>
              </a:rPr>
              <a:t>nlp</a:t>
            </a:r>
            <a:r>
              <a:rPr lang="en-US" dirty="0">
                <a:ea typeface="Calibri"/>
                <a:cs typeface="Calibri"/>
              </a:rPr>
              <a:t> .</a:t>
            </a:r>
            <a:r>
              <a:rPr lang="en-US" err="1">
                <a:ea typeface="Calibri"/>
                <a:cs typeface="Calibri"/>
              </a:rPr>
              <a:t>ling.CoreAnnotations</a:t>
            </a:r>
            <a:r>
              <a:rPr lang="en-US" dirty="0">
                <a:ea typeface="Calibri"/>
                <a:cs typeface="Calibri"/>
              </a:rPr>
              <a:t>; </a:t>
            </a:r>
            <a:endParaRPr lang="en-US"/>
          </a:p>
          <a:p>
            <a:pPr marL="0" indent="0">
              <a:buNone/>
            </a:pPr>
            <a:r>
              <a:rPr lang="en-US" dirty="0">
                <a:ea typeface="Calibri"/>
                <a:cs typeface="Calibri"/>
              </a:rPr>
              <a:t>import </a:t>
            </a:r>
            <a:r>
              <a:rPr lang="en-US" err="1">
                <a:ea typeface="Calibri"/>
                <a:cs typeface="Calibri"/>
              </a:rPr>
              <a:t>edu.stanford.nlp.neural.rnn.RNNCoreAnnotations</a:t>
            </a:r>
            <a:r>
              <a:rPr lang="en-US" dirty="0">
                <a:ea typeface="Calibri"/>
                <a:cs typeface="Calibri"/>
              </a:rPr>
              <a:t>; </a:t>
            </a:r>
            <a:endParaRPr lang="en-US">
              <a:ea typeface="Calibri"/>
              <a:cs typeface="Calibri"/>
            </a:endParaRPr>
          </a:p>
          <a:p>
            <a:pPr marL="0" indent="0">
              <a:buNone/>
            </a:pPr>
            <a:r>
              <a:rPr lang="en-US" dirty="0">
                <a:ea typeface="Calibri"/>
                <a:cs typeface="Calibri"/>
              </a:rPr>
              <a:t>import </a:t>
            </a:r>
            <a:r>
              <a:rPr lang="en-US" err="1">
                <a:ea typeface="Calibri"/>
                <a:cs typeface="Calibri"/>
              </a:rPr>
              <a:t>edu.stanford.nlp.pipeline.Annotation</a:t>
            </a:r>
            <a:r>
              <a:rPr lang="en-US" dirty="0">
                <a:ea typeface="Calibri"/>
                <a:cs typeface="Calibri"/>
              </a:rPr>
              <a:t>;</a:t>
            </a:r>
          </a:p>
          <a:p>
            <a:pPr marL="0" indent="0">
              <a:buNone/>
            </a:pPr>
            <a:r>
              <a:rPr lang="en-US" dirty="0">
                <a:ea typeface="Calibri"/>
                <a:cs typeface="Calibri"/>
              </a:rPr>
              <a:t>import </a:t>
            </a:r>
            <a:r>
              <a:rPr lang="en-US" dirty="0" err="1">
                <a:ea typeface="Calibri"/>
                <a:cs typeface="Calibri"/>
              </a:rPr>
              <a:t>edu.stanford.nlp.pipeline.StanfordCoreNLP</a:t>
            </a:r>
            <a:r>
              <a:rPr lang="en-US" dirty="0">
                <a:ea typeface="Calibri"/>
                <a:cs typeface="Calibri"/>
              </a:rPr>
              <a:t>; </a:t>
            </a:r>
            <a:endParaRPr lang="en-US">
              <a:ea typeface="Calibri"/>
              <a:cs typeface="Calibri"/>
            </a:endParaRPr>
          </a:p>
          <a:p>
            <a:pPr marL="0" indent="0">
              <a:buNone/>
            </a:pPr>
            <a:r>
              <a:rPr lang="en-US" dirty="0">
                <a:ea typeface="Calibri"/>
                <a:cs typeface="Calibri"/>
              </a:rPr>
              <a:t>import </a:t>
            </a:r>
            <a:r>
              <a:rPr lang="en-US" err="1">
                <a:ea typeface="Calibri"/>
                <a:cs typeface="Calibri"/>
              </a:rPr>
              <a:t>edu.stanford.nlp.sentiment.SentimentCoreAnnotations</a:t>
            </a:r>
            <a:r>
              <a:rPr lang="en-US" dirty="0">
                <a:ea typeface="Calibri"/>
                <a:cs typeface="Calibri"/>
              </a:rPr>
              <a:t>; </a:t>
            </a:r>
            <a:endParaRPr lang="en-US">
              <a:ea typeface="Calibri"/>
              <a:cs typeface="Calibri"/>
            </a:endParaRPr>
          </a:p>
          <a:p>
            <a:pPr marL="0" indent="0">
              <a:buNone/>
            </a:pPr>
            <a:r>
              <a:rPr lang="en-US" dirty="0">
                <a:ea typeface="Calibri"/>
                <a:cs typeface="Calibri"/>
              </a:rPr>
              <a:t>import </a:t>
            </a:r>
            <a:r>
              <a:rPr lang="en-US" dirty="0" err="1">
                <a:ea typeface="Calibri"/>
                <a:cs typeface="Calibri"/>
              </a:rPr>
              <a:t>edu.stanford.nlp.trees.Tree</a:t>
            </a:r>
            <a:r>
              <a:rPr lang="en-US" dirty="0">
                <a:ea typeface="Calibri"/>
                <a:cs typeface="Calibri"/>
              </a:rPr>
              <a:t>; </a:t>
            </a:r>
          </a:p>
          <a:p>
            <a:pPr marL="0" indent="0">
              <a:buNone/>
            </a:pPr>
            <a:r>
              <a:rPr lang="en-US" dirty="0">
                <a:ea typeface="Calibri"/>
                <a:cs typeface="Calibri"/>
              </a:rPr>
              <a:t>import </a:t>
            </a:r>
            <a:r>
              <a:rPr lang="en-US" err="1">
                <a:ea typeface="Calibri"/>
                <a:cs typeface="Calibri"/>
              </a:rPr>
              <a:t>edu.stanford.nlp.util.CoreMap</a:t>
            </a:r>
            <a:r>
              <a:rPr lang="en-US" dirty="0">
                <a:ea typeface="Calibri"/>
                <a:cs typeface="Calibri"/>
              </a:rPr>
              <a:t>;</a:t>
            </a:r>
          </a:p>
          <a:p>
            <a:pPr marL="0" indent="0">
              <a:buNone/>
            </a:pPr>
            <a:r>
              <a:rPr lang="en-US" dirty="0">
                <a:ea typeface="Calibri"/>
                <a:cs typeface="Calibri"/>
              </a:rPr>
              <a:t>import </a:t>
            </a:r>
            <a:r>
              <a:rPr lang="en-US" dirty="0" err="1">
                <a:ea typeface="Calibri"/>
                <a:cs typeface="Calibri"/>
              </a:rPr>
              <a:t>java.util.Properties</a:t>
            </a:r>
            <a:r>
              <a:rPr lang="en-US" dirty="0">
                <a:ea typeface="Calibri"/>
                <a:cs typeface="Calibri"/>
              </a:rPr>
              <a:t>;.</a:t>
            </a:r>
          </a:p>
        </p:txBody>
      </p:sp>
    </p:spTree>
    <p:extLst>
      <p:ext uri="{BB962C8B-B14F-4D97-AF65-F5344CB8AC3E}">
        <p14:creationId xmlns:p14="http://schemas.microsoft.com/office/powerpoint/2010/main" val="41497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640F5-4284-3323-DEEF-6BC11FA2A675}"/>
              </a:ext>
            </a:extLst>
          </p:cNvPr>
          <p:cNvSpPr>
            <a:spLocks noGrp="1"/>
          </p:cNvSpPr>
          <p:nvPr>
            <p:ph type="title"/>
          </p:nvPr>
        </p:nvSpPr>
        <p:spPr>
          <a:xfrm>
            <a:off x="838200" y="365125"/>
            <a:ext cx="10515600" cy="6487034"/>
          </a:xfrm>
        </p:spPr>
        <p:txBody>
          <a:bodyPr/>
          <a:lstStyle/>
          <a:p>
            <a:r>
              <a:rPr lang="en-US" sz="3200" dirty="0">
                <a:ea typeface="Calibri Light"/>
                <a:cs typeface="Calibri Light"/>
              </a:rPr>
              <a:t>Public class Sentiment Analysis Example { public static void main(String[] </a:t>
            </a:r>
            <a:r>
              <a:rPr lang="en-US" sz="3200" err="1">
                <a:ea typeface="Calibri Light"/>
                <a:cs typeface="Calibri Light"/>
              </a:rPr>
              <a:t>args</a:t>
            </a:r>
            <a:r>
              <a:rPr lang="en-US" sz="3200" dirty="0">
                <a:ea typeface="Calibri Light"/>
                <a:cs typeface="Calibri Light"/>
              </a:rPr>
              <a:t>) { // Set up the Stanford NLP pipeline Properties props = new Properties(); </a:t>
            </a:r>
            <a:r>
              <a:rPr lang="en-US" sz="3200" err="1">
                <a:ea typeface="Calibri Light"/>
                <a:cs typeface="Calibri Light"/>
              </a:rPr>
              <a:t>props.set</a:t>
            </a:r>
            <a:r>
              <a:rPr lang="en-US" sz="3200" dirty="0">
                <a:ea typeface="Calibri Light"/>
                <a:cs typeface="Calibri Light"/>
              </a:rPr>
              <a:t> Property("annotators", "tokenize, </a:t>
            </a:r>
            <a:r>
              <a:rPr lang="en-US" sz="3200" err="1">
                <a:ea typeface="Calibri Light"/>
                <a:cs typeface="Calibri Light"/>
              </a:rPr>
              <a:t>ssplit</a:t>
            </a:r>
            <a:r>
              <a:rPr lang="en-US" sz="3200" dirty="0">
                <a:ea typeface="Calibri Light"/>
                <a:cs typeface="Calibri Light"/>
              </a:rPr>
              <a:t>, parse, sentiment"); </a:t>
            </a:r>
            <a:r>
              <a:rPr lang="en-US" sz="3200" err="1">
                <a:ea typeface="Calibri Light"/>
                <a:cs typeface="Calibri Light"/>
              </a:rPr>
              <a:t>StanfordCoreNLP</a:t>
            </a:r>
            <a:r>
              <a:rPr lang="en-US" sz="3200" dirty="0">
                <a:ea typeface="Calibri Light"/>
                <a:cs typeface="Calibri Light"/>
              </a:rPr>
              <a:t> pipeline = new </a:t>
            </a:r>
            <a:r>
              <a:rPr lang="en-US" sz="3200" err="1">
                <a:ea typeface="Calibri Light"/>
                <a:cs typeface="Calibri Light"/>
              </a:rPr>
              <a:t>StanfordCoreNLP</a:t>
            </a:r>
            <a:r>
              <a:rPr lang="en-US" sz="3200" dirty="0">
                <a:ea typeface="Calibri Light"/>
                <a:cs typeface="Calibri Light"/>
              </a:rPr>
              <a:t>(props);</a:t>
            </a:r>
            <a:br>
              <a:rPr lang="en-US" sz="3200" dirty="0"/>
            </a:br>
            <a:r>
              <a:rPr lang="en-US" sz="3200" dirty="0">
                <a:ea typeface="Calibri Light"/>
                <a:cs typeface="Calibri Light"/>
              </a:rPr>
              <a:t> </a:t>
            </a:r>
            <a:br>
              <a:rPr lang="en-US" sz="3200" dirty="0">
                <a:ea typeface="Calibri Light"/>
                <a:cs typeface="Calibri Light"/>
              </a:rPr>
            </a:br>
            <a:r>
              <a:rPr lang="en-US" sz="3200" dirty="0">
                <a:ea typeface="Calibri Light"/>
                <a:cs typeface="Calibri Light"/>
              </a:rPr>
              <a:t>// Analyze the sentiment of a text String text = "I love this product! It's amazing."; Annotation </a:t>
            </a:r>
            <a:r>
              <a:rPr lang="en-US" sz="3200" err="1">
                <a:ea typeface="Calibri Light"/>
                <a:cs typeface="Calibri Light"/>
              </a:rPr>
              <a:t>annotation</a:t>
            </a:r>
            <a:r>
              <a:rPr lang="en-US" sz="3200" dirty="0">
                <a:ea typeface="Calibri Light"/>
                <a:cs typeface="Calibri Light"/>
              </a:rPr>
              <a:t> = new Annotation(text); </a:t>
            </a:r>
            <a:r>
              <a:rPr lang="en-US" sz="3200" err="1">
                <a:ea typeface="Calibri Light"/>
                <a:cs typeface="Calibri Light"/>
              </a:rPr>
              <a:t>pipeline.annotate</a:t>
            </a:r>
            <a:r>
              <a:rPr lang="en-US" sz="3200" dirty="0">
                <a:ea typeface="Calibri Light"/>
                <a:cs typeface="Calibri Light"/>
              </a:rPr>
              <a:t>(annotation); </a:t>
            </a:r>
            <a:br>
              <a:rPr lang="en-US" sz="3200" dirty="0">
                <a:ea typeface="Calibri Light"/>
                <a:cs typeface="Calibri Light"/>
              </a:rPr>
            </a:br>
            <a:br>
              <a:rPr lang="en-US" sz="3200" dirty="0">
                <a:ea typeface="Calibri Light"/>
                <a:cs typeface="Calibri Light"/>
              </a:rPr>
            </a:br>
            <a:r>
              <a:rPr lang="en-US" sz="3200" dirty="0">
                <a:ea typeface="Calibri Light"/>
                <a:cs typeface="Calibri Light"/>
              </a:rPr>
              <a:t>// Get the sentiment score for (</a:t>
            </a:r>
            <a:r>
              <a:rPr lang="en-US" sz="3200" err="1">
                <a:ea typeface="Calibri Light"/>
                <a:cs typeface="Calibri Light"/>
              </a:rPr>
              <a:t>CoreMap</a:t>
            </a:r>
            <a:r>
              <a:rPr lang="en-US" sz="3200" dirty="0">
                <a:ea typeface="Calibri Light"/>
                <a:cs typeface="Calibri Light"/>
              </a:rPr>
              <a:t> sentence : </a:t>
            </a:r>
            <a:r>
              <a:rPr lang="en-US" sz="3200" err="1">
                <a:ea typeface="Calibri Light"/>
                <a:cs typeface="Calibri Light"/>
              </a:rPr>
              <a:t>annotation.get</a:t>
            </a:r>
            <a:r>
              <a:rPr lang="en-US" sz="3200" dirty="0">
                <a:ea typeface="Calibri Light"/>
                <a:cs typeface="Calibri Light"/>
              </a:rPr>
              <a:t>(</a:t>
            </a:r>
            <a:r>
              <a:rPr lang="en-US" sz="3200" err="1">
                <a:ea typeface="Calibri Light"/>
                <a:cs typeface="Calibri Light"/>
              </a:rPr>
              <a:t>CoreAnnotations.SentencesAnnotation.class</a:t>
            </a:r>
            <a:r>
              <a:rPr lang="en-US" sz="3200" dirty="0">
                <a:ea typeface="Calibri Light"/>
                <a:cs typeface="Calibri Light"/>
              </a:rPr>
              <a:t>)) </a:t>
            </a:r>
          </a:p>
        </p:txBody>
      </p:sp>
    </p:spTree>
    <p:extLst>
      <p:ext uri="{BB962C8B-B14F-4D97-AF65-F5344CB8AC3E}">
        <p14:creationId xmlns:p14="http://schemas.microsoft.com/office/powerpoint/2010/main" val="33032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3C7F1-52D4-8473-76F6-FFFE6687C028}"/>
              </a:ext>
            </a:extLst>
          </p:cNvPr>
          <p:cNvSpPr>
            <a:spLocks noGrp="1"/>
          </p:cNvSpPr>
          <p:nvPr>
            <p:ph type="title"/>
          </p:nvPr>
        </p:nvSpPr>
        <p:spPr>
          <a:xfrm>
            <a:off x="291861" y="365125"/>
            <a:ext cx="11061939" cy="3669072"/>
          </a:xfrm>
        </p:spPr>
        <p:txBody>
          <a:bodyPr>
            <a:normAutofit fontScale="90000"/>
          </a:bodyPr>
          <a:lstStyle/>
          <a:p>
            <a:r>
              <a:rPr lang="en-US" sz="3200" dirty="0">
                <a:ea typeface="Calibri Light"/>
                <a:cs typeface="Calibri Light"/>
              </a:rPr>
              <a:t>{</a:t>
            </a:r>
            <a:br>
              <a:rPr lang="en-US" sz="3200" dirty="0">
                <a:ea typeface="Calibri Light"/>
                <a:cs typeface="Calibri Light"/>
              </a:rPr>
            </a:br>
            <a:r>
              <a:rPr lang="en-US" sz="3200" dirty="0">
                <a:ea typeface="Calibri Light"/>
                <a:cs typeface="Calibri Light"/>
              </a:rPr>
              <a:t> Tree </a:t>
            </a:r>
            <a:r>
              <a:rPr lang="en-US" sz="3200" dirty="0" err="1">
                <a:ea typeface="Calibri Light"/>
                <a:cs typeface="Calibri Light"/>
              </a:rPr>
              <a:t>tree</a:t>
            </a:r>
            <a:r>
              <a:rPr lang="en-US" sz="3200" dirty="0">
                <a:ea typeface="Calibri Light"/>
                <a:cs typeface="Calibri Light"/>
              </a:rPr>
              <a:t> = </a:t>
            </a:r>
            <a:br>
              <a:rPr lang="en-US" sz="3200" dirty="0">
                <a:ea typeface="Calibri Light"/>
                <a:cs typeface="Calibri Light"/>
              </a:rPr>
            </a:br>
            <a:r>
              <a:rPr lang="en-US" sz="3200" dirty="0" err="1">
                <a:ea typeface="Calibri Light"/>
                <a:cs typeface="Calibri Light"/>
              </a:rPr>
              <a:t>sentence.get</a:t>
            </a:r>
            <a:r>
              <a:rPr lang="en-US" sz="3200" dirty="0">
                <a:ea typeface="Calibri Light"/>
                <a:cs typeface="Calibri Light"/>
              </a:rPr>
              <a:t>(</a:t>
            </a:r>
            <a:r>
              <a:rPr lang="en-US" sz="3200" dirty="0" err="1">
                <a:ea typeface="Calibri Light"/>
                <a:cs typeface="Calibri Light"/>
              </a:rPr>
              <a:t>SentimentCoreAnnotations.SentimentAnnotatedTree.class</a:t>
            </a:r>
            <a:r>
              <a:rPr lang="en-US" sz="3200" dirty="0">
                <a:ea typeface="Calibri Light"/>
                <a:cs typeface="Calibri Light"/>
              </a:rPr>
              <a:t>); int sentiment = </a:t>
            </a:r>
            <a:r>
              <a:rPr lang="en-US" sz="3200" dirty="0" err="1">
                <a:ea typeface="Calibri Light"/>
                <a:cs typeface="Calibri Light"/>
              </a:rPr>
              <a:t>RNNCoreAnnotations.getPredictedClass</a:t>
            </a:r>
            <a:r>
              <a:rPr lang="en-US" sz="3200" dirty="0">
                <a:ea typeface="Calibri Light"/>
                <a:cs typeface="Calibri Light"/>
              </a:rPr>
              <a:t>(tree); </a:t>
            </a:r>
            <a:r>
              <a:rPr lang="en-US" sz="3200" dirty="0" err="1">
                <a:ea typeface="Calibri Light"/>
                <a:cs typeface="Calibri Light"/>
              </a:rPr>
              <a:t>System.out.println</a:t>
            </a:r>
            <a:r>
              <a:rPr lang="en-US" sz="3200" dirty="0">
                <a:ea typeface="Calibri Light"/>
                <a:cs typeface="Calibri Light"/>
              </a:rPr>
              <a:t>("Sentiment: " + sentiment);    </a:t>
            </a:r>
            <a:br>
              <a:rPr lang="en-US" sz="3200" dirty="0">
                <a:ea typeface="Calibri Light"/>
                <a:cs typeface="Calibri Light"/>
              </a:rPr>
            </a:br>
            <a:r>
              <a:rPr lang="en-US" sz="3200" dirty="0">
                <a:ea typeface="Calibri Light"/>
                <a:cs typeface="Calibri Light"/>
              </a:rPr>
              <a:t>       }    </a:t>
            </a:r>
            <a:br>
              <a:rPr lang="en-US" sz="3200" dirty="0">
                <a:ea typeface="Calibri Light"/>
                <a:cs typeface="Calibri Light"/>
              </a:rPr>
            </a:br>
            <a:r>
              <a:rPr lang="en-US" sz="3200" dirty="0">
                <a:ea typeface="Calibri Light"/>
                <a:cs typeface="Calibri Light"/>
              </a:rPr>
              <a:t>    }</a:t>
            </a:r>
            <a:br>
              <a:rPr lang="en-US" sz="3200" dirty="0">
                <a:ea typeface="Calibri Light"/>
                <a:cs typeface="Calibri Light"/>
              </a:rPr>
            </a:br>
            <a:r>
              <a:rPr lang="en-US" sz="3200" dirty="0">
                <a:ea typeface="Calibri Light"/>
                <a:cs typeface="Calibri Light"/>
              </a:rPr>
              <a:t> }</a:t>
            </a:r>
            <a:endParaRPr lang="en-US" sz="3200">
              <a:ea typeface="Calibri Light"/>
              <a:cs typeface="Calibri Light"/>
            </a:endParaRPr>
          </a:p>
        </p:txBody>
      </p:sp>
    </p:spTree>
    <p:extLst>
      <p:ext uri="{BB962C8B-B14F-4D97-AF65-F5344CB8AC3E}">
        <p14:creationId xmlns:p14="http://schemas.microsoft.com/office/powerpoint/2010/main" val="1429866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2E3D7-468C-9626-3AE7-E170E7169BEB}"/>
              </a:ext>
            </a:extLst>
          </p:cNvPr>
          <p:cNvSpPr>
            <a:spLocks noGrp="1"/>
          </p:cNvSpPr>
          <p:nvPr>
            <p:ph type="title"/>
          </p:nvPr>
        </p:nvSpPr>
        <p:spPr/>
        <p:txBody>
          <a:bodyPr>
            <a:normAutofit/>
          </a:bodyPr>
          <a:lstStyle/>
          <a:p>
            <a:pPr algn="ctr"/>
            <a:r>
              <a:rPr lang="en-US" sz="4800" b="1" dirty="0">
                <a:cs typeface="Calibri Light"/>
              </a:rPr>
              <a:t>GOALS OF AI DEVELOPMENT</a:t>
            </a:r>
          </a:p>
        </p:txBody>
      </p:sp>
      <p:sp>
        <p:nvSpPr>
          <p:cNvPr id="3" name="Content Placeholder 2">
            <a:extLst>
              <a:ext uri="{FF2B5EF4-FFF2-40B4-BE49-F238E27FC236}">
                <a16:creationId xmlns:a16="http://schemas.microsoft.com/office/drawing/2014/main" id="{E4879BB4-EBA2-3573-02F1-6388B19A9A83}"/>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Ø"/>
            </a:pPr>
            <a:r>
              <a:rPr lang="en-US" dirty="0">
                <a:cs typeface="Calibri" panose="020F0502020204030204"/>
              </a:rPr>
              <a:t> </a:t>
            </a:r>
            <a:r>
              <a:rPr lang="en-US" sz="3200" dirty="0">
                <a:cs typeface="Calibri" panose="020F0502020204030204"/>
              </a:rPr>
              <a:t>Problem-Solving and Decision Making</a:t>
            </a:r>
          </a:p>
          <a:p>
            <a:pPr>
              <a:buFont typeface="Wingdings" panose="020B0604020202020204" pitchFamily="34" charset="0"/>
              <a:buChar char="Ø"/>
            </a:pPr>
            <a:r>
              <a:rPr lang="en-US" sz="3200" dirty="0">
                <a:cs typeface="Calibri" panose="020F0502020204030204"/>
              </a:rPr>
              <a:t>Natural Language Processing (NLP)</a:t>
            </a:r>
          </a:p>
          <a:p>
            <a:pPr>
              <a:buFont typeface="Wingdings" panose="020B0604020202020204" pitchFamily="34" charset="0"/>
              <a:buChar char="Ø"/>
            </a:pPr>
            <a:r>
              <a:rPr lang="en-US" sz="3200" dirty="0">
                <a:cs typeface="Calibri" panose="020F0502020204030204"/>
              </a:rPr>
              <a:t> Machine Learning and Deep Learning</a:t>
            </a:r>
          </a:p>
          <a:p>
            <a:pPr>
              <a:buFont typeface="Wingdings" panose="020B0604020202020204" pitchFamily="34" charset="0"/>
              <a:buChar char="Ø"/>
            </a:pPr>
            <a:r>
              <a:rPr lang="en-US" sz="3200" dirty="0">
                <a:cs typeface="Calibri" panose="020F0502020204030204"/>
              </a:rPr>
              <a:t>Robotics and Automation</a:t>
            </a:r>
          </a:p>
          <a:p>
            <a:pPr>
              <a:buFont typeface="Wingdings" panose="020B0604020202020204" pitchFamily="34" charset="0"/>
              <a:buChar char="Ø"/>
            </a:pPr>
            <a:r>
              <a:rPr lang="en-US" sz="3200" dirty="0">
                <a:cs typeface="Calibri" panose="020F0502020204030204"/>
              </a:rPr>
              <a:t>Enhancing Healthcare and Medicine</a:t>
            </a:r>
          </a:p>
          <a:p>
            <a:pPr>
              <a:buFont typeface="Wingdings" panose="020B0604020202020204" pitchFamily="34" charset="0"/>
              <a:buChar char="Ø"/>
            </a:pPr>
            <a:r>
              <a:rPr lang="en-US" sz="3200" dirty="0">
                <a:cs typeface="Calibri" panose="020F0502020204030204"/>
              </a:rPr>
              <a:t> Fostering Creativity and Innovation</a:t>
            </a:r>
          </a:p>
          <a:p>
            <a:pPr>
              <a:buFont typeface="Wingdings" panose="020B0604020202020204" pitchFamily="34" charset="0"/>
              <a:buChar char="Ø"/>
            </a:pPr>
            <a:endParaRPr lang="en-US" dirty="0">
              <a:cs typeface="Calibri" panose="020F0502020204030204"/>
            </a:endParaRPr>
          </a:p>
        </p:txBody>
      </p:sp>
    </p:spTree>
    <p:extLst>
      <p:ext uri="{BB962C8B-B14F-4D97-AF65-F5344CB8AC3E}">
        <p14:creationId xmlns:p14="http://schemas.microsoft.com/office/powerpoint/2010/main" val="4263547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AI  -DRIVEN EXPLORATION AND PREDICTION OF COMPANY REGISTRATION TRENDS WITH REGISTER OF COMPANYS. DEVELOPMENT PART-2</vt:lpstr>
      <vt:lpstr> AI  DEVELOPMENT PART</vt:lpstr>
      <vt:lpstr>TRENDS IN COMPANY MARKETING  </vt:lpstr>
      <vt:lpstr> AI Unlocks the Metaverse </vt:lpstr>
      <vt:lpstr> AI Enhances Security and Surveillance </vt:lpstr>
      <vt:lpstr>PROGRAM</vt:lpstr>
      <vt:lpstr>Public class Sentiment Analysis Example { public static void main(String[] args) { // Set up the Stanford NLP pipeline Properties props = new Properties(); props.set Property("annotators", "tokenize, ssplit, parse, sentiment"); StanfordCoreNLP pipeline = new StanfordCoreNLP(props);   // Analyze the sentiment of a text String text = "I love this product! It's amazing."; Annotation annotation = new Annotation(text); pipeline.annotate(annotation);   // Get the sentiment score for (CoreMap sentence : annotation.get(CoreAnnotations.SentencesAnnotation.class)) </vt:lpstr>
      <vt:lpstr>{  Tree tree =  sentence.get(SentimentCoreAnnotations.SentimentAnnotatedTree.class); int sentiment = RNNCoreAnnotations.getPredictedClass(tree); System.out.println("Sentiment: " + sentiment);            }         }  }</vt:lpstr>
      <vt:lpstr>GOALS OF AI DEVELOPMENT</vt:lpstr>
      <vt:lpstr>   THANK YOU                         SUBMITTED BY,                                                R.BHAVADHARANI                                                               III- MEDICAL ELECTRONICS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shalinikannan0307@gmail.com</cp:lastModifiedBy>
  <cp:revision>322</cp:revision>
  <dcterms:created xsi:type="dcterms:W3CDTF">2023-10-17T04:48:07Z</dcterms:created>
  <dcterms:modified xsi:type="dcterms:W3CDTF">2023-10-25T05:07:59Z</dcterms:modified>
</cp:coreProperties>
</file>