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97FE0A59-DFD0-44C2-A062-8EE7ACF312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FE0A59-DFD0-44C2-A062-8EE7ACF312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E0A59-DFD0-44C2-A062-8EE7ACF312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E0A59-DFD0-44C2-A062-8EE7ACF312BF}"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39E97-0579-4B6F-A595-0751188EE10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MEASURE ENERGY CONSUMPTION</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Progarm</a:t>
            </a:r>
            <a:endParaRPr lang="en-GB" altLang="en-US"/>
          </a:p>
        </p:txBody>
      </p:sp>
      <p:sp>
        <p:nvSpPr>
          <p:cNvPr id="3" name="Text Box 2"/>
          <p:cNvSpPr txBox="1"/>
          <p:nvPr/>
        </p:nvSpPr>
        <p:spPr>
          <a:xfrm>
            <a:off x="683895" y="1971675"/>
            <a:ext cx="8445500" cy="4589780"/>
          </a:xfrm>
          <a:prstGeom prst="rect">
            <a:avLst/>
          </a:prstGeom>
          <a:noFill/>
        </p:spPr>
        <p:txBody>
          <a:bodyPr wrap="square" rtlCol="0" anchor="t">
            <a:noAutofit/>
          </a:bodyPr>
          <a:p>
            <a:r>
              <a:rPr lang="en-US"/>
              <a:t>import java.lang.management.ManagementFactory;</a:t>
            </a:r>
            <a:endParaRPr lang="en-US"/>
          </a:p>
          <a:p>
            <a:r>
              <a:rPr lang="en-US"/>
              <a:t>import com.sun.management.OperatingSystemMXBean;</a:t>
            </a:r>
            <a:endParaRPr lang="en-US"/>
          </a:p>
          <a:p>
            <a:endParaRPr lang="en-US"/>
          </a:p>
          <a:p>
            <a:r>
              <a:rPr lang="en-US"/>
              <a:t>public class EnergyConsumptionMonitor {</a:t>
            </a:r>
            <a:endParaRPr lang="en-US"/>
          </a:p>
          <a:p>
            <a:r>
              <a:rPr lang="en-US"/>
              <a:t>    public static void main(String[] args) {</a:t>
            </a:r>
            <a:endParaRPr lang="en-US"/>
          </a:p>
          <a:p>
            <a:r>
              <a:rPr lang="en-US"/>
              <a:t>        OperatingSystemMXBean osMBean = (OperatingSystemMXBean) ManagementFactory.getOperatingSystemMXBean();</a:t>
            </a:r>
            <a:endParaRPr lang="en-US"/>
          </a:p>
          <a:p>
            <a:r>
              <a:rPr lang="en-US"/>
              <a:t>        double cpuUsage = osMBean.getSystemCpuLoad() * 100;</a:t>
            </a:r>
            <a:endParaRPr lang="en-US"/>
          </a:p>
          <a:p>
            <a:r>
              <a:rPr lang="en-US"/>
              <a:t>        System.out.println("CPU Usage: " + cpuUsage + "%");</a:t>
            </a:r>
            <a:endParaRPr lang="en-US"/>
          </a:p>
          <a:p>
            <a:r>
              <a:rPr lang="en-US"/>
              <a:t>    }</a:t>
            </a:r>
            <a:endParaRPr lang="en-US"/>
          </a:p>
          <a:p>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IN" dirty="0"/>
          </a:p>
        </p:txBody>
      </p:sp>
      <p:sp>
        <p:nvSpPr>
          <p:cNvPr id="3" name="Subtitle 2"/>
          <p:cNvSpPr>
            <a:spLocks noGrp="1"/>
          </p:cNvSpPr>
          <p:nvPr>
            <p:ph type="subTitle" idx="1"/>
          </p:nvPr>
        </p:nvSpPr>
        <p:spPr>
          <a:xfrm>
            <a:off x="3491880" y="4221088"/>
            <a:ext cx="5652120" cy="1656184"/>
          </a:xfrm>
        </p:spPr>
        <p:txBody>
          <a:bodyPr/>
          <a:lstStyle/>
          <a:p>
            <a:r>
              <a:rPr lang="en-GB" dirty="0" smtClean="0"/>
              <a:t>By</a:t>
            </a:r>
            <a:endParaRPr lang="en-GB" dirty="0" smtClean="0"/>
          </a:p>
          <a:p>
            <a:r>
              <a:rPr lang="en-GB" dirty="0" smtClean="0"/>
              <a:t>N.Sangeetha</a:t>
            </a:r>
            <a:endParaRPr lang="en-GB"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lstStyle/>
          <a:p>
            <a:pPr algn="l"/>
            <a:r>
              <a:rPr lang="en-GB" dirty="0" smtClean="0"/>
              <a:t>Abstract</a:t>
            </a:r>
            <a:endParaRPr lang="en-IN" dirty="0"/>
          </a:p>
        </p:txBody>
      </p:sp>
      <p:sp>
        <p:nvSpPr>
          <p:cNvPr id="3" name="Content Placeholder 2"/>
          <p:cNvSpPr>
            <a:spLocks noGrp="1"/>
          </p:cNvSpPr>
          <p:nvPr>
            <p:ph idx="1"/>
          </p:nvPr>
        </p:nvSpPr>
        <p:spPr>
          <a:xfrm>
            <a:off x="755576" y="1268760"/>
            <a:ext cx="7992888" cy="4464496"/>
          </a:xfrm>
        </p:spPr>
        <p:txBody>
          <a:bodyPr/>
          <a:lstStyle/>
          <a:p>
            <a:pPr algn="ctr"/>
            <a:endParaRPr lang="en-IN" dirty="0"/>
          </a:p>
        </p:txBody>
      </p:sp>
      <p:sp>
        <p:nvSpPr>
          <p:cNvPr id="4" name="Rectangle 3"/>
          <p:cNvSpPr/>
          <p:nvPr/>
        </p:nvSpPr>
        <p:spPr>
          <a:xfrm>
            <a:off x="1043608" y="1268760"/>
            <a:ext cx="7704856" cy="3416320"/>
          </a:xfrm>
          <a:prstGeom prst="rect">
            <a:avLst/>
          </a:prstGeom>
        </p:spPr>
        <p:txBody>
          <a:bodyPr wrap="square">
            <a:spAutoFit/>
          </a:bodyPr>
          <a:lstStyle/>
          <a:p>
            <a:r>
              <a:rPr lang="en-GB" dirty="0"/>
              <a:t>By the developing technology, the traditional power system has been modernized by advanced metering and communication infrastructures. Thus, a structure with high </a:t>
            </a:r>
            <a:r>
              <a:rPr lang="en-GB" dirty="0" err="1"/>
              <a:t>monitorability</a:t>
            </a:r>
            <a:r>
              <a:rPr lang="en-GB" dirty="0"/>
              <a:t> and interaction with users has been developed. In modern power systems, applications such as short-term demand forecasting, demand management or dynamic tariffs are actively used. The success of all these applications is closely related to mastering the opportunities provided by the modern power system and using these opportunities effectively. Electrical energy consumption profile clustering is a widely applied and highly functional approach that can be evaluated in this context. It stands out as a practical method that allows obtaining representative load profiles specific to each cluster by determining similar consumption </a:t>
            </a:r>
            <a:r>
              <a:rPr lang="en-GB" dirty="0" err="1"/>
              <a:t>behaviors</a:t>
            </a:r>
            <a:r>
              <a:rPr lang="en-GB" dirty="0"/>
              <a:t> from big consumption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GB" dirty="0"/>
              <a:t>The heating, ventilation and air conditioning (HVAC) systems account for 40%-60% of energy consumption in buildings </a:t>
            </a:r>
            <a:r>
              <a:rPr lang="en-GB" dirty="0" smtClean="0"/>
              <a:t>Optimal </a:t>
            </a:r>
            <a:r>
              <a:rPr lang="en-GB" dirty="0"/>
              <a:t>operation control for HVAC systems can help improve the energy performance of the HVAC systems </a:t>
            </a:r>
            <a:r>
              <a:rPr lang="en-GB" dirty="0" smtClean="0"/>
              <a:t>dramatically. </a:t>
            </a:r>
            <a:r>
              <a:rPr lang="en-GB" dirty="0"/>
              <a:t>Accurate short-term energy consumption prediction is the essential prerequisite for developing optimal control. With the development of computer science and the increasing accessibility to large amounts of building operation data, data-driven models are widely used to develop energy consumption prediction </a:t>
            </a:r>
            <a:r>
              <a:rPr lang="en-GB" dirty="0" smtClean="0"/>
              <a:t>models.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a:t>
            </a:r>
            <a:r>
              <a:rPr lang="en-GB" dirty="0" err="1" smtClean="0"/>
              <a:t>preprocessing</a:t>
            </a:r>
            <a:r>
              <a:rPr lang="en-GB" dirty="0" smtClean="0"/>
              <a:t> </a:t>
            </a:r>
            <a:endParaRPr lang="en-IN" dirty="0"/>
          </a:p>
        </p:txBody>
      </p:sp>
      <p:sp>
        <p:nvSpPr>
          <p:cNvPr id="3" name="Content Placeholder 2"/>
          <p:cNvSpPr>
            <a:spLocks noGrp="1"/>
          </p:cNvSpPr>
          <p:nvPr>
            <p:ph idx="1"/>
          </p:nvPr>
        </p:nvSpPr>
        <p:spPr>
          <a:xfrm>
            <a:off x="755576" y="1484784"/>
            <a:ext cx="7941568" cy="4453955"/>
          </a:xfrm>
        </p:spPr>
        <p:txBody>
          <a:bodyPr>
            <a:normAutofit fontScale="70000" lnSpcReduction="20000"/>
          </a:bodyPr>
          <a:lstStyle/>
          <a:p>
            <a:r>
              <a:rPr lang="en-GB" dirty="0" smtClean="0"/>
              <a:t>                By </a:t>
            </a:r>
            <a:r>
              <a:rPr lang="en-GB" dirty="0"/>
              <a:t>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a:t>
            </a:r>
            <a:r>
              <a:rPr lang="en-GB" dirty="0" smtClean="0"/>
              <a:t>complicated. With </a:t>
            </a:r>
            <a:r>
              <a:rPr lang="en-GB" dirty="0"/>
              <a:t>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a:t>
            </a:r>
            <a:r>
              <a:rPr lang="en-GB" dirty="0" err="1"/>
              <a:t>preprocessing</a:t>
            </a:r>
            <a:r>
              <a:rPr lang="en-GB" dirty="0"/>
              <a:t>. The data </a:t>
            </a:r>
            <a:r>
              <a:rPr lang="en-GB" dirty="0" err="1"/>
              <a:t>preprocessing</a:t>
            </a:r>
            <a:r>
              <a:rPr lang="en-GB" dirty="0"/>
              <a:t> is examined under four main headings.</a:t>
            </a:r>
            <a:endParaRPr lang="en-GB"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Step</a:t>
            </a:r>
            <a:endParaRPr lang="en-IN" dirty="0"/>
          </a:p>
        </p:txBody>
      </p:sp>
      <p:pic>
        <p:nvPicPr>
          <p:cNvPr id="4" name="image6.jpeg"/>
          <p:cNvPicPr>
            <a:picLocks noGrp="1" noChangeAspect="1"/>
          </p:cNvPicPr>
          <p:nvPr>
            <p:ph idx="1"/>
          </p:nvPr>
        </p:nvPicPr>
        <p:blipFill>
          <a:blip r:embed="rId1" cstate="print"/>
          <a:stretch>
            <a:fillRect/>
          </a:stretch>
        </p:blipFill>
        <p:spPr>
          <a:xfrm>
            <a:off x="866775" y="2029619"/>
            <a:ext cx="7410450" cy="3667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integration</a:t>
            </a:r>
            <a:endParaRPr lang="en-IN" dirty="0"/>
          </a:p>
        </p:txBody>
      </p:sp>
      <p:sp>
        <p:nvSpPr>
          <p:cNvPr id="3" name="Content Placeholder 2"/>
          <p:cNvSpPr>
            <a:spLocks noGrp="1"/>
          </p:cNvSpPr>
          <p:nvPr>
            <p:ph idx="1"/>
          </p:nvPr>
        </p:nvSpPr>
        <p:spPr/>
        <p:txBody>
          <a:bodyPr>
            <a:normAutofit fontScale="47500" lnSpcReduction="20000"/>
          </a:bodyPr>
          <a:lstStyle/>
          <a:p>
            <a:r>
              <a:rPr lang="en-GB" dirty="0"/>
              <a:t>In general, electrical energy consumption clustering studies are based on consumption data only. However, in some studies, various data affecting electricity consumption can also be included in the analysis. In such multivariate studies, different data sets should be combined and </a:t>
            </a:r>
            <a:r>
              <a:rPr lang="en-GB" dirty="0" err="1"/>
              <a:t>analyzes</a:t>
            </a:r>
            <a:r>
              <a:rPr lang="en-GB" dirty="0"/>
              <a:t> should be performed on a single data set.</a:t>
            </a:r>
            <a:endParaRPr lang="en-GB" dirty="0"/>
          </a:p>
          <a:p>
            <a:r>
              <a:rPr lang="en-GB" dirty="0"/>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a:t>
            </a:r>
            <a:r>
              <a:rPr lang="en-GB" dirty="0" smtClean="0"/>
              <a:t>integration].</a:t>
            </a:r>
            <a:endParaRPr lang="en-GB" dirty="0"/>
          </a:p>
          <a:p>
            <a:r>
              <a:rPr lang="en-GB" dirty="0"/>
              <a:t>Apart from the structural differences, the content of the data sets to be combined may also differ. Electricity consumption data are time series type data. The difference in the time intervals and resolutions of </a:t>
            </a:r>
            <a:r>
              <a:rPr lang="en-GB" dirty="0" err="1" smtClean="0"/>
              <a:t>such</a:t>
            </a:r>
            <a:r>
              <a:rPr lang="en-GB" dirty="0" err="1"/>
              <a:t>data</a:t>
            </a:r>
            <a:r>
              <a:rPr lang="en-GB" dirty="0"/>
              <a:t> sets may cause dimensional incompatibility. On the other hand, not all of the features in a dataset content may be needed. The new data set to be created by selecting only the required features may increase the speed and simplicity of the </a:t>
            </a:r>
            <a:r>
              <a:rPr lang="en-GB" dirty="0" smtClean="0"/>
              <a:t>analysis</a:t>
            </a:r>
            <a:endParaRPr lang="en-GB" dirty="0"/>
          </a:p>
          <a:p>
            <a:r>
              <a:rPr lang="en-GB" dirty="0"/>
              <a:t>In order to prevent such problems, the data sets can be treated with the help of other pre-processing steps to made ready for integration. It should be noted that there is no hierarchical order between the data </a:t>
            </a:r>
            <a:r>
              <a:rPr lang="en-GB" dirty="0" err="1"/>
              <a:t>preprocessing</a:t>
            </a:r>
            <a:r>
              <a:rPr lang="en-GB" dirty="0"/>
              <a:t> steps. In case of need, any of </a:t>
            </a:r>
            <a:r>
              <a:rPr lang="en-GB" dirty="0" err="1"/>
              <a:t>preprocessing</a:t>
            </a:r>
            <a:r>
              <a:rPr lang="en-GB" dirty="0"/>
              <a:t> step can be used over and over again.</a:t>
            </a:r>
            <a:endParaRPr lang="en-GB" dirty="0"/>
          </a:p>
          <a:p>
            <a:endParaRPr lang="en-GB"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detection</a:t>
            </a:r>
            <a:endParaRPr lang="en-IN" dirty="0"/>
          </a:p>
        </p:txBody>
      </p:sp>
      <p:pic>
        <p:nvPicPr>
          <p:cNvPr id="3" name="image8.jpeg"/>
          <p:cNvPicPr>
            <a:picLocks noChangeAspect="1"/>
          </p:cNvPicPr>
          <p:nvPr/>
        </p:nvPicPr>
        <p:blipFill>
          <a:blip r:embed="rId1" cstate="print"/>
          <a:stretch>
            <a:fillRect/>
          </a:stretch>
        </p:blipFill>
        <p:spPr>
          <a:xfrm>
            <a:off x="-61667" y="1546813"/>
            <a:ext cx="8810131" cy="44024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706090"/>
          </a:xfrm>
        </p:spPr>
        <p:txBody>
          <a:bodyPr>
            <a:normAutofit fontScale="90000"/>
          </a:bodyPr>
          <a:lstStyle/>
          <a:p>
            <a:pPr algn="l"/>
            <a:r>
              <a:rPr lang="en-GB" dirty="0" smtClean="0"/>
              <a:t>        outlier data  and missing data</a:t>
            </a:r>
            <a:endParaRPr lang="en-IN" dirty="0"/>
          </a:p>
        </p:txBody>
      </p:sp>
      <p:sp>
        <p:nvSpPr>
          <p:cNvPr id="3" name="Rectangle 2"/>
          <p:cNvSpPr/>
          <p:nvPr/>
        </p:nvSpPr>
        <p:spPr>
          <a:xfrm>
            <a:off x="467544" y="1268761"/>
            <a:ext cx="8280920" cy="1477328"/>
          </a:xfrm>
          <a:prstGeom prst="rect">
            <a:avLst/>
          </a:prstGeom>
        </p:spPr>
        <p:txBody>
          <a:bodyPr wrap="square">
            <a:spAutoFit/>
          </a:bodyPr>
          <a:lstStyle/>
          <a:p>
            <a:r>
              <a:rPr lang="en-GB" dirty="0" smtClean="0"/>
              <a:t>                    In </a:t>
            </a:r>
            <a:r>
              <a:rPr lang="en-GB" dirty="0"/>
              <a:t>its most general definition, it is the values that are far from the general data distribution and are statistically inconsistent with other </a:t>
            </a:r>
            <a:r>
              <a:rPr lang="en-GB" dirty="0" smtClean="0"/>
              <a:t>data. </a:t>
            </a:r>
            <a:r>
              <a:rPr lang="en-GB" dirty="0"/>
              <a:t>Power system transients or malfunctioning in measurement and communication infrastructure may cause outliers. For example, a value of 300kWh in the hourly energy consumption data of a facility with an installed power of 100kW is an outlier</a:t>
            </a:r>
            <a:r>
              <a:rPr lang="en-GB" dirty="0" smtClean="0"/>
              <a:t>. </a:t>
            </a:r>
            <a:endParaRPr lang="en-GB" dirty="0"/>
          </a:p>
        </p:txBody>
      </p:sp>
      <p:sp>
        <p:nvSpPr>
          <p:cNvPr id="4" name="Rectangle 3"/>
          <p:cNvSpPr/>
          <p:nvPr/>
        </p:nvSpPr>
        <p:spPr>
          <a:xfrm>
            <a:off x="467544" y="3645024"/>
            <a:ext cx="8280920" cy="1477328"/>
          </a:xfrm>
          <a:prstGeom prst="rect">
            <a:avLst/>
          </a:prstGeom>
        </p:spPr>
        <p:txBody>
          <a:bodyPr wrap="square">
            <a:spAutoFit/>
          </a:bodyPr>
          <a:lstStyle/>
          <a:p>
            <a:r>
              <a:rPr lang="en-GB" dirty="0" smtClean="0"/>
              <a:t>                    Missing </a:t>
            </a:r>
            <a:r>
              <a:rPr lang="en-GB" dirty="0"/>
              <a:t>data are empty or meaningless sections in the data set as the result of problems in the phase of measurement, transfer, or storage processes. </a:t>
            </a:r>
            <a:endParaRPr lang="en-GB" dirty="0"/>
          </a:p>
          <a:p>
            <a:r>
              <a:rPr lang="en-GB" dirty="0"/>
              <a:t>The first step of data cleaning </a:t>
            </a:r>
            <a:r>
              <a:rPr lang="en-GB" dirty="0" err="1"/>
              <a:t>preprocessing</a:t>
            </a:r>
            <a:r>
              <a:rPr lang="en-GB" dirty="0"/>
              <a:t> is bad data (outlier, noisy data, or missing data) detection. Noisy and missing data can be detected simply but outlier detection is complicated</a:t>
            </a:r>
            <a:r>
              <a:rPr lang="en-GB" dirty="0" smtClean="0"/>
              <a:t>.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IN" dirty="0"/>
          </a:p>
        </p:txBody>
      </p:sp>
      <p:sp>
        <p:nvSpPr>
          <p:cNvPr id="3" name="Rectangle 2"/>
          <p:cNvSpPr/>
          <p:nvPr/>
        </p:nvSpPr>
        <p:spPr>
          <a:xfrm>
            <a:off x="52504" y="1412776"/>
            <a:ext cx="9036496" cy="3416320"/>
          </a:xfrm>
          <a:prstGeom prst="rect">
            <a:avLst/>
          </a:prstGeom>
        </p:spPr>
        <p:txBody>
          <a:bodyPr wrap="square">
            <a:spAutoFit/>
          </a:bodyPr>
          <a:lstStyle/>
          <a:p>
            <a:r>
              <a:rPr lang="en-GB" dirty="0"/>
              <a:t>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r>
              <a:rPr lang="en-GB" dirty="0"/>
              <a:t>In the first part of the study, data pre-processing steps have been discussed and their applications on electrical energy consumption data has been examined. Studies in the literature have been reviewed and the ones that contain details about the data </a:t>
            </a:r>
            <a:r>
              <a:rPr lang="en-GB" dirty="0" err="1"/>
              <a:t>preprocessing</a:t>
            </a:r>
            <a:r>
              <a:rPr lang="en-GB" dirty="0"/>
              <a:t> have been taken into account. The data </a:t>
            </a:r>
            <a:r>
              <a:rPr lang="en-GB" dirty="0" err="1"/>
              <a:t>preprocessing</a:t>
            </a:r>
            <a:r>
              <a:rPr lang="en-GB" dirty="0"/>
              <a:t> steps applied to the electrical energy consumption data and the details of the methods used in the implementation of these steps are presented in tables.</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6255</Words>
  <Application>WPS Presentation</Application>
  <PresentationFormat>On-screen Show (4:3)</PresentationFormat>
  <Paragraphs>58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Calibri</vt:lpstr>
      <vt:lpstr>Microsoft YaHei</vt:lpstr>
      <vt:lpstr>Arial Unicode MS</vt:lpstr>
      <vt:lpstr>Office Theme</vt:lpstr>
      <vt:lpstr>MEASURE ENERGY CONSUMPTION</vt:lpstr>
      <vt:lpstr>Abstract</vt:lpstr>
      <vt:lpstr>Introduction</vt:lpstr>
      <vt:lpstr>Data preprocessing </vt:lpstr>
      <vt:lpstr>Step</vt:lpstr>
      <vt:lpstr>Data integration</vt:lpstr>
      <vt:lpstr>Data detection</vt:lpstr>
      <vt:lpstr>        outlier data  and missing data</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LENOVO</dc:creator>
  <cp:lastModifiedBy>LENOVO</cp:lastModifiedBy>
  <cp:revision>13</cp:revision>
  <dcterms:created xsi:type="dcterms:W3CDTF">2023-10-17T06:21:00Z</dcterms:created>
  <dcterms:modified xsi:type="dcterms:W3CDTF">2023-10-17T08:48:14Z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C4DA080393F04887B194DF66C5D81841_12</vt:lpwstr>
  </property>
  <property fmtid="{D5CDD505-2E9C-101B-9397-08002B2CF9AE}" pid="3" name="KSOProductBuildVer">
    <vt:lpwstr>1033-12.2.0.13266</vt:lpwstr>
  </property>
</Properties>
</file>