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22"/>
  </p:notesMasterIdLst>
  <p:sldIdLst>
    <p:sldId id="292" r:id="rId5"/>
    <p:sldId id="1305" r:id="rId6"/>
    <p:sldId id="352" r:id="rId7"/>
    <p:sldId id="1300" r:id="rId8"/>
    <p:sldId id="1284" r:id="rId9"/>
    <p:sldId id="1285" r:id="rId10"/>
    <p:sldId id="1303" r:id="rId11"/>
    <p:sldId id="1304" r:id="rId12"/>
    <p:sldId id="1286" r:id="rId13"/>
    <p:sldId id="1287" r:id="rId14"/>
    <p:sldId id="1293" r:id="rId15"/>
    <p:sldId id="1294" r:id="rId16"/>
    <p:sldId id="1295" r:id="rId17"/>
    <p:sldId id="1296" r:id="rId18"/>
    <p:sldId id="1297" r:id="rId19"/>
    <p:sldId id="1288" r:id="rId20"/>
    <p:sldId id="1249" r:id="rId21"/>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xmlns="">
        <p15:guide id="1" orient="horz" pos="644" userDrawn="1">
          <p15:clr>
            <a:srgbClr val="A4A3A4"/>
          </p15:clr>
        </p15:guide>
        <p15:guide id="2" pos="144" userDrawn="1">
          <p15:clr>
            <a:srgbClr val="A4A3A4"/>
          </p15:clr>
        </p15:guide>
        <p15:guide id="3" orient="horz" pos="8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9927" autoAdjust="0"/>
    <p:restoredTop sz="94660"/>
  </p:normalViewPr>
  <p:slideViewPr>
    <p:cSldViewPr snapToGrid="0" showGuides="1">
      <p:cViewPr varScale="1">
        <p:scale>
          <a:sx n="110" d="100"/>
          <a:sy n="110" d="100"/>
        </p:scale>
        <p:origin x="-922" y="-72"/>
      </p:cViewPr>
      <p:guideLst>
        <p:guide orient="horz" pos="644"/>
        <p:guide orient="horz" pos="876"/>
        <p:guide pos="144"/>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1" qsCatId="simple" csTypeId="urn:microsoft.com/office/officeart/2005/8/colors/accent1_2#1"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xmlns="" relId="rId5"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pPr algn="r"/>
              <a:t>1</a:t>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3375"/>
            </a:lvl1pPr>
          </a:lstStyle>
          <a:p>
            <a:r>
              <a:rPr lang="en-US" smtClean="0"/>
              <a:t>Click to edit Master title style</a:t>
            </a:r>
            <a:endParaRPr lang="en-US"/>
          </a:p>
        </p:txBody>
      </p:sp>
      <p:sp>
        <p:nvSpPr>
          <p:cNvPr id="3" name="Subtitle 2"/>
          <p:cNvSpPr>
            <a:spLocks noGrp="1"/>
          </p:cNvSpPr>
          <p:nvPr>
            <p:ph type="subTitle" idx="1"/>
          </p:nvPr>
        </p:nvSpPr>
        <p:spPr>
          <a:xfrm>
            <a:off x="1143000" y="2701529"/>
            <a:ext cx="6858000" cy="1241822"/>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275EE38-1560-4543-B65C-40BD61BB92F2}" type="datetimeFigureOut">
              <a:rPr lang="en-US" smtClean="0"/>
              <a:pPr/>
              <a:t>4/7/2024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533B4F-60C7-445E-9813-BC2C392C2510}" type="slidenum">
              <a:rPr lang="en-US" smtClean="0"/>
              <a:pPr/>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5293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D61DA6-D9C3-4FDE-8A87-022315D71125}" type="datetime1">
              <a:rPr lang="en-US" smtClean="0"/>
              <a:pPr/>
              <a:t>4/7/2024</a:t>
            </a:fld>
            <a:endParaRPr lang="en-US"/>
          </a:p>
        </p:txBody>
      </p:sp>
      <p:sp>
        <p:nvSpPr>
          <p:cNvPr id="5" name="Footer Placeholder 4"/>
          <p:cNvSpPr>
            <a:spLocks noGrp="1"/>
          </p:cNvSpPr>
          <p:nvPr>
            <p:ph type="ftr" sz="quarter" idx="11"/>
          </p:nvPr>
        </p:nvSpPr>
        <p:spPr/>
        <p:txBody>
          <a:bodyPr/>
          <a:lstStyle/>
          <a:p>
            <a:pPr marL="12700">
              <a:lnSpc>
                <a:spcPct val="100000"/>
              </a:lnSpc>
              <a:spcBef>
                <a:spcPts val="25"/>
              </a:spcBef>
            </a:pPr>
            <a:endParaRPr/>
          </a:p>
        </p:txBody>
      </p:sp>
      <p:sp>
        <p:nvSpPr>
          <p:cNvPr id="6" name="Slide Number Placeholder 5"/>
          <p:cNvSpPr>
            <a:spLocks noGrp="1"/>
          </p:cNvSpPr>
          <p:nvPr>
            <p:ph type="sldNum" sz="quarter" idx="12"/>
          </p:nvPr>
        </p:nvSpPr>
        <p:spPr/>
        <p:txBody>
          <a:bodyPr/>
          <a:lstStyle/>
          <a:p>
            <a:fld id="{B6F15528-21DE-4FAA-801E-634DDDAF4B2B}" type="slidenum">
              <a:rPr/>
              <a:pPr/>
              <a:t>‹#›</a:t>
            </a:fld>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3375"/>
            </a:lvl1pPr>
          </a:lstStyle>
          <a:p>
            <a:r>
              <a:rPr lang="en-US" smtClean="0"/>
              <a:t>Click to edit Master title style</a:t>
            </a:r>
            <a:endParaRPr lang="en-US"/>
          </a:p>
        </p:txBody>
      </p:sp>
      <p:sp>
        <p:nvSpPr>
          <p:cNvPr id="3" name="Text Placeholder 2"/>
          <p:cNvSpPr>
            <a:spLocks noGrp="1"/>
          </p:cNvSpPr>
          <p:nvPr>
            <p:ph type="body" idx="1"/>
          </p:nvPr>
        </p:nvSpPr>
        <p:spPr>
          <a:xfrm>
            <a:off x="623888" y="3442097"/>
            <a:ext cx="7886700" cy="1125140"/>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0"/>
            <a:ext cx="4032504" cy="33944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4296" y="1200150"/>
            <a:ext cx="4032504" cy="33944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1" y="1260872"/>
            <a:ext cx="3868340" cy="617934"/>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smtClean="0"/>
              <a:t>Click to edit Master text styles</a:t>
            </a:r>
          </a:p>
        </p:txBody>
      </p:sp>
      <p:sp>
        <p:nvSpPr>
          <p:cNvPr id="4" name="Content Placeholder 3"/>
          <p:cNvSpPr>
            <a:spLocks noGrp="1"/>
          </p:cNvSpPr>
          <p:nvPr>
            <p:ph sz="half" idx="2"/>
          </p:nvPr>
        </p:nvSpPr>
        <p:spPr>
          <a:xfrm>
            <a:off x="629841" y="1878806"/>
            <a:ext cx="3868340"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smtClean="0"/>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1800"/>
            </a:lvl1pPr>
          </a:lstStyle>
          <a:p>
            <a:r>
              <a:rPr lang="en-US" smtClean="0"/>
              <a:t>Click to edit Master title style</a:t>
            </a:r>
            <a:endParaRPr lang="en-US"/>
          </a:p>
        </p:txBody>
      </p:sp>
      <p:sp>
        <p:nvSpPr>
          <p:cNvPr id="3" name="Content Placeholder 2"/>
          <p:cNvSpPr>
            <a:spLocks noGrp="1"/>
          </p:cNvSpPr>
          <p:nvPr>
            <p:ph idx="1"/>
          </p:nvPr>
        </p:nvSpPr>
        <p:spPr>
          <a:xfrm>
            <a:off x="3887391" y="740569"/>
            <a:ext cx="4629150" cy="3655219"/>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a:r>
              <a:rPr lang="en-US" smtClean="0"/>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1800"/>
            </a:lvl1pPr>
          </a:lstStyle>
          <a:p>
            <a:r>
              <a:rPr lang="en-US" smtClean="0"/>
              <a:t>Click to edit Master title style</a:t>
            </a:r>
            <a:endParaRPr lang="en-US"/>
          </a:p>
        </p:txBody>
      </p:sp>
      <p:sp>
        <p:nvSpPr>
          <p:cNvPr id="3" name="Picture Placeholder 2"/>
          <p:cNvSpPr>
            <a:spLocks noGrp="1"/>
          </p:cNvSpPr>
          <p:nvPr>
            <p:ph type="pic" idx="1"/>
          </p:nvPr>
        </p:nvSpPr>
        <p:spPr>
          <a:xfrm>
            <a:off x="3887391" y="740569"/>
            <a:ext cx="4629150" cy="3655219"/>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a:r>
              <a:rPr lang="en-US" smtClean="0"/>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Title 1025"/>
          <p:cNvSpPr>
            <a:spLocks noGrp="1"/>
          </p:cNvSpPr>
          <p:nvPr>
            <p:ph type="title"/>
          </p:nvPr>
        </p:nvSpPr>
        <p:spPr>
          <a:xfrm>
            <a:off x="457200" y="205979"/>
            <a:ext cx="8229600" cy="857250"/>
          </a:xfrm>
          <a:prstGeom prst="rect">
            <a:avLst/>
          </a:prstGeom>
          <a:noFill/>
          <a:ln w="9525">
            <a:noFill/>
          </a:ln>
        </p:spPr>
        <p:txBody>
          <a:bodyPr anchor="ctr" anchorCtr="0"/>
          <a:lstStyle/>
          <a:p>
            <a:pPr lvl="0"/>
            <a:r>
              <a:t>Click to edit Master title style</a:t>
            </a:r>
          </a:p>
        </p:txBody>
      </p:sp>
      <p:sp>
        <p:nvSpPr>
          <p:cNvPr id="1027" name="Text Placeholder 1026"/>
          <p:cNvSpPr>
            <a:spLocks noGrp="1"/>
          </p:cNvSpPr>
          <p:nvPr>
            <p:ph type="body" idx="1"/>
          </p:nvPr>
        </p:nvSpPr>
        <p:spPr>
          <a:xfrm>
            <a:off x="457200" y="1200150"/>
            <a:ext cx="8229600" cy="3394472"/>
          </a:xfrm>
          <a:prstGeom prst="rect">
            <a:avLst/>
          </a:prstGeom>
          <a:noFill/>
          <a:ln w="9525">
            <a:noFill/>
          </a:ln>
        </p:spPr>
        <p:txBody>
          <a:bodyPr/>
          <a:lstStyle/>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a:spLocks noGrp="1"/>
          </p:cNvSpPr>
          <p:nvPr>
            <p:ph type="dt" sz="half" idx="2"/>
          </p:nvPr>
        </p:nvSpPr>
        <p:spPr>
          <a:xfrm>
            <a:off x="457200" y="4683919"/>
            <a:ext cx="2133600" cy="357188"/>
          </a:xfrm>
          <a:prstGeom prst="rect">
            <a:avLst/>
          </a:prstGeom>
          <a:noFill/>
          <a:ln w="9525">
            <a:noFill/>
          </a:ln>
        </p:spPr>
        <p:txBody>
          <a:bodyPr/>
          <a:lstStyle>
            <a:lvl1pPr>
              <a:defRPr sz="105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29" name="Footer Placeholder 1028"/>
          <p:cNvSpPr>
            <a:spLocks noGrp="1"/>
          </p:cNvSpPr>
          <p:nvPr>
            <p:ph type="ftr" sz="quarter" idx="3"/>
          </p:nvPr>
        </p:nvSpPr>
        <p:spPr>
          <a:xfrm>
            <a:off x="3124200" y="4683919"/>
            <a:ext cx="2895600" cy="357188"/>
          </a:xfrm>
          <a:prstGeom prst="rect">
            <a:avLst/>
          </a:prstGeom>
          <a:noFill/>
          <a:ln w="9525">
            <a:noFill/>
          </a:ln>
        </p:spPr>
        <p:txBody>
          <a:bodyPr/>
          <a:lstStyle>
            <a:lvl1pPr algn="ctr">
              <a:defRPr sz="105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30" name="Slide Number Placeholder 1029"/>
          <p:cNvSpPr>
            <a:spLocks noGrp="1"/>
          </p:cNvSpPr>
          <p:nvPr>
            <p:ph type="sldNum" sz="quarter" idx="4"/>
          </p:nvPr>
        </p:nvSpPr>
        <p:spPr>
          <a:xfrm>
            <a:off x="6553200" y="4683919"/>
            <a:ext cx="2133600" cy="357188"/>
          </a:xfrm>
          <a:prstGeom prst="rect">
            <a:avLst/>
          </a:prstGeom>
          <a:noFill/>
          <a:ln w="9525">
            <a:noFill/>
          </a:ln>
        </p:spPr>
        <p:txBody>
          <a:bodyPr/>
          <a:lstStyle>
            <a:lvl1pPr algn="r">
              <a:defRPr sz="1050"/>
            </a:lvl1p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14"/>
          <a:srcRect/>
          <a:stretch>
            <a:fillRect/>
          </a:stretch>
        </p:blipFill>
        <p:spPr>
          <a:xfrm>
            <a:off x="7799751" y="88917"/>
            <a:ext cx="1233874" cy="412476"/>
          </a:xfrm>
          <a:prstGeom prst="rect">
            <a:avLst/>
          </a:prstGeom>
          <a:noFill/>
          <a:ln>
            <a:noFill/>
          </a:ln>
        </p:spPr>
      </p:pic>
      <p:sp>
        <p:nvSpPr>
          <p:cNvPr id="5"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3995"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5950"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8850"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1750"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4650"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057400" lvl="6"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2400300" lvl="7"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2743200" lvl="8"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microsoft.com/office/2007/relationships/diagramDrawing" Target="NUL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3">
            <a:alphaModFix amt="5000"/>
          </a:blip>
          <a:srcRect t="5928" r="746" b="10206"/>
          <a:stretch>
            <a:fillRect/>
          </a:stretch>
        </p:blipFill>
        <p:spPr>
          <a:xfrm>
            <a:off x="13063" y="-1"/>
            <a:ext cx="9130937" cy="5143501"/>
          </a:xfrm>
          <a:prstGeom prst="rect">
            <a:avLst/>
          </a:prstGeom>
          <a:effectLst/>
        </p:spPr>
      </p:pic>
      <p:sp>
        <p:nvSpPr>
          <p:cNvPr id="22"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p:cNvSpPr txBox="1"/>
          <p:nvPr/>
        </p:nvSpPr>
        <p:spPr>
          <a:xfrm>
            <a:off x="1003625" y="342155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Team Members</a:t>
            </a:r>
          </a:p>
        </p:txBody>
      </p:sp>
      <p:sp>
        <p:nvSpPr>
          <p:cNvPr id="14" name="TextBox 13"/>
          <p:cNvSpPr txBox="1"/>
          <p:nvPr/>
        </p:nvSpPr>
        <p:spPr>
          <a:xfrm>
            <a:off x="1468120" y="3697605"/>
            <a:ext cx="2095500" cy="776605"/>
          </a:xfrm>
          <a:prstGeom prst="rect">
            <a:avLst/>
          </a:prstGeom>
        </p:spPr>
        <p:style>
          <a:lnRef idx="2">
            <a:schemeClr val="accent1"/>
          </a:lnRef>
          <a:fillRef idx="0">
            <a:srgbClr val="FFFFFF"/>
          </a:fillRef>
          <a:effectRef idx="0">
            <a:srgbClr val="FFFFFF"/>
          </a:effectRef>
          <a:fontRef idx="minor">
            <a:schemeClr val="dk1"/>
          </a:fontRef>
        </p:style>
        <p:txBody>
          <a:bodyPr wrap="square">
            <a:no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Name </a:t>
            </a:r>
            <a:r>
              <a:rPr lang="en-US" sz="1100" b="0" i="0" u="none" strike="noStrike" cap="none" dirty="0" smtClean="0">
                <a:solidFill>
                  <a:schemeClr val="tx1"/>
                </a:solidFill>
                <a:latin typeface="Arial" panose="020B0604020202020204"/>
                <a:ea typeface="Arial" panose="020B0604020202020204"/>
                <a:cs typeface="Arial" panose="020B0604020202020204"/>
                <a:sym typeface="Arial" panose="020B0604020202020204"/>
              </a:rPr>
              <a:t>: </a:t>
            </a:r>
            <a:r>
              <a:rPr lang="en-US" sz="1100" dirty="0" err="1" smtClean="0">
                <a:solidFill>
                  <a:schemeClr val="tx1"/>
                </a:solidFill>
                <a:latin typeface="Arial" panose="020B0604020202020204"/>
                <a:ea typeface="Arial" panose="020B0604020202020204"/>
                <a:cs typeface="Arial" panose="020B0604020202020204"/>
              </a:rPr>
              <a:t>Naveena.R</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ID </a:t>
            </a:r>
            <a:r>
              <a:rPr lang="en-US" sz="1100" b="0" i="0" u="none" strike="noStrike" cap="none" smtClean="0">
                <a:solidFill>
                  <a:schemeClr val="tx1"/>
                </a:solidFill>
                <a:latin typeface="Arial" panose="020B0604020202020204"/>
                <a:ea typeface="Arial" panose="020B0604020202020204"/>
                <a:cs typeface="Arial" panose="020B0604020202020204"/>
                <a:sym typeface="Arial" panose="020B0604020202020204"/>
              </a:rPr>
              <a:t>:</a:t>
            </a:r>
            <a:r>
              <a:rPr lang="en-US" sz="1100" b="0" i="0" u="none" strike="noStrike" cap="none" smtClean="0">
                <a:solidFill>
                  <a:schemeClr val="tx1"/>
                </a:solidFill>
                <a:latin typeface="Arial" panose="020B0604020202020204"/>
                <a:ea typeface="Arial" panose="020B0604020202020204"/>
                <a:cs typeface="Arial" panose="020B0604020202020204"/>
                <a:sym typeface="Arial" panose="020B0604020202020204"/>
              </a:rPr>
              <a:t>au620321104066</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cxnSp>
        <p:nvCxnSpPr>
          <p:cNvPr id="15"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College Name</a:t>
            </a:r>
          </a:p>
        </p:txBody>
      </p: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693356" y="3956068"/>
            <a:ext cx="2095554" cy="42989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err="1">
                <a:solidFill>
                  <a:schemeClr val="tx1"/>
                </a:solidFill>
              </a:rPr>
              <a:t>Bharathiyar Institute of Engineering for Women,Salem.</a:t>
            </a:r>
            <a:endPar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xmlns=""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xmlns="">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9" descr="A close up of a logo&#10;&#10;Description automatically generated"/>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p:nvPr>
        </p:nvSpPr>
        <p:spPr>
          <a:xfrm>
            <a:off x="327660" y="578485"/>
            <a:ext cx="8359140" cy="48450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endParaRPr lang="en-IN" sz="16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endParaRPr lang="en-IN" sz="1000" dirty="0">
              <a:solidFill>
                <a:schemeClr val="tx1"/>
              </a:solidFill>
            </a:endParaRPr>
          </a:p>
        </p:txBody>
      </p:sp>
      <p:sp>
        <p:nvSpPr>
          <p:cNvPr id="3" name="Text Box 2"/>
          <p:cNvSpPr txBox="1"/>
          <p:nvPr/>
        </p:nvSpPr>
        <p:spPr>
          <a:xfrm>
            <a:off x="601864" y="1342505"/>
            <a:ext cx="9013190" cy="2092325"/>
          </a:xfrm>
          <a:prstGeom prst="rect">
            <a:avLst/>
          </a:prstGeom>
          <a:noFill/>
        </p:spPr>
        <p:txBody>
          <a:bodyPr wrap="square" rtlCol="0">
            <a:noAutofit/>
          </a:bodyPr>
          <a:lstStyle/>
          <a:p>
            <a:pPr marL="0" indent="0">
              <a:buFont typeface="Wingdings" pitchFamily="2" charset="2"/>
              <a:buChar char="§"/>
            </a:pPr>
            <a:r>
              <a:rPr lang="en-US" b="1" dirty="0" smtClean="0">
                <a:latin typeface="Arial Black" panose="020B0A04020102020204" charset="0"/>
                <a:cs typeface="Arial Black" panose="020B0A04020102020204" charset="0"/>
              </a:rPr>
              <a:t>User </a:t>
            </a:r>
            <a:r>
              <a:rPr lang="en-US" b="1" dirty="0">
                <a:latin typeface="Arial Black" panose="020B0A04020102020204" charset="0"/>
                <a:cs typeface="Arial Black" panose="020B0A04020102020204" charset="0"/>
              </a:rPr>
              <a:t>Model</a:t>
            </a:r>
          </a:p>
          <a:p>
            <a:pPr marL="0" indent="0">
              <a:buFont typeface="Wingdings" pitchFamily="2" charset="2"/>
              <a:buChar char="§"/>
            </a:pPr>
            <a:r>
              <a:rPr lang="en-US" dirty="0" smtClean="0"/>
              <a:t> </a:t>
            </a:r>
            <a:r>
              <a:rPr lang="en-US" b="1" dirty="0">
                <a:latin typeface="Arial Black" panose="020B0A04020102020204" charset="0"/>
                <a:cs typeface="Arial Black" panose="020B0A04020102020204" charset="0"/>
              </a:rPr>
              <a:t>Bus Model</a:t>
            </a:r>
          </a:p>
          <a:p>
            <a:pPr marL="0" indent="0">
              <a:buFont typeface="Wingdings" pitchFamily="2" charset="2"/>
              <a:buChar char="§"/>
            </a:pPr>
            <a:r>
              <a:rPr lang="en-US" b="1" dirty="0" smtClean="0">
                <a:latin typeface="Arial Black" panose="020B0A04020102020204" charset="0"/>
                <a:cs typeface="Arial Black" panose="020B0A04020102020204" charset="0"/>
              </a:rPr>
              <a:t>Route </a:t>
            </a:r>
            <a:r>
              <a:rPr lang="en-US" b="1" dirty="0">
                <a:latin typeface="Arial Black" panose="020B0A04020102020204" charset="0"/>
                <a:cs typeface="Arial Black" panose="020B0A04020102020204" charset="0"/>
              </a:rPr>
              <a:t>Model</a:t>
            </a:r>
          </a:p>
          <a:p>
            <a:pPr marL="0" indent="0">
              <a:buFont typeface="Wingdings" pitchFamily="2" charset="2"/>
              <a:buChar char="§"/>
            </a:pPr>
            <a:r>
              <a:rPr lang="en-US" b="1" dirty="0" smtClean="0">
                <a:latin typeface="Arial Black" panose="020B0A04020102020204" charset="0"/>
                <a:cs typeface="Arial Black" panose="020B0A04020102020204" charset="0"/>
              </a:rPr>
              <a:t>Seat </a:t>
            </a:r>
            <a:r>
              <a:rPr lang="en-US" b="1" dirty="0">
                <a:latin typeface="Arial Black" panose="020B0A04020102020204" charset="0"/>
                <a:cs typeface="Arial Black" panose="020B0A04020102020204" charset="0"/>
              </a:rPr>
              <a:t>Model</a:t>
            </a:r>
          </a:p>
          <a:p>
            <a:pPr marL="0" indent="0">
              <a:buFont typeface="Wingdings" pitchFamily="2" charset="2"/>
              <a:buChar char="§"/>
            </a:pPr>
            <a:r>
              <a:rPr lang="en-US" b="1" dirty="0" smtClean="0">
                <a:latin typeface="Arial Black" panose="020B0A04020102020204" charset="0"/>
                <a:cs typeface="Arial Black" panose="020B0A04020102020204" charset="0"/>
              </a:rPr>
              <a:t>Payment </a:t>
            </a:r>
            <a:r>
              <a:rPr lang="en-US" b="1" dirty="0">
                <a:latin typeface="Arial Black" panose="020B0A04020102020204" charset="0"/>
                <a:cs typeface="Arial Black" panose="020B0A04020102020204" charset="0"/>
              </a:rPr>
              <a:t>Model</a:t>
            </a:r>
            <a:r>
              <a:rPr lang="en-US" dirty="0"/>
              <a:t> </a:t>
            </a:r>
          </a:p>
        </p:txBody>
      </p:sp>
      <p:sp>
        <p:nvSpPr>
          <p:cNvPr id="6" name="Text Box 5"/>
          <p:cNvSpPr txBox="1"/>
          <p:nvPr/>
        </p:nvSpPr>
        <p:spPr>
          <a:xfrm>
            <a:off x="3823970" y="3517900"/>
            <a:ext cx="3048000" cy="306705"/>
          </a:xfrm>
          <a:prstGeom prst="rect">
            <a:avLst/>
          </a:prstGeom>
          <a:noFill/>
        </p:spPr>
        <p:txBody>
          <a:bodyPr wrap="square" rtlCol="0">
            <a:spAutoFit/>
          </a:bodyPr>
          <a:lstStyle/>
          <a:p>
            <a:endParaRPr lang="en-US"/>
          </a:p>
        </p:txBody>
      </p:sp>
      <p:sp>
        <p:nvSpPr>
          <p:cNvPr id="4" name="Content Placeholder 3"/>
          <p:cNvSpPr>
            <a:spLocks noGrp="1"/>
          </p:cNvSpPr>
          <p:nvPr>
            <p:ph idx="1"/>
          </p:nvPr>
        </p:nvSpPr>
        <p:spPr>
          <a:xfrm>
            <a:off x="193965" y="2860963"/>
            <a:ext cx="8444346" cy="1518912"/>
          </a:xfrm>
        </p:spPr>
        <p:txBody>
          <a:bodyPr/>
          <a:lstStyle/>
          <a:p>
            <a:pPr>
              <a:buFont typeface="Wingdings" pitchFamily="2" charset="2"/>
              <a:buChar char="v"/>
            </a:pPr>
            <a:r>
              <a:rPr lang="en-US" sz="1600" dirty="0" smtClean="0"/>
              <a:t>The structured approach to </a:t>
            </a:r>
            <a:r>
              <a:rPr lang="en-US" sz="1600" dirty="0" err="1" smtClean="0"/>
              <a:t>modelling</a:t>
            </a:r>
            <a:r>
              <a:rPr lang="en-US" sz="1600" dirty="0" smtClean="0"/>
              <a:t> and </a:t>
            </a:r>
            <a:r>
              <a:rPr lang="en-US" sz="1600" dirty="0" err="1" smtClean="0"/>
              <a:t>preesemnting</a:t>
            </a:r>
            <a:r>
              <a:rPr lang="en-US" sz="1600" dirty="0" smtClean="0"/>
              <a:t> results provides stakeholder with valuable insights into the design, implementation ,and impact of the next –gen </a:t>
            </a:r>
            <a:r>
              <a:rPr lang="en-US" sz="1600" dirty="0" err="1" smtClean="0"/>
              <a:t>emploability</a:t>
            </a:r>
            <a:r>
              <a:rPr lang="en-US" sz="1600" dirty="0" smtClean="0"/>
              <a:t> program, supporting evidence –based decision –making and continuous program improvement</a:t>
            </a:r>
            <a:endParaRPr lang="en-US" sz="1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01132"/>
            <a:ext cx="7886430" cy="666517"/>
          </a:xfrm>
        </p:spPr>
        <p:txBody>
          <a:bodyPr/>
          <a:lstStyle/>
          <a:p>
            <a:pPr algn="ctr"/>
            <a:r>
              <a:rPr lang="en-US" b="1" dirty="0"/>
              <a:t>About-Us-Page</a:t>
            </a:r>
          </a:p>
        </p:txBody>
      </p:sp>
      <p:sp>
        <p:nvSpPr>
          <p:cNvPr id="6" name="TextBox 5"/>
          <p:cNvSpPr txBox="1"/>
          <p:nvPr/>
        </p:nvSpPr>
        <p:spPr>
          <a:xfrm>
            <a:off x="353292" y="1717964"/>
            <a:ext cx="8250382" cy="2308324"/>
          </a:xfrm>
          <a:prstGeom prst="rect">
            <a:avLst/>
          </a:prstGeom>
          <a:noFill/>
        </p:spPr>
        <p:txBody>
          <a:bodyPr wrap="square" rtlCol="0">
            <a:spAutoFit/>
          </a:bodyPr>
          <a:lstStyle/>
          <a:p>
            <a:pPr>
              <a:buFont typeface="Wingdings" pitchFamily="2" charset="2"/>
              <a:buChar char="Ø"/>
            </a:pPr>
            <a:r>
              <a:rPr lang="en-US" sz="2400" dirty="0" smtClean="0"/>
              <a:t>The Next Gen Employability  program recognizes the existing gap between the nation’s youth and employment opportunities.</a:t>
            </a:r>
          </a:p>
          <a:p>
            <a:pPr>
              <a:buFont typeface="Wingdings" pitchFamily="2" charset="2"/>
              <a:buChar char="Ø"/>
            </a:pPr>
            <a:r>
              <a:rPr lang="en-US" sz="2400" dirty="0" smtClean="0"/>
              <a:t>The program aims to bridge the gap between industry and higher education by introducing an experimental and hands on training program for the youth of the country .</a:t>
            </a:r>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560" y="635000"/>
            <a:ext cx="7886430" cy="632649"/>
          </a:xfrm>
        </p:spPr>
        <p:txBody>
          <a:bodyPr/>
          <a:lstStyle/>
          <a:p>
            <a:pPr algn="ctr"/>
            <a:r>
              <a:rPr lang="en-US" b="1" dirty="0"/>
              <a:t>S</a:t>
            </a:r>
            <a:r>
              <a:rPr lang="en-US" b="1" dirty="0" smtClean="0"/>
              <a:t>ervice-Page</a:t>
            </a:r>
            <a:endParaRPr lang="en-US" b="1" dirty="0"/>
          </a:p>
        </p:txBody>
      </p:sp>
      <p:sp>
        <p:nvSpPr>
          <p:cNvPr id="4" name="Text Box 3"/>
          <p:cNvSpPr txBox="1"/>
          <p:nvPr/>
        </p:nvSpPr>
        <p:spPr>
          <a:xfrm>
            <a:off x="5935980" y="896620"/>
            <a:ext cx="3048000" cy="306705"/>
          </a:xfrm>
          <a:prstGeom prst="rect">
            <a:avLst/>
          </a:prstGeom>
          <a:noFill/>
        </p:spPr>
        <p:txBody>
          <a:bodyPr wrap="square" rtlCol="0">
            <a:spAutoFit/>
          </a:bodyPr>
          <a:lstStyle/>
          <a:p>
            <a:endParaRPr lang="en-US"/>
          </a:p>
        </p:txBody>
      </p:sp>
      <p:sp>
        <p:nvSpPr>
          <p:cNvPr id="6" name="TextBox 5"/>
          <p:cNvSpPr txBox="1"/>
          <p:nvPr/>
        </p:nvSpPr>
        <p:spPr>
          <a:xfrm>
            <a:off x="381000" y="1246910"/>
            <a:ext cx="7640782" cy="3046988"/>
          </a:xfrm>
          <a:prstGeom prst="rect">
            <a:avLst/>
          </a:prstGeom>
          <a:noFill/>
        </p:spPr>
        <p:txBody>
          <a:bodyPr wrap="square" rtlCol="0">
            <a:spAutoFit/>
          </a:bodyPr>
          <a:lstStyle/>
          <a:p>
            <a:pPr>
              <a:buFont typeface="Wingdings" pitchFamily="2" charset="2"/>
              <a:buChar char="v"/>
            </a:pPr>
            <a:r>
              <a:rPr lang="en-US" sz="1600" dirty="0" smtClean="0"/>
              <a:t>PROGRAM OVERVIEW:A brief description of the program’s objectives and how it helps individuals prepare for the workshop.</a:t>
            </a:r>
          </a:p>
          <a:p>
            <a:pPr>
              <a:buFont typeface="Wingdings" pitchFamily="2" charset="2"/>
              <a:buChar char="v"/>
            </a:pPr>
            <a:r>
              <a:rPr lang="en-US" sz="1600" dirty="0" smtClean="0"/>
              <a:t> DELIVERY </a:t>
            </a:r>
            <a:r>
              <a:rPr lang="en-US" sz="1600" dirty="0" err="1" smtClean="0"/>
              <a:t>FORMAT:Explanation</a:t>
            </a:r>
            <a:r>
              <a:rPr lang="en-US" sz="1600" dirty="0" smtClean="0"/>
              <a:t> of how the program is delivered ,whether it’s through online courses, in- person </a:t>
            </a:r>
            <a:r>
              <a:rPr lang="en-US" sz="1600" dirty="0" err="1" smtClean="0"/>
              <a:t>workshops,or</a:t>
            </a:r>
            <a:r>
              <a:rPr lang="en-US" sz="1600" dirty="0" smtClean="0"/>
              <a:t> a combination of both.</a:t>
            </a:r>
          </a:p>
          <a:p>
            <a:pPr>
              <a:buFont typeface="Wingdings" pitchFamily="2" charset="2"/>
              <a:buChar char="v"/>
            </a:pPr>
            <a:r>
              <a:rPr lang="en-US" sz="1600" dirty="0" smtClean="0"/>
              <a:t>SUPPORT </a:t>
            </a:r>
            <a:r>
              <a:rPr lang="en-US" sz="1600" dirty="0" err="1" smtClean="0"/>
              <a:t>SERVICE:Details</a:t>
            </a:r>
            <a:r>
              <a:rPr lang="en-US" sz="1600" dirty="0" smtClean="0"/>
              <a:t> about any additional support services provided ,such as career </a:t>
            </a:r>
            <a:r>
              <a:rPr lang="en-US" sz="1600" dirty="0" err="1" smtClean="0"/>
              <a:t>counselling</a:t>
            </a:r>
            <a:r>
              <a:rPr lang="en-US" sz="1600" dirty="0" smtClean="0"/>
              <a:t> ,mentorship </a:t>
            </a:r>
            <a:r>
              <a:rPr lang="en-US" sz="1600" dirty="0" err="1" smtClean="0"/>
              <a:t>opportunities,or</a:t>
            </a:r>
            <a:r>
              <a:rPr lang="en-US" sz="1600" dirty="0" smtClean="0"/>
              <a:t> access to job placement </a:t>
            </a:r>
            <a:r>
              <a:rPr lang="en-US" sz="1600" dirty="0" err="1" smtClean="0"/>
              <a:t>assisstance</a:t>
            </a:r>
            <a:r>
              <a:rPr lang="en-US" sz="1600" dirty="0" smtClean="0"/>
              <a:t>.</a:t>
            </a:r>
          </a:p>
          <a:p>
            <a:pPr>
              <a:buFont typeface="Wingdings" pitchFamily="2" charset="2"/>
              <a:buChar char="v"/>
            </a:pPr>
            <a:r>
              <a:rPr lang="en-US" sz="1600" dirty="0" smtClean="0"/>
              <a:t>ENROLLMENT </a:t>
            </a:r>
            <a:r>
              <a:rPr lang="en-US" sz="1600" dirty="0" err="1" smtClean="0"/>
              <a:t>PROCESS:Instruction</a:t>
            </a:r>
            <a:r>
              <a:rPr lang="en-US" sz="1600" dirty="0" smtClean="0"/>
              <a:t> on how to enroll in the </a:t>
            </a:r>
            <a:r>
              <a:rPr lang="en-US" sz="1600" dirty="0" err="1" smtClean="0"/>
              <a:t>program,including</a:t>
            </a:r>
            <a:r>
              <a:rPr lang="en-US" sz="1600" dirty="0" smtClean="0"/>
              <a:t> any </a:t>
            </a:r>
            <a:r>
              <a:rPr lang="en-US" sz="1600" dirty="0" err="1" smtClean="0"/>
              <a:t>prerequisits</a:t>
            </a:r>
            <a:r>
              <a:rPr lang="en-US" sz="1600" dirty="0" smtClean="0"/>
              <a:t> on application </a:t>
            </a:r>
            <a:r>
              <a:rPr lang="en-US" sz="1600" dirty="0" err="1" smtClean="0"/>
              <a:t>reqirements</a:t>
            </a:r>
            <a:r>
              <a:rPr lang="en-US" sz="1600" dirty="0" smtClean="0"/>
              <a:t>.</a:t>
            </a:r>
          </a:p>
          <a:p>
            <a:pPr>
              <a:buFont typeface="Wingdings" pitchFamily="2" charset="2"/>
              <a:buChar char="v"/>
            </a:pPr>
            <a:r>
              <a:rPr lang="en-US" sz="1600" dirty="0" smtClean="0"/>
              <a:t>COST AND FINANCE </a:t>
            </a:r>
            <a:r>
              <a:rPr lang="en-US" sz="1600" dirty="0" err="1" smtClean="0"/>
              <a:t>AID:Transparency</a:t>
            </a:r>
            <a:r>
              <a:rPr lang="en-US" sz="1600" dirty="0" smtClean="0"/>
              <a:t> about the program fees and any </a:t>
            </a:r>
            <a:r>
              <a:rPr lang="en-US" sz="1600" dirty="0" err="1" smtClean="0"/>
              <a:t>availabe</a:t>
            </a:r>
            <a:r>
              <a:rPr lang="en-US" sz="1600" dirty="0" smtClean="0"/>
              <a:t> finance aid or scholarship opportunities for eligible participants.</a:t>
            </a:r>
          </a:p>
          <a:p>
            <a:r>
              <a:rPr lang="en-US" sz="1600" dirty="0" smtClean="0"/>
              <a:t> </a:t>
            </a:r>
            <a:endParaRPr lang="en-US" sz="16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43466"/>
            <a:ext cx="7886430" cy="624183"/>
          </a:xfrm>
        </p:spPr>
        <p:txBody>
          <a:bodyPr/>
          <a:lstStyle/>
          <a:p>
            <a:pPr algn="ctr"/>
            <a:r>
              <a:rPr lang="en-US" b="1"/>
              <a:t>Departments-Page</a:t>
            </a:r>
          </a:p>
        </p:txBody>
      </p:sp>
      <p:sp>
        <p:nvSpPr>
          <p:cNvPr id="4" name="TextBox 3"/>
          <p:cNvSpPr txBox="1"/>
          <p:nvPr/>
        </p:nvSpPr>
        <p:spPr>
          <a:xfrm>
            <a:off x="699655" y="1558636"/>
            <a:ext cx="8118763" cy="2308324"/>
          </a:xfrm>
          <a:prstGeom prst="rect">
            <a:avLst/>
          </a:prstGeom>
          <a:noFill/>
        </p:spPr>
        <p:txBody>
          <a:bodyPr wrap="square" rtlCol="0">
            <a:spAutoFit/>
          </a:bodyPr>
          <a:lstStyle/>
          <a:p>
            <a:pPr>
              <a:buFont typeface="Wingdings" pitchFamily="2" charset="2"/>
              <a:buChar char="v"/>
            </a:pPr>
            <a:r>
              <a:rPr lang="en-US" sz="1600" dirty="0" smtClean="0"/>
              <a:t>DEPARTMENTS MISSION:A statement outlining department’s mission and goals related to enhancing </a:t>
            </a:r>
            <a:r>
              <a:rPr lang="en-US" sz="1600" dirty="0" err="1" smtClean="0"/>
              <a:t>employobility</a:t>
            </a:r>
            <a:r>
              <a:rPr lang="en-US" sz="1600" dirty="0" smtClean="0"/>
              <a:t> and career readiness among students or participants.</a:t>
            </a:r>
          </a:p>
          <a:p>
            <a:pPr>
              <a:buFont typeface="Wingdings" pitchFamily="2" charset="2"/>
              <a:buChar char="v"/>
            </a:pPr>
            <a:r>
              <a:rPr lang="en-US" sz="1600" dirty="0" smtClean="0"/>
              <a:t>DEPARTMENT </a:t>
            </a:r>
            <a:r>
              <a:rPr lang="en-US" sz="1600" dirty="0" err="1" smtClean="0"/>
              <a:t>LEADERSHIP:Information</a:t>
            </a:r>
            <a:r>
              <a:rPr lang="en-US" sz="1600" dirty="0" smtClean="0"/>
              <a:t> about the departments head or leadership </a:t>
            </a:r>
            <a:r>
              <a:rPr lang="en-US" sz="1600" dirty="0" err="1" smtClean="0"/>
              <a:t>team,including</a:t>
            </a:r>
            <a:r>
              <a:rPr lang="en-US" sz="1600" dirty="0" smtClean="0"/>
              <a:t> their </a:t>
            </a:r>
            <a:r>
              <a:rPr lang="en-US" sz="1600" dirty="0" err="1" smtClean="0"/>
              <a:t>roles,responsibility</a:t>
            </a:r>
            <a:r>
              <a:rPr lang="en-US" sz="1600" dirty="0" smtClean="0"/>
              <a:t> and qualifications.</a:t>
            </a:r>
          </a:p>
          <a:p>
            <a:pPr>
              <a:buFont typeface="Wingdings" pitchFamily="2" charset="2"/>
              <a:buChar char="v"/>
            </a:pPr>
            <a:r>
              <a:rPr lang="en-US" sz="1600" dirty="0" smtClean="0"/>
              <a:t>EVENTS AND </a:t>
            </a:r>
            <a:r>
              <a:rPr lang="en-US" sz="1600" dirty="0" err="1" smtClean="0"/>
              <a:t>WORKSHOPS:Calender</a:t>
            </a:r>
            <a:r>
              <a:rPr lang="en-US" sz="1600" dirty="0" smtClean="0"/>
              <a:t> of </a:t>
            </a:r>
            <a:r>
              <a:rPr lang="en-US" sz="1600" dirty="0" err="1" smtClean="0"/>
              <a:t>events,workshop</a:t>
            </a:r>
            <a:r>
              <a:rPr lang="en-US" sz="1600" dirty="0" smtClean="0"/>
              <a:t>, and </a:t>
            </a:r>
            <a:r>
              <a:rPr lang="en-US" sz="1600" dirty="0" err="1" smtClean="0"/>
              <a:t>seminors</a:t>
            </a:r>
            <a:r>
              <a:rPr lang="en-US" sz="1600" dirty="0" smtClean="0"/>
              <a:t> organized by the department to supplement </a:t>
            </a:r>
            <a:r>
              <a:rPr lang="en-US" sz="1600" dirty="0" err="1" smtClean="0"/>
              <a:t>progrma</a:t>
            </a:r>
            <a:r>
              <a:rPr lang="en-US" sz="1600" dirty="0" smtClean="0"/>
              <a:t> offering and provide additional learning opportunities.</a:t>
            </a:r>
          </a:p>
          <a:p>
            <a:pPr>
              <a:buFont typeface="Wingdings" pitchFamily="2" charset="2"/>
              <a:buChar char="v"/>
            </a:pPr>
            <a:r>
              <a:rPr lang="en-US" sz="1600" dirty="0" smtClean="0"/>
              <a:t>PROGRAM </a:t>
            </a:r>
            <a:r>
              <a:rPr lang="en-US" sz="1600" dirty="0" err="1" smtClean="0"/>
              <a:t>OFFERING:An</a:t>
            </a:r>
            <a:r>
              <a:rPr lang="en-US" sz="1600" dirty="0" smtClean="0"/>
              <a:t> overview of the various employability  programs offered by the department including descriptions of each program and their objectives</a:t>
            </a:r>
            <a:r>
              <a:rPr lang="en-US" dirty="0" smtClean="0"/>
              <a:t>.</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18066"/>
            <a:ext cx="7886430" cy="649583"/>
          </a:xfrm>
        </p:spPr>
        <p:txBody>
          <a:bodyPr/>
          <a:lstStyle/>
          <a:p>
            <a:pPr algn="ctr"/>
            <a:r>
              <a:rPr lang="en-US" b="1" dirty="0"/>
              <a:t>Blog-Page</a:t>
            </a:r>
          </a:p>
        </p:txBody>
      </p:sp>
      <p:sp>
        <p:nvSpPr>
          <p:cNvPr id="3" name="TextBox 2"/>
          <p:cNvSpPr txBox="1"/>
          <p:nvPr/>
        </p:nvSpPr>
        <p:spPr>
          <a:xfrm flipH="1">
            <a:off x="270163" y="1475509"/>
            <a:ext cx="8118763" cy="2554545"/>
          </a:xfrm>
          <a:prstGeom prst="rect">
            <a:avLst/>
          </a:prstGeom>
          <a:noFill/>
        </p:spPr>
        <p:txBody>
          <a:bodyPr wrap="square" rtlCol="0">
            <a:spAutoFit/>
          </a:bodyPr>
          <a:lstStyle/>
          <a:p>
            <a:pPr>
              <a:buFont typeface="Wingdings" pitchFamily="2" charset="2"/>
              <a:buChar char="v"/>
            </a:pPr>
            <a:r>
              <a:rPr lang="en-US" sz="1600" dirty="0" smtClean="0"/>
              <a:t>BLOG </a:t>
            </a:r>
            <a:r>
              <a:rPr lang="en-US" sz="1600" dirty="0" err="1" smtClean="0"/>
              <a:t>POSTS:The</a:t>
            </a:r>
            <a:r>
              <a:rPr lang="en-US" sz="1600" dirty="0" smtClean="0"/>
              <a:t> main content area featuring a list blog sorted by date with the most recent posts appearing </a:t>
            </a:r>
            <a:r>
              <a:rPr lang="en-US" sz="1600" dirty="0" err="1" smtClean="0"/>
              <a:t>first.Each</a:t>
            </a:r>
            <a:r>
              <a:rPr lang="en-US" sz="1600" dirty="0" smtClean="0"/>
              <a:t> post typically includes a title ,author name ,publication date, and a brief excerpt or summary.</a:t>
            </a:r>
          </a:p>
          <a:p>
            <a:pPr>
              <a:buFont typeface="Wingdings" pitchFamily="2" charset="2"/>
              <a:buChar char="v"/>
            </a:pPr>
            <a:r>
              <a:rPr lang="en-US" sz="1600" dirty="0" smtClean="0"/>
              <a:t>COMMENTS SECTION:A section where readers can leave </a:t>
            </a:r>
            <a:r>
              <a:rPr lang="en-US" sz="1600" dirty="0" err="1" smtClean="0"/>
              <a:t>comments,questions</a:t>
            </a:r>
            <a:r>
              <a:rPr lang="en-US" sz="1600" dirty="0" smtClean="0"/>
              <a:t> or feedback on the individual blog posts, </a:t>
            </a:r>
            <a:r>
              <a:rPr lang="en-US" sz="1600" dirty="0" err="1" smtClean="0"/>
              <a:t>fostoring</a:t>
            </a:r>
            <a:r>
              <a:rPr lang="en-US" sz="1600" dirty="0" smtClean="0"/>
              <a:t> engagement and discussion.</a:t>
            </a:r>
          </a:p>
          <a:p>
            <a:pPr>
              <a:buFont typeface="Wingdings" pitchFamily="2" charset="2"/>
              <a:buChar char="v"/>
            </a:pPr>
            <a:r>
              <a:rPr lang="en-US" sz="1600" dirty="0" smtClean="0"/>
              <a:t>SUBSCRIPTION OPTION: Option for readers to subscribe to the blog via email or RSS feed to receive notification of new blog posts .</a:t>
            </a:r>
          </a:p>
          <a:p>
            <a:pPr>
              <a:buFont typeface="Wingdings" pitchFamily="2" charset="2"/>
              <a:buChar char="v"/>
            </a:pPr>
            <a:r>
              <a:rPr lang="en-US" sz="1600" dirty="0" smtClean="0"/>
              <a:t>CALL TO ACTION: </a:t>
            </a:r>
            <a:r>
              <a:rPr lang="en-US" sz="1600" dirty="0" err="1" smtClean="0"/>
              <a:t>Prominents</a:t>
            </a:r>
            <a:r>
              <a:rPr lang="en-US" sz="1600" dirty="0" smtClean="0"/>
              <a:t> button or links encouraging readers to take further action, such as signing up for a newsletter ,downloading a  resources or exploring other areas of the website.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3" name="Text Box 2"/>
          <p:cNvSpPr txBox="1"/>
          <p:nvPr/>
        </p:nvSpPr>
        <p:spPr>
          <a:xfrm>
            <a:off x="889000" y="1113790"/>
            <a:ext cx="8306435" cy="1718945"/>
          </a:xfrm>
          <a:prstGeom prst="rect">
            <a:avLst/>
          </a:prstGeom>
          <a:noFill/>
        </p:spPr>
        <p:txBody>
          <a:bodyPr wrap="square" rtlCol="0" anchor="t">
            <a:noAutofit/>
          </a:bodyPr>
          <a:lstStyle/>
          <a:p>
            <a:pPr marL="285750" indent="-285750">
              <a:buFont typeface="Wingdings" panose="05000000000000000000" charset="0"/>
              <a:buChar char="q"/>
            </a:pPr>
            <a:r>
              <a:rPr lang="en-US" b="1" dirty="0"/>
              <a:t>Integration of AI and Machine Learning:</a:t>
            </a:r>
            <a:r>
              <a:rPr lang="en-US" dirty="0"/>
              <a:t> Implementing AI and machine learning algorithms can help in predicting demand for routes, optimizing schedules, and dynamically adjusting ticket prices based on factors like demand, time of booking, and historical data.</a:t>
            </a:r>
          </a:p>
          <a:p>
            <a:endParaRPr lang="en-US" dirty="0"/>
          </a:p>
          <a:p>
            <a:pPr marL="285750" indent="-285750">
              <a:buFont typeface="Wingdings" panose="05000000000000000000" charset="0"/>
              <a:buChar char="q"/>
            </a:pPr>
            <a:r>
              <a:rPr lang="en-US" b="1" dirty="0"/>
              <a:t>Real-time Tracking and Notifications</a:t>
            </a:r>
            <a:r>
              <a:rPr lang="en-US" dirty="0"/>
              <a:t>: Advanced GPS tracking systems can provide real-time updates on the location of buses, estimated arrival times, and any delays. Passengers can receive notifications through mobile apps or SMS alerts, allowing for better planning and reduced waiting times.</a:t>
            </a:r>
          </a:p>
          <a:p>
            <a:endParaRPr lang="en-US" dirty="0"/>
          </a:p>
          <a:p>
            <a:pPr marL="285750" indent="-285750">
              <a:buFont typeface="Wingdings" panose="05000000000000000000" charset="0"/>
              <a:buChar char="q"/>
            </a:pPr>
            <a:r>
              <a:rPr lang="en-US" b="1" dirty="0"/>
              <a:t>Mobile Ticketing and Contactless Payments: </a:t>
            </a:r>
            <a:r>
              <a:rPr lang="en-US" dirty="0"/>
              <a:t>Future systems may increasingly rely on mobile ticketing apps and contactless payment methods, reducing the need for physical tickets and cash transactions. This not only improves convenience for passengers but also streamlines the ticketing process for operators.</a:t>
            </a:r>
          </a:p>
          <a:p>
            <a:endParaRPr lang="en-US" dirty="0"/>
          </a:p>
          <a:p>
            <a:pPr marL="285750" indent="-285750">
              <a:buFont typeface="Wingdings" panose="05000000000000000000" charset="0"/>
              <a:buChar char="q"/>
            </a:pPr>
            <a:r>
              <a:rPr lang="en-US" b="1" dirty="0"/>
              <a:t>Customer Service Automation:</a:t>
            </a:r>
            <a:r>
              <a:rPr lang="en-US" dirty="0"/>
              <a:t> Implementing </a:t>
            </a:r>
            <a:r>
              <a:rPr lang="en-US" dirty="0" err="1"/>
              <a:t>chatbots</a:t>
            </a:r>
            <a:r>
              <a:rPr lang="en-US" dirty="0"/>
              <a:t> and virtual assistants powered by natural language processing (NLP) can automate customer service inquiries, provide instant responses to frequently asked questions, and assist passengers throughout their journey.</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3" name="Text Box 2"/>
          <p:cNvSpPr txBox="1"/>
          <p:nvPr/>
        </p:nvSpPr>
        <p:spPr>
          <a:xfrm>
            <a:off x="473075" y="1205230"/>
            <a:ext cx="8796020" cy="3107690"/>
          </a:xfrm>
          <a:prstGeom prst="rect">
            <a:avLst/>
          </a:prstGeom>
          <a:noFill/>
        </p:spPr>
        <p:txBody>
          <a:bodyPr wrap="square" rtlCol="0">
            <a:spAutoFit/>
          </a:bodyPr>
          <a:lstStyle/>
          <a:p>
            <a:pPr marL="285750" indent="-285750">
              <a:buFont typeface="Wingdings" panose="05000000000000000000" charset="0"/>
              <a:buChar char="ü"/>
            </a:pPr>
            <a:r>
              <a:rPr lang="en-US"/>
              <a:t>The implementation of a bus reservation system offers numerous advantages for both passengers and bus operators alike. Through the utilization of advanced technologies, such as online booking platforms and mobile applications, the process of reserving seats and managing schedules becomes streamlined and efficient. </a:t>
            </a:r>
          </a:p>
          <a:p>
            <a:endParaRPr lang="en-US"/>
          </a:p>
          <a:p>
            <a:pPr marL="285750" indent="-285750">
              <a:buFont typeface="Wingdings" panose="05000000000000000000" charset="0"/>
              <a:buChar char="ü"/>
            </a:pPr>
            <a:r>
              <a:rPr lang="en-US"/>
              <a:t>Additionally, features such as seat selection, real-time updates on bus availability, and secure payment options contribute to a more satisfying journey.</a:t>
            </a:r>
          </a:p>
          <a:p>
            <a:endParaRPr lang="en-US"/>
          </a:p>
          <a:p>
            <a:pPr marL="285750" indent="-285750">
              <a:buFont typeface="Wingdings" panose="05000000000000000000" charset="0"/>
              <a:buChar char="ü"/>
            </a:pPr>
            <a:r>
              <a:rPr lang="en-US"/>
              <a:t>On the other hand, bus operators benefit from improved operational efficiency, as the automated reservation system helps in better managing seat inventory, optimizing routes, and minimizing overbooking or underbooking situations. </a:t>
            </a:r>
          </a:p>
          <a:p>
            <a:endParaRPr lang="en-US"/>
          </a:p>
          <a:p>
            <a:pPr marL="285750" indent="-285750">
              <a:buFont typeface="Wingdings" panose="05000000000000000000" charset="0"/>
              <a:buChar char="ü"/>
            </a:pPr>
            <a:r>
              <a:rPr lang="en-US"/>
              <a:t>Overall, the adoption of a bus reservation system not only enhances the convenience and experience for passengers but also facilitates better management and operations for bus companies.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3"/>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p>
        </p:txBody>
      </p:sp>
      <p:sp>
        <p:nvSpPr>
          <p:cNvPr id="16"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6" name="Text Box 5"/>
          <p:cNvSpPr txBox="1"/>
          <p:nvPr/>
        </p:nvSpPr>
        <p:spPr>
          <a:xfrm>
            <a:off x="654685" y="1304925"/>
            <a:ext cx="8488680" cy="3335020"/>
          </a:xfrm>
          <a:prstGeom prst="rect">
            <a:avLst/>
          </a:prstGeom>
          <a:noFill/>
        </p:spPr>
        <p:txBody>
          <a:bodyPr wrap="square" rtlCol="0">
            <a:noAutofit/>
          </a:bodyPr>
          <a:lstStyle/>
          <a:p>
            <a:pPr marL="342900" indent="-342900">
              <a:buFont typeface="Arial" panose="020B0604020202020204" pitchFamily="34" charset="0"/>
              <a:buAutoNum type="arabicPeriod"/>
            </a:pPr>
            <a:r>
              <a:rPr lang="en-US">
                <a:latin typeface="Arial" panose="020B0604020202020204" pitchFamily="34" charset="0"/>
                <a:cs typeface="Arial" panose="020B0604020202020204" pitchFamily="34" charset="0"/>
              </a:rPr>
              <a:t>The Bus Reservation System is a web application designed and implemented using the Django framework, offering a comprehensive solution for managing bus bookings efficiently. The system provides users with a user-friendly interface to browse available bus routes, view seat availability, make reservations, and manage their bookings seamlessly.</a:t>
            </a:r>
          </a:p>
          <a:p>
            <a:pPr marL="342900" indent="-342900">
              <a:buFont typeface="Arial" panose="020B0604020202020204" pitchFamily="34" charset="0"/>
              <a:buAutoNum type="arabicPeriod"/>
            </a:pPr>
            <a:endParaRPr lang="en-US">
              <a:latin typeface="Arial" panose="020B0604020202020204" pitchFamily="34" charset="0"/>
              <a:cs typeface="Arial" panose="020B0604020202020204" pitchFamily="34" charset="0"/>
            </a:endParaRPr>
          </a:p>
          <a:p>
            <a:pPr marL="342900" indent="-342900">
              <a:buFont typeface="Arial" panose="020B0604020202020204" pitchFamily="34" charset="0"/>
              <a:buAutoNum type="arabicPeriod"/>
            </a:pPr>
            <a:r>
              <a:rPr lang="en-US">
                <a:latin typeface="Arial" panose="020B0604020202020204" pitchFamily="34" charset="0"/>
                <a:cs typeface="Arial" panose="020B0604020202020204" pitchFamily="34" charset="0"/>
              </a:rPr>
              <a:t> Administrators have access to a robust backend interface to manage bus schedules, routes, seat allocation, and user accounts. Leveraging Django's built-in features such as authentication, ORM (Object-Relational Mapping), and templating system, the Bus Reservation System ensures security, scalability, and maintainability.</a:t>
            </a:r>
          </a:p>
          <a:p>
            <a:pPr marL="342900" indent="-342900">
              <a:buFont typeface="Arial" panose="020B0604020202020204" pitchFamily="34" charset="0"/>
              <a:buAutoNum type="arabicPeriod"/>
            </a:pPr>
            <a:endParaRPr lang="en-US">
              <a:latin typeface="Arial" panose="020B0604020202020204" pitchFamily="34" charset="0"/>
              <a:cs typeface="Arial" panose="020B0604020202020204" pitchFamily="34" charset="0"/>
            </a:endParaRPr>
          </a:p>
          <a:p>
            <a:pPr marL="342900" indent="-342900">
              <a:buFont typeface="Arial" panose="020B0604020202020204" pitchFamily="34" charset="0"/>
              <a:buAutoNum type="arabicPeriod"/>
            </a:pPr>
            <a:r>
              <a:rPr lang="en-US">
                <a:latin typeface="Arial" panose="020B0604020202020204" pitchFamily="34" charset="0"/>
                <a:cs typeface="Arial" panose="020B0604020202020204" pitchFamily="34" charset="0"/>
              </a:rPr>
              <a:t> With its intuitive design and robust functionality, the system aims to streamline the bus booking process, enhancing the overall user experience for both customers and administrators.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4" name="Text Box 3"/>
          <p:cNvSpPr txBox="1"/>
          <p:nvPr/>
        </p:nvSpPr>
        <p:spPr>
          <a:xfrm>
            <a:off x="453390" y="1443355"/>
            <a:ext cx="8457565" cy="3195955"/>
          </a:xfrm>
          <a:prstGeom prst="rect">
            <a:avLst/>
          </a:prstGeom>
          <a:noFill/>
        </p:spPr>
        <p:txBody>
          <a:bodyPr wrap="square" rtlCol="0">
            <a:noAutofit/>
          </a:bodyPr>
          <a:lstStyle/>
          <a:p>
            <a:pPr marL="342900" indent="-342900">
              <a:buAutoNum type="arabicPeriod"/>
            </a:pPr>
            <a:r>
              <a:rPr lang="en-US">
                <a:latin typeface="Arial" panose="020B0604020202020204" pitchFamily="34" charset="0"/>
                <a:cs typeface="Arial" panose="020B0604020202020204" pitchFamily="34" charset="0"/>
              </a:rPr>
              <a:t>The current manual process of bus reservation and management is cumbersome, inefficient, and prone to errors.</a:t>
            </a:r>
          </a:p>
          <a:p>
            <a:pPr marL="342900" indent="-342900">
              <a:buAutoNum type="arabicPeriod"/>
            </a:pPr>
            <a:endParaRPr lang="en-US">
              <a:latin typeface="Arial" panose="020B0604020202020204" pitchFamily="34" charset="0"/>
              <a:cs typeface="Arial" panose="020B0604020202020204" pitchFamily="34" charset="0"/>
            </a:endParaRPr>
          </a:p>
          <a:p>
            <a:pPr marL="342900" indent="-342900">
              <a:buAutoNum type="arabicPeriod"/>
            </a:pPr>
            <a:r>
              <a:rPr lang="en-US">
                <a:latin typeface="Arial" panose="020B0604020202020204" pitchFamily="34" charset="0"/>
                <a:cs typeface="Arial" panose="020B0604020202020204" pitchFamily="34" charset="0"/>
              </a:rPr>
              <a:t> Traditional methods involve customers physically visiting bus terminals or making phone calls to book tickets, leading to long waiting times and potential booking inaccuracies.</a:t>
            </a:r>
          </a:p>
          <a:p>
            <a:pPr marL="342900" indent="-342900">
              <a:buAutoNum type="arabicPeriod"/>
            </a:pPr>
            <a:endParaRPr lang="en-US">
              <a:latin typeface="Arial" panose="020B0604020202020204" pitchFamily="34" charset="0"/>
              <a:cs typeface="Arial" panose="020B0604020202020204" pitchFamily="34" charset="0"/>
            </a:endParaRPr>
          </a:p>
          <a:p>
            <a:pPr marL="342900" indent="-342900">
              <a:buAutoNum type="arabicPeriod"/>
            </a:pPr>
            <a:r>
              <a:rPr lang="en-US">
                <a:latin typeface="Arial" panose="020B0604020202020204" pitchFamily="34" charset="0"/>
                <a:cs typeface="Arial" panose="020B0604020202020204" pitchFamily="34" charset="0"/>
              </a:rPr>
              <a:t> Additionally, administrators struggle with managing bus schedules, seat allocations, and customer data manually, resulting in operational inefficiencies and customer dissatisfaction.</a:t>
            </a:r>
          </a:p>
          <a:p>
            <a:pPr marL="342900" indent="-342900">
              <a:buAutoNum type="arabicPeriod"/>
            </a:pPr>
            <a:endParaRPr lang="en-US">
              <a:latin typeface="Arial" panose="020B0604020202020204" pitchFamily="34" charset="0"/>
              <a:cs typeface="Arial" panose="020B0604020202020204" pitchFamily="34" charset="0"/>
            </a:endParaRPr>
          </a:p>
          <a:p>
            <a:pPr marL="342900" indent="-342900">
              <a:buAutoNum type="arabicPeriod"/>
            </a:pPr>
            <a:r>
              <a:rPr lang="en-US">
                <a:latin typeface="Arial" panose="020B0604020202020204" pitchFamily="34" charset="0"/>
                <a:cs typeface="Arial" panose="020B0604020202020204" pitchFamily="34" charset="0"/>
              </a:rPr>
              <a:t> This system should offer users a seamless online booking experience, allowing them to browse bus routes, check seat availability, and make reservations conveniently from their devices.</a:t>
            </a:r>
          </a:p>
          <a:p>
            <a:endParaRPr lang="en-US">
              <a:latin typeface="Arial" panose="020B0604020202020204" pitchFamily="34" charset="0"/>
              <a:cs typeface="Arial" panose="020B0604020202020204" pitchFamily="34" charset="0"/>
            </a:endParaRPr>
          </a:p>
          <a:p>
            <a:pPr marL="342900" indent="-342900">
              <a:buAutoNum type="arabicPeriod"/>
            </a:pPr>
            <a:endParaRPr lang="en-US">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4" name="Text Box 3"/>
          <p:cNvSpPr txBox="1"/>
          <p:nvPr/>
        </p:nvSpPr>
        <p:spPr>
          <a:xfrm>
            <a:off x="500380" y="1004570"/>
            <a:ext cx="8255000" cy="3496310"/>
          </a:xfrm>
          <a:prstGeom prst="rect">
            <a:avLst/>
          </a:prstGeom>
          <a:noFill/>
        </p:spPr>
        <p:txBody>
          <a:bodyPr wrap="square" rtlCol="0">
            <a:noAutofit/>
          </a:bodyPr>
          <a:lstStyle/>
          <a:p>
            <a:r>
              <a:rPr lang="en-US" b="1">
                <a:latin typeface="Arial Black" panose="020B0A04020102020204" charset="0"/>
                <a:cs typeface="Arial Black" panose="020B0A04020102020204" charset="0"/>
              </a:rPr>
              <a:t>User Registration and Authentication:</a:t>
            </a:r>
          </a:p>
          <a:p>
            <a:r>
              <a:rPr lang="en-US"/>
              <a:t>                                  </a:t>
            </a:r>
            <a:r>
              <a:rPr lang="en-US">
                <a:latin typeface="+mn-ea"/>
                <a:cs typeface="+mn-ea"/>
              </a:rPr>
              <a:t>Users can create accounts securely to access the reservation system.</a:t>
            </a:r>
          </a:p>
          <a:p>
            <a:r>
              <a:rPr lang="en-US">
                <a:latin typeface="+mn-ea"/>
                <a:cs typeface="+mn-ea"/>
              </a:rPr>
              <a:t>Authentication mechanisms ensure the security of user data and transactions.</a:t>
            </a:r>
          </a:p>
          <a:p>
            <a:endParaRPr lang="en-US">
              <a:latin typeface="+mn-ea"/>
              <a:cs typeface="+mn-ea"/>
            </a:endParaRPr>
          </a:p>
          <a:p>
            <a:r>
              <a:rPr lang="en-US" b="1">
                <a:latin typeface="Arial Black" panose="020B0A04020102020204" charset="0"/>
                <a:cs typeface="Arial Black" panose="020B0A04020102020204" charset="0"/>
              </a:rPr>
              <a:t>Booking Management: </a:t>
            </a:r>
          </a:p>
          <a:p>
            <a:r>
              <a:rPr lang="en-US"/>
              <a:t>                                Administrators have access to a dashboard for managing bookings.</a:t>
            </a:r>
          </a:p>
          <a:p>
            <a:r>
              <a:rPr lang="en-US"/>
              <a:t>They can view and update booking details, including seat allocations and payment status.</a:t>
            </a:r>
          </a:p>
          <a:p>
            <a:endParaRPr lang="en-US"/>
          </a:p>
          <a:p>
            <a:r>
              <a:rPr lang="en-US" b="1">
                <a:latin typeface="Arial Black" panose="020B0A04020102020204" charset="0"/>
                <a:cs typeface="Arial Black" panose="020B0A04020102020204" charset="0"/>
              </a:rPr>
              <a:t>Payment Integration:</a:t>
            </a:r>
          </a:p>
          <a:p>
            <a:r>
              <a:rPr lang="en-US"/>
              <a:t>                               Automated notifications are sent to users for booking confirmation, reminders, and updates.Notifications help keep users informed about their bookings and any changes to schedules.</a:t>
            </a:r>
          </a:p>
          <a:p>
            <a:endParaRPr lang="en-US"/>
          </a:p>
          <a:p>
            <a:r>
              <a:rPr lang="en-US" b="1">
                <a:latin typeface="Arial Black" panose="020B0A04020102020204" charset="0"/>
                <a:cs typeface="Arial Black" panose="020B0A04020102020204" charset="0"/>
              </a:rPr>
              <a:t>Seat Availability and Booking:</a:t>
            </a:r>
          </a:p>
          <a:p>
            <a:pPr marL="0" indent="0">
              <a:buFont typeface="Wingdings" panose="05000000000000000000" charset="0"/>
              <a:buNone/>
            </a:pPr>
            <a:r>
              <a:rPr lang="en-US"/>
              <a:t>                               Users can check seat availability for specific routes and dates.The system provides an intuitive interface for selecting seats and making reservations.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p:cNvSpPr txBox="1"/>
          <p:nvPr/>
        </p:nvSpPr>
        <p:spPr>
          <a:xfrm>
            <a:off x="401320" y="1102360"/>
            <a:ext cx="8819515" cy="2926080"/>
          </a:xfrm>
          <a:prstGeom prst="rect">
            <a:avLst/>
          </a:prstGeom>
          <a:noFill/>
        </p:spPr>
        <p:txBody>
          <a:bodyPr wrap="square">
            <a:noAutofit/>
          </a:bodyPr>
          <a:lstStyle/>
          <a:p>
            <a:pPr marL="285750" indent="-285750" algn="l">
              <a:lnSpc>
                <a:spcPct val="150000"/>
              </a:lnSpc>
              <a:buFont typeface="Wingdings" panose="05000000000000000000" charset="0"/>
              <a:buChar char="v"/>
            </a:pPr>
            <a:r>
              <a:rPr lang="en-US" b="0" i="0" dirty="0">
                <a:solidFill>
                  <a:srgbClr val="374151"/>
                </a:solidFill>
                <a:effectLst/>
                <a:latin typeface="Franklin Gothic Heavy" panose="020B0903020102020204" charset="0"/>
                <a:cs typeface="Franklin Gothic Heavy" panose="020B0903020102020204" charset="0"/>
              </a:rPr>
              <a:t> </a:t>
            </a:r>
            <a:r>
              <a:rPr lang="en-US" b="0" i="0" dirty="0">
                <a:solidFill>
                  <a:srgbClr val="374151"/>
                </a:solidFill>
                <a:effectLst/>
                <a:latin typeface="+mn-lt"/>
                <a:cs typeface="+mn-lt"/>
              </a:rPr>
              <a:t>The proposed solution aims to develop a robust and user-friendly Bus Reservation      System using the </a:t>
            </a:r>
            <a:r>
              <a:rPr lang="en-US" b="0" i="0" dirty="0" err="1">
                <a:solidFill>
                  <a:srgbClr val="374151"/>
                </a:solidFill>
                <a:effectLst/>
                <a:latin typeface="+mn-lt"/>
                <a:cs typeface="+mn-lt"/>
              </a:rPr>
              <a:t>Django</a:t>
            </a:r>
            <a:r>
              <a:rPr lang="en-US" b="0" i="0" dirty="0">
                <a:solidFill>
                  <a:srgbClr val="374151"/>
                </a:solidFill>
                <a:effectLst/>
                <a:latin typeface="+mn-lt"/>
                <a:cs typeface="+mn-lt"/>
              </a:rPr>
              <a:t> framework. </a:t>
            </a:r>
          </a:p>
          <a:p>
            <a:pPr marL="285750" indent="-285750" algn="l">
              <a:lnSpc>
                <a:spcPct val="150000"/>
              </a:lnSpc>
              <a:buFont typeface="Wingdings" panose="05000000000000000000" charset="0"/>
              <a:buChar char="v"/>
            </a:pPr>
            <a:r>
              <a:rPr lang="en-US" b="0" i="0" dirty="0">
                <a:solidFill>
                  <a:srgbClr val="374151"/>
                </a:solidFill>
                <a:effectLst/>
                <a:latin typeface="+mn-lt"/>
                <a:cs typeface="+mn-lt"/>
              </a:rPr>
              <a:t> This system will automate the bus booking process for users while providing administrators with efficient tools for managing routes, schedules, and bookings. </a:t>
            </a:r>
          </a:p>
          <a:p>
            <a:pPr marL="285750" indent="-285750" algn="l">
              <a:lnSpc>
                <a:spcPct val="150000"/>
              </a:lnSpc>
              <a:buFont typeface="Wingdings" panose="05000000000000000000" charset="0"/>
              <a:buChar char="v"/>
            </a:pPr>
            <a:r>
              <a:rPr lang="en-US" b="0" i="0" dirty="0">
                <a:solidFill>
                  <a:srgbClr val="374151"/>
                </a:solidFill>
                <a:effectLst/>
                <a:latin typeface="+mn-lt"/>
                <a:cs typeface="+mn-lt"/>
              </a:rPr>
              <a:t> By leveraging </a:t>
            </a:r>
            <a:r>
              <a:rPr lang="en-US" b="0" i="0" dirty="0" err="1">
                <a:solidFill>
                  <a:srgbClr val="374151"/>
                </a:solidFill>
                <a:effectLst/>
                <a:latin typeface="+mn-lt"/>
                <a:cs typeface="+mn-lt"/>
              </a:rPr>
              <a:t>Django's</a:t>
            </a:r>
            <a:r>
              <a:rPr lang="en-US" b="0" i="0" dirty="0">
                <a:solidFill>
                  <a:srgbClr val="374151"/>
                </a:solidFill>
                <a:effectLst/>
                <a:latin typeface="+mn-lt"/>
                <a:cs typeface="+mn-lt"/>
              </a:rPr>
              <a:t> features and adhering to best practices in software development, the solution seeks to enhance the overall user experience and streamline operations for both customers and administrators.</a:t>
            </a:r>
          </a:p>
          <a:p>
            <a:pPr marL="285750" indent="-285750" algn="l">
              <a:lnSpc>
                <a:spcPct val="150000"/>
              </a:lnSpc>
              <a:buFont typeface="Wingdings" panose="05000000000000000000" charset="0"/>
              <a:buChar char="Ø"/>
            </a:pPr>
            <a:r>
              <a:rPr lang="en-US" b="0" i="0" dirty="0">
                <a:solidFill>
                  <a:srgbClr val="374151"/>
                </a:solidFill>
                <a:effectLst/>
                <a:latin typeface="Franklin Gothic Heavy" panose="020B0903020102020204" charset="0"/>
                <a:cs typeface="Franklin Gothic Heavy" panose="020B0903020102020204" charset="0"/>
              </a:rPr>
              <a:t>User Interface:</a:t>
            </a:r>
          </a:p>
          <a:p>
            <a:pPr marL="0" indent="0" algn="l">
              <a:lnSpc>
                <a:spcPct val="150000"/>
              </a:lnSpc>
              <a:buFont typeface="Wingdings" panose="05000000000000000000" charset="0"/>
              <a:buNone/>
            </a:pPr>
            <a:r>
              <a:rPr lang="en-US" b="0" i="0" dirty="0">
                <a:solidFill>
                  <a:srgbClr val="374151"/>
                </a:solidFill>
                <a:effectLst/>
                <a:latin typeface="Franklin Gothic Heavy" panose="020B0903020102020204" charset="0"/>
                <a:cs typeface="Franklin Gothic Heavy" panose="020B0903020102020204" charset="0"/>
              </a:rPr>
              <a:t>             </a:t>
            </a:r>
            <a:r>
              <a:rPr lang="en-US" b="0" i="0" dirty="0">
                <a:solidFill>
                  <a:srgbClr val="374151"/>
                </a:solidFill>
                <a:effectLst/>
                <a:latin typeface="Arial" panose="020B0604020202020204" pitchFamily="34" charset="0"/>
                <a:cs typeface="Arial" panose="020B0604020202020204" pitchFamily="34" charset="0"/>
              </a:rPr>
              <a:t>Develop a responsive web interface for users to browse bus routes, check seat availability, and make reservations.</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62610" y="752832"/>
            <a:ext cx="8017933" cy="3646170"/>
          </a:xfrm>
          <a:prstGeom prst="rect">
            <a:avLst/>
          </a:prstGeom>
          <a:noFill/>
        </p:spPr>
        <p:txBody>
          <a:bodyPr wrap="square">
            <a:spAutoFit/>
          </a:bodyPr>
          <a:lstStyle/>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Authentication and Authorization:</a:t>
            </a:r>
          </a:p>
          <a:p>
            <a:pPr marL="457200" lvl="1" algn="l">
              <a:lnSpc>
                <a:spcPct val="150000"/>
              </a:lnSpc>
            </a:pPr>
            <a:r>
              <a:rPr lang="en-US" b="1" i="0">
                <a:solidFill>
                  <a:srgbClr val="374151"/>
                </a:solidFill>
                <a:effectLst/>
                <a:latin typeface="Stencil" panose="040409050D0802020404" charset="0"/>
                <a:cs typeface="Stencil" panose="040409050D0802020404" charset="0"/>
              </a:rPr>
              <a:t>                              </a:t>
            </a:r>
            <a:r>
              <a:rPr lang="en-US" b="0" i="0">
                <a:solidFill>
                  <a:srgbClr val="374151"/>
                </a:solidFill>
                <a:effectLst/>
                <a:latin typeface="Times New Roman" panose="02020603050405020304" pitchFamily="18" charset="0"/>
                <a:cs typeface="Times New Roman" panose="02020603050405020304" pitchFamily="18" charset="0"/>
              </a:rPr>
              <a:t>Implement user authentication mechanisms to secure user accounts and transactions.</a:t>
            </a: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Utilize Django's built-in authentication system to handle user registration, login, and password management.</a:t>
            </a: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Bus Route Management:</a:t>
            </a:r>
          </a:p>
          <a:p>
            <a:pPr marL="457200" lvl="1" algn="l">
              <a:lnSpc>
                <a:spcPct val="150000"/>
              </a:lnSpc>
            </a:pPr>
            <a:r>
              <a:rPr lang="en-US" b="1" i="0">
                <a:solidFill>
                  <a:srgbClr val="374151"/>
                </a:solidFill>
                <a:effectLst/>
                <a:latin typeface="Arial Black" panose="020B0A04020102020204" charset="0"/>
                <a:cs typeface="Arial Black" panose="020B0A04020102020204" charset="0"/>
              </a:rPr>
              <a:t>                        </a:t>
            </a:r>
            <a:r>
              <a:rPr lang="en-US" b="0" i="0">
                <a:solidFill>
                  <a:srgbClr val="374151"/>
                </a:solidFill>
                <a:effectLst/>
                <a:latin typeface="Times New Roman" panose="02020603050405020304" pitchFamily="18" charset="0"/>
                <a:cs typeface="Times New Roman" panose="02020603050405020304" pitchFamily="18" charset="0"/>
              </a:rPr>
              <a:t>Create an admin interface for managing bus routes, including adding, editing, and deleting routes.Store route information such as departure city, destination, schedule, and fare in the database.</a:t>
            </a: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Seat Availability and Booking:</a:t>
            </a: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Integrate a seat reservation system that allows users to view available seats and select their preferred seats for booking.</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753110"/>
            <a:ext cx="8768080" cy="3886835"/>
          </a:xfrm>
          <a:prstGeom prst="rect">
            <a:avLst/>
          </a:prstGeom>
          <a:noFill/>
        </p:spPr>
        <p:txBody>
          <a:bodyPr wrap="square">
            <a:noAutofit/>
          </a:bodyPr>
          <a:lstStyle/>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Booking Management:</a:t>
            </a:r>
            <a:endParaRPr lang="en-US" b="0" i="0">
              <a:solidFill>
                <a:srgbClr val="374151"/>
              </a:solidFill>
              <a:effectLst/>
              <a:latin typeface="Times New Roman" panose="02020603050405020304" pitchFamily="18" charset="0"/>
              <a:cs typeface="Times New Roman" panose="02020603050405020304" pitchFamily="18" charset="0"/>
            </a:endParaRP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Develop an admin dashboard for managing bookings, enabling administrators to view, modify, or cancel reservations as needed.Include features for updating booking details, such as seat allocations, passenger information, and payment status.</a:t>
            </a: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Payment Integration:</a:t>
            </a: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Integrate with payment gateways (e.g., Stripe, PayPal) to facilitate secure online payments for bookings.Ensure compliance with industry standards and implement encryption protocols to protect sensitive payment information.</a:t>
            </a: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Reporting and Analytics:</a:t>
            </a: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Develop reporting tools to generate insights on booking trends, revenue, and other key performance metrics.</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p:cNvPicPr>
            <a:picLocks noChangeAspect="1"/>
          </p:cNvPicPr>
          <p:nvPr/>
        </p:nvPicPr>
        <p:blipFill>
          <a:blip r:embed="rId7"/>
          <a:stretch>
            <a:fillRect/>
          </a:stretch>
        </p:blipFill>
        <p:spPr>
          <a:xfrm>
            <a:off x="1021171" y="1723257"/>
            <a:ext cx="2956469" cy="2573047"/>
          </a:xfrm>
          <a:prstGeom prst="rect">
            <a:avLst/>
          </a:prstGeom>
        </p:spPr>
      </p:pic>
      <p:pic>
        <p:nvPicPr>
          <p:cNvPr id="11" name="Picture 10"/>
          <p:cNvPicPr>
            <a:picLocks noChangeAspect="1"/>
          </p:cNvPicPr>
          <p:nvPr/>
        </p:nvPicPr>
        <p:blipFill>
          <a:blip r:embed="rId8"/>
          <a:stretch>
            <a:fillRect/>
          </a:stretch>
        </p:blipFill>
        <p:spPr>
          <a:xfrm>
            <a:off x="4564380" y="1712692"/>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datastoreItem>
</file>

<file path=customXml/itemProps2.xml><?xml version="1.0" encoding="utf-8"?>
<ds:datastoreItem xmlns:ds="http://schemas.openxmlformats.org/officeDocument/2006/customXml" ds:itemID="{A6559A34-456E-49A1-8157-9E3D18BFAD36}">
  <ds:schemaRefs/>
</ds:datastoreItem>
</file>

<file path=customXml/itemProps3.xml><?xml version="1.0" encoding="utf-8"?>
<ds:datastoreItem xmlns:ds="http://schemas.openxmlformats.org/officeDocument/2006/customXml" ds:itemID="{7D9E5D5E-A365-4A49-8140-C8CC82A61608}">
  <ds:schemaRefs/>
</ds:datastoreItem>
</file>

<file path=docProps/app.xml><?xml version="1.0" encoding="utf-8"?>
<Properties xmlns="http://schemas.openxmlformats.org/officeDocument/2006/extended-properties" xmlns:vt="http://schemas.openxmlformats.org/officeDocument/2006/docPropsVTypes">
  <TotalTime>77</TotalTime>
  <Words>1446</Words>
  <Application>WPS Presentation</Application>
  <PresentationFormat>On-screen Show (16:9)</PresentationFormat>
  <Paragraphs>116</Paragraphs>
  <Slides>17</Slides>
  <Notes>10</Notes>
  <HiddenSlides>0</HiddenSlides>
  <MMClips>0</MMClips>
  <ScaleCrop>false</ScaleCrop>
  <HeadingPairs>
    <vt:vector size="6" baseType="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19" baseType="lpstr">
      <vt:lpstr>Default Design</vt:lpstr>
      <vt:lpstr>Slide 1</vt:lpstr>
      <vt:lpstr>Slide 2</vt:lpstr>
      <vt:lpstr>Abstract</vt:lpstr>
      <vt:lpstr>Problem Statement</vt:lpstr>
      <vt:lpstr>Project Overview</vt:lpstr>
      <vt:lpstr>Proposed Solution</vt:lpstr>
      <vt:lpstr>Slide 7</vt:lpstr>
      <vt:lpstr>Slide 8</vt:lpstr>
      <vt:lpstr>Technology Used</vt:lpstr>
      <vt:lpstr>Modelling &amp; Results</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ammup</cp:lastModifiedBy>
  <cp:revision>27</cp:revision>
  <dcterms:created xsi:type="dcterms:W3CDTF">2024-04-05T06:27:00Z</dcterms:created>
  <dcterms:modified xsi:type="dcterms:W3CDTF">2024-04-07T03:08:09Z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479132C2451E424B9ADD524ECE030C7B_13</vt:lpwstr>
  </property>
  <property fmtid="{D5CDD505-2E9C-101B-9397-08002B2CF9AE}" pid="4" name="KSOProductBuildVer">
    <vt:lpwstr>1033-12.2.0.13431</vt:lpwstr>
  </property>
</Properties>
</file>