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6" r:id="rId3"/>
    <p:sldId id="257" r:id="rId4"/>
    <p:sldId id="268" r:id="rId5"/>
    <p:sldId id="267" r:id="rId6"/>
    <p:sldId id="261" r:id="rId7"/>
    <p:sldId id="283" r:id="rId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18"/>
    <a:srgbClr val="540500"/>
    <a:srgbClr val="CA6902"/>
    <a:srgbClr val="7DD330"/>
    <a:srgbClr val="00CC00"/>
    <a:srgbClr val="0C7CD2"/>
    <a:srgbClr val="1F7EE7"/>
    <a:srgbClr val="AE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69"/>
    <p:restoredTop sz="85893" autoAdjust="0"/>
  </p:normalViewPr>
  <p:slideViewPr>
    <p:cSldViewPr snapToGrid="0">
      <p:cViewPr>
        <p:scale>
          <a:sx n="66" d="100"/>
          <a:sy n="66" d="100"/>
        </p:scale>
        <p:origin x="134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4D7CD6-6316-48D2-8D46-E2D6E4DD7F07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37A8DC-3B1E-43FA-913F-A234F9F9A8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84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7A8DC-3B1E-43FA-913F-A234F9F9A8A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81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Misinformation is false or incorrect information, it can be spread intentionally or unintentionally (without realizing it is untrue)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590063-3CC4-49AD-9CE6-E7F96F2B00F6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72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7A8DC-3B1E-43FA-913F-A234F9F9A8A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13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65150" y="744538"/>
            <a:ext cx="8005763" cy="5349875"/>
            <a:chOff x="564643" y="744469"/>
            <a:chExt cx="8005589" cy="534967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>
                <a:gd name="T0" fmla="*/ 8761 w 10000"/>
                <a:gd name="T1" fmla="*/ 0 h 10000"/>
                <a:gd name="T2" fmla="*/ 10000 w 10000"/>
                <a:gd name="T3" fmla="*/ 0 h 10000"/>
                <a:gd name="T4" fmla="*/ 10000 w 10000"/>
                <a:gd name="T5" fmla="*/ 10000 h 10000"/>
                <a:gd name="T6" fmla="*/ 0 w 10000"/>
                <a:gd name="T7" fmla="*/ 10000 h 10000"/>
                <a:gd name="T8" fmla="*/ 0 w 10000"/>
                <a:gd name="T9" fmla="*/ 9357 h 10000"/>
                <a:gd name="T10" fmla="*/ 8761 w 10000"/>
                <a:gd name="T11" fmla="*/ 9357 h 10000"/>
                <a:gd name="T12" fmla="*/ 8761 w 10000"/>
                <a:gd name="T13" fmla="*/ 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>
                <a:gd name="T0" fmla="*/ 8762 w 10001"/>
                <a:gd name="T1" fmla="*/ 0 h 10000"/>
                <a:gd name="T2" fmla="*/ 10001 w 10001"/>
                <a:gd name="T3" fmla="*/ 0 h 10000"/>
                <a:gd name="T4" fmla="*/ 10001 w 10001"/>
                <a:gd name="T5" fmla="*/ 10000 h 10000"/>
                <a:gd name="T6" fmla="*/ 1 w 10001"/>
                <a:gd name="T7" fmla="*/ 10000 h 10000"/>
                <a:gd name="T8" fmla="*/ 1 w 10001"/>
                <a:gd name="T9" fmla="*/ 9352 h 10000"/>
                <a:gd name="T10" fmla="*/ 8762 w 10001"/>
                <a:gd name="T11" fmla="*/ 9346 h 10000"/>
                <a:gd name="T12" fmla="*/ 8762 w 10001"/>
                <a:gd name="T13" fmla="*/ 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65150" y="6453188"/>
            <a:ext cx="1204913" cy="404812"/>
          </a:xfrm>
        </p:spPr>
        <p:txBody>
          <a:bodyPr/>
          <a:lstStyle>
            <a:lvl1pPr>
              <a:defRPr/>
            </a:lvl1pPr>
          </a:lstStyle>
          <a:p>
            <a:fld id="{E77694AE-66F7-4500-B8F5-EA1117D92B2A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/>
            </a:lvl1pPr>
          </a:lstStyle>
          <a:p>
            <a:fld id="{5538F471-6AFB-4ADF-B5EC-49F9EA6F8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8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73FDC2-939A-4C57-83F7-84C368588255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33E3-11AB-41F8-A43B-6C04E11088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5838B-F15B-491E-B9B7-3BB95365D83C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3E97F-3095-4144-A34C-A313DAEF0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63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6B386F-CF56-48D3-9BD7-07367FA3C172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245EA-77C4-4F4C-9A4E-190DDE879D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5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>
            <a:off x="6113463" y="1685925"/>
            <a:ext cx="2457450" cy="4408488"/>
          </a:xfrm>
          <a:custGeom>
            <a:avLst/>
            <a:gdLst>
              <a:gd name="T0" fmla="*/ 3614 w 4125"/>
              <a:gd name="T1" fmla="*/ 0 h 5554"/>
              <a:gd name="T2" fmla="*/ 4125 w 4125"/>
              <a:gd name="T3" fmla="*/ 0 h 5554"/>
              <a:gd name="T4" fmla="*/ 4125 w 4125"/>
              <a:gd name="T5" fmla="*/ 5554 h 5554"/>
              <a:gd name="T6" fmla="*/ 0 w 4125"/>
              <a:gd name="T7" fmla="*/ 5554 h 5554"/>
              <a:gd name="T8" fmla="*/ 0 w 4125"/>
              <a:gd name="T9" fmla="*/ 5074 h 5554"/>
              <a:gd name="T10" fmla="*/ 3614 w 4125"/>
              <a:gd name="T11" fmla="*/ 5074 h 5554"/>
              <a:gd name="T12" fmla="*/ 3614 w 4125"/>
              <a:gd name="T13" fmla="*/ 0 h 5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2" title="Crop Mark"/>
          <p:cNvSpPr/>
          <p:nvPr/>
        </p:nvSpPr>
        <p:spPr bwMode="auto">
          <a:xfrm>
            <a:off x="6113463" y="1685925"/>
            <a:ext cx="245745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54038" y="6453188"/>
            <a:ext cx="1217612" cy="404812"/>
          </a:xfrm>
        </p:spPr>
        <p:txBody>
          <a:bodyPr/>
          <a:lstStyle>
            <a:lvl1pPr>
              <a:defRPr/>
            </a:lvl1pPr>
          </a:lstStyle>
          <a:p>
            <a:fld id="{73E4462A-2DC3-4380-8F7E-10DDECB5E072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/>
            </a:lvl1pPr>
          </a:lstStyle>
          <a:p>
            <a:fld id="{56FAF15F-0C78-49AA-A48B-7E61465B1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153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78005-A7E3-4729-AEE9-4255F5EC7E32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62913-7380-44F8-8378-34B1383CF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9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F3228-EE14-4C85-BCDB-1DDED51FE413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5A068-86D9-4DCA-A8C7-FDE9C8985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24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0BE3E-01D7-47D4-98C3-4534C736ADA0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3B78F-ACDC-4680-A848-3F84956E5B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9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A3808-0F94-4698-BBBA-F38930594B25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E2B6E-6DA7-499C-8784-CD277EA078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1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/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/>
            </a:lvl1pPr>
          </a:lstStyle>
          <a:p>
            <a:fld id="{EBA2DE08-6AF7-461F-9562-1C9F200D6D4E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/>
            </a:lvl1pPr>
          </a:lstStyle>
          <a:p>
            <a:fld id="{30ABDD54-6600-49E3-8E0C-901253E499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47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/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rtlCol="0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/>
            </a:lvl1pPr>
          </a:lstStyle>
          <a:p>
            <a:fld id="{FEB15ED8-2F6A-4CC6-B911-FC3A06EA1FEE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/>
            </a:lvl1pPr>
          </a:lstStyle>
          <a:p>
            <a:fld id="{EE2DB1AB-9C1C-4EDA-9F0D-6EC624D4A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7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8" y="6453188"/>
            <a:ext cx="903287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4D665055-E909-4A05-8B20-17E0335885FA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13" y="6453188"/>
            <a:ext cx="4710112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453188"/>
            <a:ext cx="1196975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9F8006-08D2-4C21-97B7-1D5BB4F53A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3" name="Picture 4" descr="C:\Users\Coucou\Documents\Websites\Powerpoint Templates\New2\Sources\1_b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>
                <a:solidFill>
                  <a:schemeClr val="bg1"/>
                </a:solidFill>
              </a:rPr>
              <a:t>Page </a:t>
            </a:r>
            <a:fld id="{956109EF-3F1B-4512-B7CD-1BE0C0386EA2}" type="slidenum">
              <a:rPr lang="fr-FR" altLang="fr-FR" b="1">
                <a:solidFill>
                  <a:schemeClr val="bg1"/>
                </a:solidFill>
              </a:rPr>
              <a:pPr eaLnBrk="1" hangingPunct="1"/>
              <a:t>‹#›</a:t>
            </a:fld>
            <a:endParaRPr lang="fr-FR" altLang="fr-FR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8" r:id="rId2"/>
    <p:sldLayoutId id="2147483756" r:id="rId3"/>
    <p:sldLayoutId id="2147483749" r:id="rId4"/>
    <p:sldLayoutId id="2147483750" r:id="rId5"/>
    <p:sldLayoutId id="2147483751" r:id="rId6"/>
    <p:sldLayoutId id="2147483752" r:id="rId7"/>
    <p:sldLayoutId id="2147483757" r:id="rId8"/>
    <p:sldLayoutId id="2147483758" r:id="rId9"/>
    <p:sldLayoutId id="2147483753" r:id="rId10"/>
    <p:sldLayoutId id="2147483754" r:id="rId11"/>
  </p:sldLayoutIdLst>
  <p:txStyles>
    <p:titleStyle>
      <a:lvl1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2pPr>
      <a:lvl3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3pPr>
      <a:lvl4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4pPr>
      <a:lvl5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382588" indent="-382588" algn="l" defTabSz="685800" rtl="0" fontAlgn="base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4" descr="C:\Users\Coucou\Documents\Websites\Powerpoint Templates\New2\Sources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2217419" y="489456"/>
            <a:ext cx="6547485" cy="239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80000" tIns="180000" rIns="180000" bIns="180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FAKE NEWS DETECTION </a:t>
            </a:r>
          </a:p>
          <a:p>
            <a:pPr eaLnBrk="1" hangingPunct="1">
              <a:defRPr/>
            </a:pPr>
            <a:r>
              <a:rPr lang="fr-FR" altLang="fr-FR" sz="4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USING NLP</a:t>
            </a:r>
          </a:p>
          <a:p>
            <a:pPr eaLnBrk="1" hangingPunct="1">
              <a:defRPr/>
            </a:pPr>
            <a:endParaRPr lang="fr-FR" altLang="fr-FR" sz="44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5947132" y="3547520"/>
            <a:ext cx="311871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chemeClr val="bg1"/>
                </a:solidFill>
              </a:rPr>
              <a:t>Group Members</a:t>
            </a:r>
            <a:r>
              <a:rPr lang="en-US" alt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en-US" dirty="0"/>
              <a:t>D.SANDHIYA</a:t>
            </a:r>
          </a:p>
          <a:p>
            <a:r>
              <a:rPr lang="en-US" altLang="en-US" dirty="0"/>
              <a:t>P.PRIYADHARSHINI</a:t>
            </a:r>
          </a:p>
          <a:p>
            <a:r>
              <a:rPr lang="en-US" altLang="en-US" dirty="0"/>
              <a:t>S.SRIABI</a:t>
            </a:r>
          </a:p>
          <a:p>
            <a:r>
              <a:rPr lang="en-US" altLang="en-US" dirty="0"/>
              <a:t>R.NAVEENA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971550" y="2349500"/>
            <a:ext cx="8893175" cy="1944688"/>
          </a:xfrm>
        </p:spPr>
        <p:txBody>
          <a:bodyPr/>
          <a:lstStyle/>
          <a:p>
            <a:pPr marL="857250" indent="-857250">
              <a:buFontTx/>
              <a:buAutoNum type="romanUcPeriod"/>
            </a:pPr>
            <a:r>
              <a:rPr lang="en-US" altLang="en-US" sz="6000" b="1" dirty="0">
                <a:solidFill>
                  <a:schemeClr val="bg1"/>
                </a:solidFill>
                <a:ea typeface="Apple Chancery"/>
                <a:cs typeface="Apple Chancery"/>
              </a:rPr>
              <a:t>Problem Overview</a:t>
            </a:r>
            <a:br>
              <a:rPr lang="en-US" altLang="en-US" b="1" dirty="0">
                <a:solidFill>
                  <a:schemeClr val="bg1"/>
                </a:solidFill>
                <a:latin typeface="Apple Chancery"/>
                <a:ea typeface="Apple Chancery"/>
                <a:cs typeface="Apple Chancery"/>
              </a:rPr>
            </a:br>
            <a:endParaRPr lang="en-US" altLang="en-US" b="1" dirty="0">
              <a:solidFill>
                <a:schemeClr val="bg1"/>
              </a:solidFill>
              <a:latin typeface="Apple Chancery"/>
              <a:ea typeface="Apple Chancery"/>
              <a:cs typeface="Apple Chance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150813" y="307975"/>
            <a:ext cx="8504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800" dirty="0">
                <a:solidFill>
                  <a:schemeClr val="bg1"/>
                </a:solidFill>
              </a:rPr>
              <a:t>What is MISINFORMAION?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41588" y="2636838"/>
            <a:ext cx="14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0813" y="1925639"/>
            <a:ext cx="9015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Misinformation: </a:t>
            </a:r>
            <a:r>
              <a:rPr lang="en-US" sz="3200" dirty="0">
                <a:solidFill>
                  <a:schemeClr val="bg1"/>
                </a:solidFill>
              </a:rPr>
              <a:t>False or incorrect information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Purpose: </a:t>
            </a:r>
            <a:r>
              <a:rPr lang="en-US" sz="3200" dirty="0">
                <a:solidFill>
                  <a:schemeClr val="bg1"/>
                </a:solidFill>
              </a:rPr>
              <a:t>Affect the perception of people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4162"/>
            <a:ext cx="4609307" cy="29838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115888"/>
            <a:ext cx="5307012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533775"/>
            <a:ext cx="4841875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247650" y="333375"/>
            <a:ext cx="3171825" cy="2016125"/>
          </a:xfrm>
          <a:prstGeom prst="cloudCallout">
            <a:avLst>
              <a:gd name="adj1" fmla="val 60679"/>
              <a:gd name="adj2" fmla="val 350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Sweden signed the deal to become a member of NATO??</a:t>
            </a:r>
          </a:p>
        </p:txBody>
      </p:sp>
      <p:sp>
        <p:nvSpPr>
          <p:cNvPr id="5" name="Rectangle 4"/>
          <p:cNvSpPr/>
          <p:nvPr/>
        </p:nvSpPr>
        <p:spPr>
          <a:xfrm rot="21015226">
            <a:off x="627188" y="2699224"/>
            <a:ext cx="8279087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Defend Misinformation!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637213" y="3716338"/>
            <a:ext cx="3346450" cy="2192337"/>
          </a:xfrm>
          <a:prstGeom prst="cloudCallout">
            <a:avLst>
              <a:gd name="adj1" fmla="val -66251"/>
              <a:gd name="adj2" fmla="val 51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595959"/>
                </a:solidFill>
                <a:latin typeface="Franklin Gothic Book" panose="020B0503020102020204" pitchFamily="34" charset="0"/>
              </a:rPr>
              <a:t>PepsiCo CEO </a:t>
            </a:r>
            <a:r>
              <a:rPr lang="en-US" altLang="en-US" dirty="0" err="1">
                <a:solidFill>
                  <a:srgbClr val="595959"/>
                </a:solidFill>
                <a:latin typeface="Franklin Gothic Book" panose="020B0503020102020204" pitchFamily="34" charset="0"/>
              </a:rPr>
              <a:t>indra</a:t>
            </a:r>
            <a:r>
              <a:rPr lang="en-US" altLang="en-US" dirty="0">
                <a:solidFill>
                  <a:srgbClr val="595959"/>
                </a:solidFill>
                <a:latin typeface="Franklin Gothic Book" panose="020B0503020102020204" pitchFamily="34" charset="0"/>
              </a:rPr>
              <a:t> Nooyi told Trump fans to “take their business elsewhere</a:t>
            </a:r>
            <a:r>
              <a:rPr lang="en-US" alt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116013" y="476250"/>
            <a:ext cx="8893175" cy="1296988"/>
          </a:xfrm>
        </p:spPr>
        <p:txBody>
          <a:bodyPr rtlCol="0">
            <a:normAutofit fontScale="90000"/>
          </a:bodyPr>
          <a:lstStyle/>
          <a:p>
            <a:pPr marL="857250" indent="-857250" fontAlgn="auto">
              <a:spcAft>
                <a:spcPts val="0"/>
              </a:spcAft>
              <a:buFontTx/>
              <a:buAutoNum type="romanUcPeriod" startAt="2"/>
              <a:defRPr/>
            </a:pPr>
            <a:r>
              <a:rPr lang="en-US" altLang="en-US" sz="6000" b="1" dirty="0">
                <a:solidFill>
                  <a:schemeClr val="bg1"/>
                </a:solidFill>
              </a:rPr>
              <a:t>Current Solutions</a:t>
            </a:r>
            <a:br>
              <a:rPr lang="en-US" altLang="en-US" b="1" dirty="0">
                <a:solidFill>
                  <a:schemeClr val="bg1"/>
                </a:solidFill>
              </a:rPr>
            </a:br>
            <a:br>
              <a:rPr lang="en-US" altLang="en-US" b="1" dirty="0">
                <a:solidFill>
                  <a:schemeClr val="bg1"/>
                </a:solidFill>
              </a:rPr>
            </a:b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EC71B-9C95-59EA-F6F5-D310D6A2A6E6}"/>
              </a:ext>
            </a:extLst>
          </p:cNvPr>
          <p:cNvSpPr txBox="1"/>
          <p:nvPr/>
        </p:nvSpPr>
        <p:spPr>
          <a:xfrm>
            <a:off x="560070" y="1773238"/>
            <a:ext cx="8481060" cy="3184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 approaches</a:t>
            </a:r>
          </a:p>
          <a:p>
            <a:endParaRPr lang="en-US" altLang="en-US" sz="28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Data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Deep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Semantic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Rhetorical Structure and Discourse Analysis</a:t>
            </a:r>
          </a:p>
          <a:p>
            <a:endParaRPr lang="en-US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7160"/>
            <a:ext cx="914400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143000" indent="-1143000" algn="ctr">
              <a:buFont typeface="+mj-lt"/>
              <a:buAutoNum type="romanUcPeriod" startAt="3"/>
            </a:pPr>
            <a:r>
              <a:rPr lang="en-US" sz="4400" b="1" dirty="0">
                <a:solidFill>
                  <a:srgbClr val="FFFFFF"/>
                </a:solidFill>
                <a:latin typeface="+mj-lt"/>
              </a:rPr>
              <a:t>Limitations of Current Solutions</a:t>
            </a:r>
            <a:endParaRPr lang="en-US" sz="4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CBA1A-F76A-2665-FDD7-2F5F81E8C536}"/>
              </a:ext>
            </a:extLst>
          </p:cNvPr>
          <p:cNvSpPr txBox="1"/>
          <p:nvPr/>
        </p:nvSpPr>
        <p:spPr>
          <a:xfrm>
            <a:off x="828562" y="2400300"/>
            <a:ext cx="107843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vs Quickness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 in a retrospective manner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the delay between the publication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detection of a rumor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aware rumor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98DF3-BB16-8B8D-6974-D019A9F04CEF}"/>
              </a:ext>
            </a:extLst>
          </p:cNvPr>
          <p:cNvSpPr txBox="1"/>
          <p:nvPr/>
        </p:nvSpPr>
        <p:spPr>
          <a:xfrm>
            <a:off x="171450" y="1330285"/>
            <a:ext cx="5623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Sensitivity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760220"/>
            <a:ext cx="7200900" cy="2743200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0897172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144</Words>
  <Application>Microsoft Office PowerPoint</Application>
  <PresentationFormat>On-screen Show (4:3)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 MT Condensed Extra Bold</vt:lpstr>
      <vt:lpstr>Apple Chancery</vt:lpstr>
      <vt:lpstr>Arial</vt:lpstr>
      <vt:lpstr>Calibri</vt:lpstr>
      <vt:lpstr>Franklin Gothic Book</vt:lpstr>
      <vt:lpstr>Times New Roman</vt:lpstr>
      <vt:lpstr>Wingdings</vt:lpstr>
      <vt:lpstr>Crop</vt:lpstr>
      <vt:lpstr>PowerPoint Presentation</vt:lpstr>
      <vt:lpstr>Problem Overview </vt:lpstr>
      <vt:lpstr>PowerPoint Presentation</vt:lpstr>
      <vt:lpstr>PowerPoint Presentation</vt:lpstr>
      <vt:lpstr>Current Solutions  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KOTHA, VENKATA RATN</dc:creator>
  <cp:lastModifiedBy>sandhiya Duraisamy</cp:lastModifiedBy>
  <cp:revision>30</cp:revision>
  <dcterms:modified xsi:type="dcterms:W3CDTF">2023-10-31T16:10:44Z</dcterms:modified>
</cp:coreProperties>
</file>