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8589" y="680084"/>
            <a:ext cx="3274821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6754" y="1880361"/>
            <a:ext cx="10378490" cy="3455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esearchgate.net/publication/329232609_Real-Time_Bus_Tracking_and_" TargetMode="Externa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4897" y="609980"/>
            <a:ext cx="5502275" cy="1147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25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VSB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</a:t>
            </a:r>
            <a:r>
              <a:rPr dirty="0" sz="1600" spc="-10" b="1">
                <a:latin typeface="Times New Roman"/>
                <a:cs typeface="Times New Roman"/>
              </a:rPr>
              <a:t>O</a:t>
            </a:r>
            <a:r>
              <a:rPr dirty="0" sz="1600" spc="-5" b="1">
                <a:latin typeface="Times New Roman"/>
                <a:cs typeface="Times New Roman"/>
              </a:rPr>
              <a:t>LLEGE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5" b="1">
                <a:latin typeface="Times New Roman"/>
                <a:cs typeface="Times New Roman"/>
              </a:rPr>
              <a:t>O</a:t>
            </a:r>
            <a:r>
              <a:rPr dirty="0" sz="1600" spc="-5" b="1">
                <a:latin typeface="Times New Roman"/>
                <a:cs typeface="Times New Roman"/>
              </a:rPr>
              <a:t>F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ENGINE</a:t>
            </a:r>
            <a:r>
              <a:rPr dirty="0" sz="1600" b="1">
                <a:latin typeface="Times New Roman"/>
                <a:cs typeface="Times New Roman"/>
              </a:rPr>
              <a:t>E</a:t>
            </a:r>
            <a:r>
              <a:rPr dirty="0" sz="1600" spc="-5" b="1">
                <a:latin typeface="Times New Roman"/>
                <a:cs typeface="Times New Roman"/>
              </a:rPr>
              <a:t>RING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TE</a:t>
            </a:r>
            <a:r>
              <a:rPr dirty="0" sz="1600" spc="-5" b="1">
                <a:latin typeface="Times New Roman"/>
                <a:cs typeface="Times New Roman"/>
              </a:rPr>
              <a:t>C</a:t>
            </a:r>
            <a:r>
              <a:rPr dirty="0" sz="1600" spc="-15" b="1">
                <a:latin typeface="Times New Roman"/>
                <a:cs typeface="Times New Roman"/>
              </a:rPr>
              <a:t>H</a:t>
            </a:r>
            <a:r>
              <a:rPr dirty="0" sz="1600" spc="-5" b="1">
                <a:latin typeface="Times New Roman"/>
                <a:cs typeface="Times New Roman"/>
              </a:rPr>
              <a:t>NICAL</a:t>
            </a:r>
            <a:r>
              <a:rPr dirty="0" sz="1600" spc="-9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CAMPUS</a:t>
            </a:r>
            <a:endParaRPr sz="1600">
              <a:latin typeface="Times New Roman"/>
              <a:cs typeface="Times New Roman"/>
            </a:endParaRPr>
          </a:p>
          <a:p>
            <a:pPr algn="ctr" marL="50165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[Approved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by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AICTE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and</a:t>
            </a:r>
            <a:r>
              <a:rPr dirty="0" sz="1600" spc="3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Affiliated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to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Anna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5">
                <a:latin typeface="Times New Roman"/>
                <a:cs typeface="Times New Roman"/>
              </a:rPr>
              <a:t>University,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Chennai]</a:t>
            </a:r>
            <a:endParaRPr sz="1600">
              <a:latin typeface="Times New Roman"/>
              <a:cs typeface="Times New Roman"/>
            </a:endParaRPr>
          </a:p>
          <a:p>
            <a:pPr algn="ctr" marL="2540">
              <a:lnSpc>
                <a:spcPts val="1730"/>
              </a:lnSpc>
            </a:pPr>
            <a:r>
              <a:rPr dirty="0" sz="1600">
                <a:latin typeface="Times New Roman"/>
                <a:cs typeface="Times New Roman"/>
              </a:rPr>
              <a:t>[NBA</a:t>
            </a:r>
            <a:r>
              <a:rPr dirty="0" sz="1600" spc="-20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Accredited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Courses]</a:t>
            </a:r>
            <a:r>
              <a:rPr dirty="0" sz="1600">
                <a:latin typeface="Times New Roman"/>
                <a:cs typeface="Times New Roman"/>
              </a:rPr>
              <a:t> [Recognized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under 2(f)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UGC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Act]</a:t>
            </a:r>
            <a:endParaRPr sz="1600">
              <a:latin typeface="Times New Roman"/>
              <a:cs typeface="Times New Roman"/>
            </a:endParaRPr>
          </a:p>
          <a:p>
            <a:pPr algn="ctr" marR="396240">
              <a:lnSpc>
                <a:spcPts val="1730"/>
              </a:lnSpc>
            </a:pPr>
            <a:r>
              <a:rPr dirty="0" sz="1600" spc="-5">
                <a:latin typeface="Times New Roman"/>
                <a:cs typeface="Times New Roman"/>
              </a:rPr>
              <a:t>Solavampalayam,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Kinathukadavu.</a:t>
            </a:r>
            <a:endParaRPr sz="1600">
              <a:latin typeface="Times New Roman"/>
              <a:cs typeface="Times New Roman"/>
            </a:endParaRPr>
          </a:p>
          <a:p>
            <a:pPr marL="1282065">
              <a:lnSpc>
                <a:spcPts val="1825"/>
              </a:lnSpc>
            </a:pPr>
            <a:r>
              <a:rPr dirty="0" sz="1600" spc="-20" b="1">
                <a:latin typeface="Times New Roman"/>
                <a:cs typeface="Times New Roman"/>
              </a:rPr>
              <a:t>COIMBATORE </a:t>
            </a:r>
            <a:r>
              <a:rPr dirty="0" sz="1600" spc="-5" b="1">
                <a:latin typeface="Times New Roman"/>
                <a:cs typeface="Times New Roman"/>
              </a:rPr>
              <a:t>–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641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022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8395" y="2495550"/>
            <a:ext cx="5692775" cy="1353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8321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A</a:t>
            </a:r>
            <a:r>
              <a:rPr dirty="0" sz="3200" spc="-19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BUS</a:t>
            </a:r>
            <a:r>
              <a:rPr dirty="0" sz="3200" spc="-30" b="1">
                <a:latin typeface="Times New Roman"/>
                <a:cs typeface="Times New Roman"/>
              </a:rPr>
              <a:t> </a:t>
            </a:r>
            <a:r>
              <a:rPr dirty="0" sz="3200" spc="-80" b="1">
                <a:latin typeface="Times New Roman"/>
                <a:cs typeface="Times New Roman"/>
              </a:rPr>
              <a:t>NAVIGATOR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" b="1">
                <a:latin typeface="Times New Roman"/>
                <a:cs typeface="Times New Roman"/>
              </a:rPr>
              <a:t>GUIDE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NAME:</a:t>
            </a:r>
            <a:r>
              <a:rPr dirty="0" sz="2200" spc="1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Mrs.</a:t>
            </a:r>
            <a:r>
              <a:rPr dirty="0" sz="2200" spc="-10" b="1">
                <a:latin typeface="Times New Roman"/>
                <a:cs typeface="Times New Roman"/>
              </a:rPr>
              <a:t> B. </a:t>
            </a:r>
            <a:r>
              <a:rPr dirty="0" sz="2200" spc="-5" b="1">
                <a:latin typeface="Times New Roman"/>
                <a:cs typeface="Times New Roman"/>
              </a:rPr>
              <a:t>SUBHASHREE,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M.E.,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086" y="4139063"/>
            <a:ext cx="3241040" cy="133985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2000" b="1">
                <a:latin typeface="Times New Roman"/>
                <a:cs typeface="Times New Roman"/>
              </a:rPr>
              <a:t>TEAM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MEMBERS</a:t>
            </a:r>
            <a:endParaRPr sz="20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20"/>
              </a:spcBef>
            </a:pPr>
            <a:r>
              <a:rPr dirty="0" sz="1600" spc="-5">
                <a:latin typeface="Times New Roman"/>
                <a:cs typeface="Times New Roman"/>
              </a:rPr>
              <a:t>BHAR</a:t>
            </a:r>
            <a:r>
              <a:rPr dirty="0" sz="1600" spc="-190">
                <a:latin typeface="Times New Roman"/>
                <a:cs typeface="Times New Roman"/>
              </a:rPr>
              <a:t>A</a:t>
            </a:r>
            <a:r>
              <a:rPr dirty="0" sz="1600" spc="-5">
                <a:latin typeface="Times New Roman"/>
                <a:cs typeface="Times New Roman"/>
              </a:rPr>
              <a:t>TH</a:t>
            </a:r>
            <a:r>
              <a:rPr dirty="0" sz="1600" spc="-15">
                <a:latin typeface="Times New Roman"/>
                <a:cs typeface="Times New Roman"/>
              </a:rPr>
              <a:t>I</a:t>
            </a:r>
            <a:r>
              <a:rPr dirty="0" sz="1600" spc="-5">
                <a:latin typeface="Times New Roman"/>
                <a:cs typeface="Times New Roman"/>
              </a:rPr>
              <a:t>PRI</a:t>
            </a:r>
            <a:r>
              <a:rPr dirty="0" sz="1600" spc="-190">
                <a:latin typeface="Times New Roman"/>
                <a:cs typeface="Times New Roman"/>
              </a:rPr>
              <a:t>Y</a:t>
            </a:r>
            <a:r>
              <a:rPr dirty="0" sz="1600" spc="-5">
                <a:latin typeface="Times New Roman"/>
                <a:cs typeface="Times New Roman"/>
              </a:rPr>
              <a:t>A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[</a:t>
            </a:r>
            <a:r>
              <a:rPr dirty="0" sz="1600" spc="-5">
                <a:latin typeface="Times New Roman"/>
                <a:cs typeface="Times New Roman"/>
              </a:rPr>
              <a:t>723720104</a:t>
            </a:r>
            <a:r>
              <a:rPr dirty="0" sz="1600" spc="-15">
                <a:latin typeface="Times New Roman"/>
                <a:cs typeface="Times New Roman"/>
              </a:rPr>
              <a:t>0</a:t>
            </a:r>
            <a:r>
              <a:rPr dirty="0" sz="1600" spc="-5">
                <a:latin typeface="Times New Roman"/>
                <a:cs typeface="Times New Roman"/>
              </a:rPr>
              <a:t>10]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05"/>
              </a:spcBef>
            </a:pPr>
            <a:r>
              <a:rPr dirty="0" sz="1600" spc="-5">
                <a:latin typeface="Times New Roman"/>
                <a:cs typeface="Times New Roman"/>
              </a:rPr>
              <a:t>BRINDHADEVI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K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[723720104011]</a:t>
            </a:r>
            <a:endParaRPr sz="16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500"/>
              </a:spcBef>
            </a:pPr>
            <a:r>
              <a:rPr dirty="0" sz="1600" spc="-5">
                <a:latin typeface="Times New Roman"/>
                <a:cs typeface="Times New Roman"/>
              </a:rPr>
              <a:t>DE</a:t>
            </a:r>
            <a:r>
              <a:rPr dirty="0" sz="1600" spc="-15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PIKA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[7237201040</a:t>
            </a:r>
            <a:r>
              <a:rPr dirty="0" sz="1600" spc="-15">
                <a:latin typeface="Times New Roman"/>
                <a:cs typeface="Times New Roman"/>
              </a:rPr>
              <a:t>1</a:t>
            </a:r>
            <a:r>
              <a:rPr dirty="0" sz="1600" spc="-5">
                <a:latin typeface="Times New Roman"/>
                <a:cs typeface="Times New Roman"/>
              </a:rPr>
              <a:t>2]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596" y="239268"/>
            <a:ext cx="1476755" cy="1475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2321" y="680084"/>
            <a:ext cx="246824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0579" y="1939304"/>
            <a:ext cx="4453890" cy="2034539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305435" indent="-293370">
              <a:lnSpc>
                <a:spcPct val="100000"/>
              </a:lnSpc>
              <a:spcBef>
                <a:spcPts val="860"/>
              </a:spcBef>
              <a:buFont typeface="Wingdings"/>
              <a:buChar char=""/>
              <a:tabLst>
                <a:tab pos="306070" algn="l"/>
              </a:tabLst>
            </a:pPr>
            <a:r>
              <a:rPr dirty="0" sz="2000">
                <a:latin typeface="Times New Roman"/>
                <a:cs typeface="Times New Roman"/>
              </a:rPr>
              <a:t>Locat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apter</a:t>
            </a:r>
            <a:r>
              <a:rPr dirty="0" sz="2000" spc="-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06070" algn="l"/>
              </a:tabLst>
            </a:pPr>
            <a:r>
              <a:rPr dirty="0" sz="2000">
                <a:latin typeface="Times New Roman"/>
                <a:cs typeface="Times New Roman"/>
              </a:rPr>
              <a:t>Loca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ec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iver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ct val="100000"/>
              </a:lnSpc>
              <a:spcBef>
                <a:spcPts val="760"/>
              </a:spcBef>
              <a:buFont typeface="Wingdings"/>
              <a:buChar char=""/>
              <a:tabLst>
                <a:tab pos="30607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ace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apter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ct val="100000"/>
              </a:lnSpc>
              <a:spcBef>
                <a:spcPts val="755"/>
              </a:spcBef>
              <a:buFont typeface="Wingdings"/>
              <a:buChar char=""/>
              <a:tabLst>
                <a:tab pos="306070" algn="l"/>
              </a:tabLst>
            </a:pP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ace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ce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ver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  <a:p>
            <a:pPr marL="305435" indent="-293370">
              <a:lnSpc>
                <a:spcPct val="100000"/>
              </a:lnSpc>
              <a:spcBef>
                <a:spcPts val="770"/>
              </a:spcBef>
              <a:buFont typeface="Wingdings"/>
              <a:buChar char=""/>
              <a:tabLst>
                <a:tab pos="306070" algn="l"/>
              </a:tabLst>
            </a:pPr>
            <a:r>
              <a:rPr dirty="0" sz="2000">
                <a:latin typeface="Times New Roman"/>
                <a:cs typeface="Times New Roman"/>
              </a:rPr>
              <a:t>FIREBASE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Database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4211" y="2338781"/>
            <a:ext cx="49637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60">
                <a:solidFill>
                  <a:srgbClr val="252525"/>
                </a:solidFill>
              </a:rPr>
              <a:t>IMPLEMEN</a:t>
            </a:r>
            <a:r>
              <a:rPr dirty="0" sz="4000" spc="-229">
                <a:solidFill>
                  <a:srgbClr val="252525"/>
                </a:solidFill>
              </a:rPr>
              <a:t>T</a:t>
            </a:r>
            <a:r>
              <a:rPr dirty="0" sz="4000" spc="70">
                <a:solidFill>
                  <a:srgbClr val="252525"/>
                </a:solidFill>
              </a:rPr>
              <a:t>ATION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7595" y="1097280"/>
            <a:ext cx="11192510" cy="5360035"/>
            <a:chOff x="577595" y="1097280"/>
            <a:chExt cx="11192510" cy="53600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11" y="1110996"/>
              <a:ext cx="11166348" cy="53309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2167" y="1101852"/>
              <a:ext cx="11183620" cy="5351145"/>
            </a:xfrm>
            <a:custGeom>
              <a:avLst/>
              <a:gdLst/>
              <a:ahLst/>
              <a:cxnLst/>
              <a:rect l="l" t="t" r="r" b="b"/>
              <a:pathLst>
                <a:path w="11183620" h="5351145">
                  <a:moveTo>
                    <a:pt x="0" y="5350764"/>
                  </a:moveTo>
                  <a:lnTo>
                    <a:pt x="11183112" y="5350764"/>
                  </a:lnTo>
                  <a:lnTo>
                    <a:pt x="11183112" y="0"/>
                  </a:lnTo>
                  <a:lnTo>
                    <a:pt x="0" y="0"/>
                  </a:lnTo>
                  <a:lnTo>
                    <a:pt x="0" y="53507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0302" y="349377"/>
            <a:ext cx="4479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LOC</a:t>
            </a:r>
            <a:r>
              <a:rPr dirty="0" sz="2800" spc="-215"/>
              <a:t>A</a:t>
            </a:r>
            <a:r>
              <a:rPr dirty="0" sz="2800" spc="-5"/>
              <a:t>TION</a:t>
            </a:r>
            <a:r>
              <a:rPr dirty="0" sz="2800" spc="25"/>
              <a:t> </a:t>
            </a:r>
            <a:r>
              <a:rPr dirty="0" sz="2800" spc="-5"/>
              <a:t>UPD</a:t>
            </a:r>
            <a:r>
              <a:rPr dirty="0" sz="2800" spc="-215"/>
              <a:t>A</a:t>
            </a:r>
            <a:r>
              <a:rPr dirty="0" sz="2800" spc="-5"/>
              <a:t>TER</a:t>
            </a:r>
            <a:r>
              <a:rPr dirty="0" sz="2800" spc="-120"/>
              <a:t> </a:t>
            </a:r>
            <a:r>
              <a:rPr dirty="0" sz="2800" spc="-5"/>
              <a:t>APP</a:t>
            </a:r>
            <a:endParaRPr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7491" y="1117091"/>
            <a:ext cx="11177270" cy="5341620"/>
            <a:chOff x="507491" y="1117091"/>
            <a:chExt cx="11177270" cy="53416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31" y="1130807"/>
              <a:ext cx="11148059" cy="53157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2063" y="1121663"/>
              <a:ext cx="11168380" cy="5332730"/>
            </a:xfrm>
            <a:custGeom>
              <a:avLst/>
              <a:gdLst/>
              <a:ahLst/>
              <a:cxnLst/>
              <a:rect l="l" t="t" r="r" b="b"/>
              <a:pathLst>
                <a:path w="11168380" h="5332730">
                  <a:moveTo>
                    <a:pt x="0" y="5332476"/>
                  </a:moveTo>
                  <a:lnTo>
                    <a:pt x="11167872" y="5332476"/>
                  </a:lnTo>
                  <a:lnTo>
                    <a:pt x="11167872" y="0"/>
                  </a:lnTo>
                  <a:lnTo>
                    <a:pt x="0" y="0"/>
                  </a:lnTo>
                  <a:lnTo>
                    <a:pt x="0" y="53324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3838" y="425323"/>
            <a:ext cx="46589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35"/>
              <a:t>LOCATION</a:t>
            </a:r>
            <a:r>
              <a:rPr dirty="0" sz="2800" spc="-15"/>
              <a:t> </a:t>
            </a:r>
            <a:r>
              <a:rPr dirty="0" sz="2800" spc="-5"/>
              <a:t>RECEIVER</a:t>
            </a:r>
            <a:r>
              <a:rPr dirty="0" sz="2800" spc="-150"/>
              <a:t> </a:t>
            </a:r>
            <a:r>
              <a:rPr dirty="0" sz="2800" spc="-5"/>
              <a:t>APP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2063" y="1130808"/>
            <a:ext cx="11168380" cy="5331460"/>
            <a:chOff x="512063" y="1130808"/>
            <a:chExt cx="11168380" cy="5331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063" y="1130808"/>
              <a:ext cx="11167872" cy="533095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26308" y="1872995"/>
              <a:ext cx="5739765" cy="3235960"/>
            </a:xfrm>
            <a:custGeom>
              <a:avLst/>
              <a:gdLst/>
              <a:ahLst/>
              <a:cxnLst/>
              <a:rect l="l" t="t" r="r" b="b"/>
              <a:pathLst>
                <a:path w="5739765" h="3235960">
                  <a:moveTo>
                    <a:pt x="0" y="3235452"/>
                  </a:moveTo>
                  <a:lnTo>
                    <a:pt x="5739384" y="3235452"/>
                  </a:lnTo>
                  <a:lnTo>
                    <a:pt x="5739384" y="0"/>
                  </a:lnTo>
                  <a:lnTo>
                    <a:pt x="0" y="0"/>
                  </a:lnTo>
                  <a:lnTo>
                    <a:pt x="0" y="32354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6929" y="416813"/>
            <a:ext cx="82378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USER</a:t>
            </a:r>
            <a:r>
              <a:rPr dirty="0" sz="2800" spc="5"/>
              <a:t> </a:t>
            </a:r>
            <a:r>
              <a:rPr dirty="0" sz="2800" spc="-30"/>
              <a:t>INTERFACE</a:t>
            </a:r>
            <a:r>
              <a:rPr dirty="0" sz="2800" spc="25"/>
              <a:t> </a:t>
            </a:r>
            <a:r>
              <a:rPr dirty="0" sz="2800" spc="-5"/>
              <a:t>OF</a:t>
            </a:r>
            <a:r>
              <a:rPr dirty="0" sz="2800" spc="-100"/>
              <a:t> </a:t>
            </a:r>
            <a:r>
              <a:rPr dirty="0" sz="2800" spc="-35"/>
              <a:t>LOCATION</a:t>
            </a:r>
            <a:r>
              <a:rPr dirty="0" sz="2800" spc="15"/>
              <a:t> </a:t>
            </a:r>
            <a:r>
              <a:rPr dirty="0" sz="2800" spc="-40"/>
              <a:t>UPDATER</a:t>
            </a:r>
            <a:r>
              <a:rPr dirty="0" sz="2800" spc="-120"/>
              <a:t> </a:t>
            </a:r>
            <a:r>
              <a:rPr dirty="0" sz="2800" spc="-5"/>
              <a:t>APP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1033272"/>
            <a:ext cx="11167872" cy="5330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6183" y="344550"/>
            <a:ext cx="8420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USER</a:t>
            </a:r>
            <a:r>
              <a:rPr dirty="0" sz="2800"/>
              <a:t> </a:t>
            </a:r>
            <a:r>
              <a:rPr dirty="0" sz="2800" spc="-30"/>
              <a:t>INTERFACE</a:t>
            </a:r>
            <a:r>
              <a:rPr dirty="0" sz="2800" spc="20"/>
              <a:t> </a:t>
            </a:r>
            <a:r>
              <a:rPr dirty="0" sz="2800" spc="-5"/>
              <a:t>OF</a:t>
            </a:r>
            <a:r>
              <a:rPr dirty="0" sz="2800" spc="-105"/>
              <a:t> </a:t>
            </a:r>
            <a:r>
              <a:rPr dirty="0" sz="2800" spc="-35"/>
              <a:t>LOCATION</a:t>
            </a:r>
            <a:r>
              <a:rPr dirty="0" sz="2800" spc="15"/>
              <a:t> </a:t>
            </a:r>
            <a:r>
              <a:rPr dirty="0" sz="2800" spc="-5"/>
              <a:t>RECEIVER</a:t>
            </a:r>
            <a:r>
              <a:rPr dirty="0" sz="2800" spc="-145"/>
              <a:t> </a:t>
            </a:r>
            <a:r>
              <a:rPr dirty="0" sz="2800" spc="-5"/>
              <a:t>APP</a:t>
            </a:r>
            <a:endParaRPr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719" y="1161288"/>
            <a:ext cx="11420856" cy="5332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15970" y="480517"/>
            <a:ext cx="3775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FIREBASE</a:t>
            </a:r>
            <a:r>
              <a:rPr dirty="0" sz="2800" spc="-45"/>
              <a:t> </a:t>
            </a:r>
            <a:r>
              <a:rPr dirty="0" sz="2800" spc="-55"/>
              <a:t>DATABASE</a:t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2595" indent="-375285">
              <a:lnSpc>
                <a:spcPct val="100000"/>
              </a:lnSpc>
              <a:spcBef>
                <a:spcPts val="100"/>
              </a:spcBef>
              <a:buSzPct val="73333"/>
              <a:buFont typeface="Wingdings"/>
              <a:buChar char=""/>
              <a:tabLst>
                <a:tab pos="442595" algn="l"/>
                <a:tab pos="443230" algn="l"/>
              </a:tabLst>
            </a:pPr>
            <a:r>
              <a:rPr dirty="0" spc="-10"/>
              <a:t>"Real-Time</a:t>
            </a:r>
            <a:r>
              <a:rPr dirty="0" spc="100"/>
              <a:t> </a:t>
            </a:r>
            <a:r>
              <a:rPr dirty="0" spc="-5"/>
              <a:t>Bus</a:t>
            </a:r>
            <a:r>
              <a:rPr dirty="0" spc="114"/>
              <a:t> </a:t>
            </a:r>
            <a:r>
              <a:rPr dirty="0" spc="-15"/>
              <a:t>Tracking</a:t>
            </a:r>
            <a:r>
              <a:rPr dirty="0" spc="110"/>
              <a:t> </a:t>
            </a:r>
            <a:r>
              <a:rPr dirty="0" spc="-10"/>
              <a:t>and</a:t>
            </a:r>
            <a:r>
              <a:rPr dirty="0" spc="114"/>
              <a:t> </a:t>
            </a:r>
            <a:r>
              <a:rPr dirty="0" spc="-5"/>
              <a:t>Scheduling</a:t>
            </a:r>
            <a:r>
              <a:rPr dirty="0" spc="114"/>
              <a:t> </a:t>
            </a:r>
            <a:r>
              <a:rPr dirty="0" spc="-5"/>
              <a:t>System":</a:t>
            </a:r>
            <a:r>
              <a:rPr dirty="0" spc="110"/>
              <a:t> </a:t>
            </a:r>
            <a:r>
              <a:rPr dirty="0" spc="-5"/>
              <a:t>This</a:t>
            </a:r>
            <a:r>
              <a:rPr dirty="0" spc="105"/>
              <a:t> </a:t>
            </a:r>
            <a:r>
              <a:rPr dirty="0" spc="-5"/>
              <a:t>project</a:t>
            </a:r>
            <a:r>
              <a:rPr dirty="0" spc="120"/>
              <a:t> </a:t>
            </a:r>
            <a:r>
              <a:rPr dirty="0" spc="-5"/>
              <a:t>uses</a:t>
            </a:r>
            <a:r>
              <a:rPr dirty="0" spc="114"/>
              <a:t> </a:t>
            </a:r>
            <a:r>
              <a:rPr dirty="0" spc="-5"/>
              <a:t>GPS</a:t>
            </a:r>
            <a:r>
              <a:rPr dirty="0" spc="114"/>
              <a:t> </a:t>
            </a:r>
            <a:r>
              <a:rPr dirty="0" spc="-10"/>
              <a:t>and</a:t>
            </a:r>
            <a:r>
              <a:rPr dirty="0" spc="114"/>
              <a:t> </a:t>
            </a:r>
            <a:r>
              <a:rPr dirty="0" spc="-5"/>
              <a:t>GSM</a:t>
            </a:r>
            <a:r>
              <a:rPr dirty="0" spc="110"/>
              <a:t> </a:t>
            </a:r>
            <a:r>
              <a:rPr dirty="0" spc="-5"/>
              <a:t>technologies</a:t>
            </a:r>
            <a:r>
              <a:rPr dirty="0" spc="120"/>
              <a:t> </a:t>
            </a:r>
            <a:r>
              <a:rPr dirty="0"/>
              <a:t>to</a:t>
            </a:r>
            <a:r>
              <a:rPr dirty="0" spc="100"/>
              <a:t> </a:t>
            </a:r>
            <a:r>
              <a:rPr dirty="0" spc="-5"/>
              <a:t>track</a:t>
            </a:r>
            <a:r>
              <a:rPr dirty="0" spc="114"/>
              <a:t> </a:t>
            </a:r>
            <a:r>
              <a:rPr dirty="0" spc="-5"/>
              <a:t>the</a:t>
            </a:r>
            <a:r>
              <a:rPr dirty="0" spc="110"/>
              <a:t> </a:t>
            </a:r>
            <a:r>
              <a:rPr dirty="0" spc="-10"/>
              <a:t>location</a:t>
            </a:r>
            <a:r>
              <a:rPr dirty="0" spc="105"/>
              <a:t> </a:t>
            </a:r>
            <a:r>
              <a:rPr dirty="0"/>
              <a:t>of</a:t>
            </a:r>
            <a:r>
              <a:rPr dirty="0" spc="100"/>
              <a:t> </a:t>
            </a:r>
            <a:r>
              <a:rPr dirty="0" spc="-5"/>
              <a:t>buses</a:t>
            </a:r>
          </a:p>
          <a:p>
            <a:pPr marL="410209" marR="5080">
              <a:lnSpc>
                <a:spcPts val="3160"/>
              </a:lnSpc>
              <a:spcBef>
                <a:spcPts val="320"/>
              </a:spcBef>
            </a:pPr>
            <a:r>
              <a:rPr dirty="0" spc="-5"/>
              <a:t>and</a:t>
            </a:r>
            <a:r>
              <a:rPr dirty="0" spc="165"/>
              <a:t> </a:t>
            </a:r>
            <a:r>
              <a:rPr dirty="0" spc="-5"/>
              <a:t>provides</a:t>
            </a:r>
            <a:r>
              <a:rPr dirty="0" spc="175"/>
              <a:t> </a:t>
            </a:r>
            <a:r>
              <a:rPr dirty="0" spc="-10"/>
              <a:t>real-time</a:t>
            </a:r>
            <a:r>
              <a:rPr dirty="0" spc="150"/>
              <a:t> </a:t>
            </a:r>
            <a:r>
              <a:rPr dirty="0" spc="-5"/>
              <a:t>information</a:t>
            </a:r>
            <a:r>
              <a:rPr dirty="0" spc="170"/>
              <a:t> </a:t>
            </a:r>
            <a:r>
              <a:rPr dirty="0" spc="-5"/>
              <a:t>to</a:t>
            </a:r>
            <a:r>
              <a:rPr dirty="0" spc="165"/>
              <a:t> </a:t>
            </a:r>
            <a:r>
              <a:rPr dirty="0" spc="-5"/>
              <a:t>passengers</a:t>
            </a:r>
            <a:r>
              <a:rPr dirty="0" spc="175"/>
              <a:t> </a:t>
            </a:r>
            <a:r>
              <a:rPr dirty="0" spc="-10"/>
              <a:t>about</a:t>
            </a:r>
            <a:r>
              <a:rPr dirty="0" spc="160"/>
              <a:t> </a:t>
            </a:r>
            <a:r>
              <a:rPr dirty="0" spc="-10"/>
              <a:t>the</a:t>
            </a:r>
            <a:r>
              <a:rPr dirty="0" spc="155"/>
              <a:t> </a:t>
            </a:r>
            <a:r>
              <a:rPr dirty="0"/>
              <a:t>bus</a:t>
            </a:r>
            <a:r>
              <a:rPr dirty="0" spc="160"/>
              <a:t> </a:t>
            </a:r>
            <a:r>
              <a:rPr dirty="0" spc="-5"/>
              <a:t>schedules</a:t>
            </a:r>
            <a:r>
              <a:rPr dirty="0" spc="170"/>
              <a:t> </a:t>
            </a:r>
            <a:r>
              <a:rPr dirty="0" spc="-5"/>
              <a:t>and</a:t>
            </a:r>
            <a:r>
              <a:rPr dirty="0" spc="165"/>
              <a:t> </a:t>
            </a:r>
            <a:r>
              <a:rPr dirty="0" spc="-5"/>
              <a:t>expected</a:t>
            </a:r>
            <a:r>
              <a:rPr dirty="0" spc="165"/>
              <a:t> </a:t>
            </a:r>
            <a:r>
              <a:rPr dirty="0" spc="-5"/>
              <a:t>arrival</a:t>
            </a:r>
            <a:r>
              <a:rPr dirty="0" spc="160"/>
              <a:t> </a:t>
            </a:r>
            <a:r>
              <a:rPr dirty="0" spc="-5"/>
              <a:t>times.</a:t>
            </a:r>
            <a:r>
              <a:rPr dirty="0" spc="170"/>
              <a:t> </a:t>
            </a:r>
            <a:r>
              <a:rPr dirty="0" spc="-5"/>
              <a:t>More</a:t>
            </a:r>
            <a:r>
              <a:rPr dirty="0" spc="155"/>
              <a:t> </a:t>
            </a:r>
            <a:r>
              <a:rPr dirty="0" spc="-5"/>
              <a:t>information</a:t>
            </a:r>
            <a:r>
              <a:rPr dirty="0" spc="170"/>
              <a:t> </a:t>
            </a:r>
            <a:r>
              <a:rPr dirty="0" spc="-10"/>
              <a:t>can</a:t>
            </a:r>
            <a:r>
              <a:rPr dirty="0" spc="160"/>
              <a:t> </a:t>
            </a:r>
            <a:r>
              <a:rPr dirty="0" spc="5"/>
              <a:t>be </a:t>
            </a:r>
            <a:r>
              <a:rPr dirty="0" spc="-360"/>
              <a:t> </a:t>
            </a:r>
            <a:r>
              <a:rPr dirty="0"/>
              <a:t>found</a:t>
            </a:r>
            <a:r>
              <a:rPr dirty="0" spc="-10"/>
              <a:t> </a:t>
            </a:r>
            <a:r>
              <a:rPr dirty="0" spc="-5"/>
              <a:t>at</a:t>
            </a:r>
            <a:r>
              <a:rPr dirty="0" spc="10"/>
              <a:t> </a:t>
            </a:r>
            <a:r>
              <a:rPr dirty="0" spc="-10">
                <a:solidFill>
                  <a:srgbClr val="006FC0"/>
                </a:solidFill>
              </a:rPr>
              <a:t>https:/</a:t>
            </a:r>
            <a:r>
              <a:rPr dirty="0" spc="-10">
                <a:solidFill>
                  <a:srgbClr val="006FC0"/>
                </a:solidFill>
                <a:hlinkClick r:id="rId2"/>
              </a:rPr>
              <a:t>/ww</a:t>
            </a:r>
            <a:r>
              <a:rPr dirty="0" spc="-10">
                <a:solidFill>
                  <a:srgbClr val="006FC0"/>
                </a:solidFill>
              </a:rPr>
              <a:t>w</a:t>
            </a:r>
            <a:r>
              <a:rPr dirty="0" spc="-10">
                <a:solidFill>
                  <a:srgbClr val="006FC0"/>
                </a:solidFill>
                <a:hlinkClick r:id="rId2"/>
              </a:rPr>
              <a:t>.researchgate.net/publication/329232609_Real-Time_Bus_Tracking_and_</a:t>
            </a:r>
            <a:r>
              <a:rPr dirty="0" spc="-65">
                <a:solidFill>
                  <a:srgbClr val="006FC0"/>
                </a:solidFill>
                <a:hlinkClick r:id="rId2"/>
              </a:rPr>
              <a:t> </a:t>
            </a:r>
            <a:r>
              <a:rPr dirty="0" spc="-5">
                <a:solidFill>
                  <a:srgbClr val="006FC0"/>
                </a:solidFill>
              </a:rPr>
              <a:t>Scheduling_System</a:t>
            </a:r>
          </a:p>
          <a:p>
            <a:pPr marL="524510" indent="-457200">
              <a:lnSpc>
                <a:spcPct val="100000"/>
              </a:lnSpc>
              <a:spcBef>
                <a:spcPts val="1005"/>
              </a:spcBef>
              <a:buFont typeface="Wingdings"/>
              <a:buChar char=""/>
              <a:tabLst>
                <a:tab pos="524510" algn="l"/>
                <a:tab pos="525145" algn="l"/>
              </a:tabLst>
            </a:pPr>
            <a:r>
              <a:rPr dirty="0" spc="-5"/>
              <a:t>Eddie</a:t>
            </a:r>
            <a:r>
              <a:rPr dirty="0" spc="60"/>
              <a:t> </a:t>
            </a:r>
            <a:r>
              <a:rPr dirty="0" spc="-25"/>
              <a:t>Chi-Wah</a:t>
            </a:r>
            <a:r>
              <a:rPr dirty="0" spc="70"/>
              <a:t> </a:t>
            </a:r>
            <a:r>
              <a:rPr dirty="0" spc="-10"/>
              <a:t>Lau,</a:t>
            </a:r>
            <a:r>
              <a:rPr dirty="0" spc="60"/>
              <a:t> </a:t>
            </a:r>
            <a:r>
              <a:rPr dirty="0" spc="-15"/>
              <a:t>‘‘Simple</a:t>
            </a:r>
            <a:r>
              <a:rPr dirty="0" spc="60"/>
              <a:t> </a:t>
            </a:r>
            <a:r>
              <a:rPr dirty="0" spc="-5"/>
              <a:t>Bus</a:t>
            </a:r>
            <a:r>
              <a:rPr dirty="0" spc="70"/>
              <a:t> </a:t>
            </a:r>
            <a:r>
              <a:rPr dirty="0" spc="-10"/>
              <a:t>Tracking</a:t>
            </a:r>
            <a:r>
              <a:rPr dirty="0" spc="65"/>
              <a:t> </a:t>
            </a:r>
            <a:r>
              <a:rPr dirty="0" spc="-20"/>
              <a:t>System’’,</a:t>
            </a:r>
            <a:r>
              <a:rPr dirty="0" spc="65"/>
              <a:t> </a:t>
            </a:r>
            <a:r>
              <a:rPr dirty="0" spc="-5"/>
              <a:t>Journal</a:t>
            </a:r>
            <a:r>
              <a:rPr dirty="0" spc="70"/>
              <a:t> </a:t>
            </a:r>
            <a:r>
              <a:rPr dirty="0"/>
              <a:t>of</a:t>
            </a:r>
            <a:r>
              <a:rPr dirty="0" spc="70"/>
              <a:t> </a:t>
            </a:r>
            <a:r>
              <a:rPr dirty="0" spc="-5"/>
              <a:t>Advanced</a:t>
            </a:r>
            <a:r>
              <a:rPr dirty="0" spc="70"/>
              <a:t> </a:t>
            </a:r>
            <a:r>
              <a:rPr dirty="0" spc="-5"/>
              <a:t>Computer</a:t>
            </a:r>
            <a:r>
              <a:rPr dirty="0" spc="70"/>
              <a:t> </a:t>
            </a:r>
            <a:r>
              <a:rPr dirty="0" spc="-5"/>
              <a:t>Science</a:t>
            </a:r>
            <a:r>
              <a:rPr dirty="0" spc="60"/>
              <a:t> </a:t>
            </a:r>
            <a:r>
              <a:rPr dirty="0" spc="-5"/>
              <a:t>and</a:t>
            </a:r>
            <a:r>
              <a:rPr dirty="0" spc="65"/>
              <a:t> </a:t>
            </a:r>
            <a:r>
              <a:rPr dirty="0" spc="-15"/>
              <a:t>Technology</a:t>
            </a:r>
            <a:r>
              <a:rPr dirty="0" spc="60"/>
              <a:t> </a:t>
            </a:r>
            <a:r>
              <a:rPr dirty="0" spc="-5"/>
              <a:t>Research,</a:t>
            </a:r>
            <a:r>
              <a:rPr dirty="0" spc="65"/>
              <a:t> </a:t>
            </a:r>
            <a:r>
              <a:rPr dirty="0"/>
              <a:t>vol.3,</a:t>
            </a:r>
          </a:p>
          <a:p>
            <a:pPr marL="524510">
              <a:lnSpc>
                <a:spcPct val="100000"/>
              </a:lnSpc>
              <a:spcBef>
                <a:spcPts val="1355"/>
              </a:spcBef>
            </a:pPr>
            <a:r>
              <a:rPr dirty="0"/>
              <a:t>no.1,</a:t>
            </a:r>
            <a:r>
              <a:rPr dirty="0" spc="-60"/>
              <a:t> </a:t>
            </a:r>
            <a:r>
              <a:rPr dirty="0" spc="5"/>
              <a:t>2013</a:t>
            </a:r>
          </a:p>
          <a:p>
            <a:pPr marL="524510" marR="5715" indent="-457200">
              <a:lnSpc>
                <a:spcPts val="3160"/>
              </a:lnSpc>
              <a:spcBef>
                <a:spcPts val="320"/>
              </a:spcBef>
              <a:buFont typeface="Wingdings"/>
              <a:buChar char=""/>
              <a:tabLst>
                <a:tab pos="524510" algn="l"/>
                <a:tab pos="525145" algn="l"/>
              </a:tabLst>
            </a:pPr>
            <a:r>
              <a:rPr dirty="0" spc="-5"/>
              <a:t>M.Arikaa,S.Konomi,</a:t>
            </a:r>
            <a:r>
              <a:rPr dirty="0" spc="125"/>
              <a:t> </a:t>
            </a:r>
            <a:r>
              <a:rPr dirty="0" spc="-5"/>
              <a:t>and</a:t>
            </a:r>
            <a:r>
              <a:rPr dirty="0" spc="120"/>
              <a:t> </a:t>
            </a:r>
            <a:r>
              <a:rPr dirty="0" spc="-5"/>
              <a:t>K.Ohnishi,</a:t>
            </a:r>
            <a:r>
              <a:rPr dirty="0" spc="120"/>
              <a:t> </a:t>
            </a:r>
            <a:r>
              <a:rPr dirty="0" spc="-5"/>
              <a:t>“Navitime:Supporting</a:t>
            </a:r>
            <a:r>
              <a:rPr dirty="0" spc="130"/>
              <a:t> </a:t>
            </a:r>
            <a:r>
              <a:rPr dirty="0" spc="-5"/>
              <a:t>pedestrian</a:t>
            </a:r>
            <a:r>
              <a:rPr dirty="0" spc="125"/>
              <a:t> </a:t>
            </a:r>
            <a:r>
              <a:rPr dirty="0" spc="-5"/>
              <a:t>navigation</a:t>
            </a:r>
            <a:r>
              <a:rPr dirty="0" spc="130"/>
              <a:t> </a:t>
            </a:r>
            <a:r>
              <a:rPr dirty="0" spc="-5"/>
              <a:t>in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14"/>
              <a:t> </a:t>
            </a:r>
            <a:r>
              <a:rPr dirty="0" spc="-5"/>
              <a:t>real</a:t>
            </a:r>
            <a:r>
              <a:rPr dirty="0" spc="130"/>
              <a:t> </a:t>
            </a:r>
            <a:r>
              <a:rPr dirty="0" spc="-5"/>
              <a:t>world,”</a:t>
            </a:r>
            <a:r>
              <a:rPr dirty="0" spc="120"/>
              <a:t> </a:t>
            </a:r>
            <a:r>
              <a:rPr dirty="0" spc="-5"/>
              <a:t>IEEE</a:t>
            </a:r>
            <a:r>
              <a:rPr dirty="0" spc="120"/>
              <a:t> </a:t>
            </a:r>
            <a:r>
              <a:rPr dirty="0" spc="-5"/>
              <a:t>Pervasive</a:t>
            </a:r>
            <a:r>
              <a:rPr dirty="0" spc="110"/>
              <a:t> </a:t>
            </a:r>
            <a:r>
              <a:rPr dirty="0" spc="-5"/>
              <a:t>Comput., </a:t>
            </a:r>
            <a:r>
              <a:rPr dirty="0" spc="-360"/>
              <a:t> </a:t>
            </a:r>
            <a:r>
              <a:rPr dirty="0"/>
              <a:t>vol.</a:t>
            </a:r>
            <a:r>
              <a:rPr dirty="0" spc="-20"/>
              <a:t> </a:t>
            </a:r>
            <a:r>
              <a:rPr dirty="0"/>
              <a:t>6,</a:t>
            </a:r>
            <a:r>
              <a:rPr dirty="0" spc="-5"/>
              <a:t> </a:t>
            </a:r>
            <a:r>
              <a:rPr dirty="0"/>
              <a:t>no.</a:t>
            </a:r>
            <a:r>
              <a:rPr dirty="0" spc="-20"/>
              <a:t> </a:t>
            </a:r>
            <a:r>
              <a:rPr dirty="0"/>
              <a:t>3,</a:t>
            </a:r>
            <a:r>
              <a:rPr dirty="0" spc="-10"/>
              <a:t> </a:t>
            </a:r>
            <a:r>
              <a:rPr dirty="0"/>
              <a:t>pp.</a:t>
            </a:r>
            <a:r>
              <a:rPr dirty="0" spc="-10"/>
              <a:t> </a:t>
            </a:r>
            <a:r>
              <a:rPr dirty="0"/>
              <a:t>21–29,</a:t>
            </a:r>
            <a:r>
              <a:rPr dirty="0" spc="-30"/>
              <a:t> </a:t>
            </a:r>
            <a:r>
              <a:rPr dirty="0" spc="-5"/>
              <a:t>Jul.–Sep.</a:t>
            </a:r>
            <a:r>
              <a:rPr dirty="0" spc="-30"/>
              <a:t> </a:t>
            </a:r>
            <a:r>
              <a:rPr dirty="0"/>
              <a:t>2007.</a:t>
            </a:r>
          </a:p>
          <a:p>
            <a:pPr marL="524510" indent="-457200">
              <a:lnSpc>
                <a:spcPct val="100000"/>
              </a:lnSpc>
              <a:spcBef>
                <a:spcPts val="1010"/>
              </a:spcBef>
              <a:buFont typeface="Wingdings"/>
              <a:buChar char=""/>
              <a:tabLst>
                <a:tab pos="524510" algn="l"/>
                <a:tab pos="525145" algn="l"/>
              </a:tabLst>
            </a:pPr>
            <a:r>
              <a:rPr dirty="0" spc="-5"/>
              <a:t>Mane,</a:t>
            </a:r>
            <a:r>
              <a:rPr dirty="0" spc="180"/>
              <a:t> </a:t>
            </a:r>
            <a:r>
              <a:rPr dirty="0" spc="-5"/>
              <a:t>Mr</a:t>
            </a:r>
            <a:r>
              <a:rPr dirty="0" spc="175"/>
              <a:t> </a:t>
            </a:r>
            <a:r>
              <a:rPr dirty="0"/>
              <a:t>&amp;</a:t>
            </a:r>
            <a:r>
              <a:rPr dirty="0" spc="175"/>
              <a:t> </a:t>
            </a:r>
            <a:r>
              <a:rPr dirty="0" spc="-10"/>
              <a:t>Khairnar,</a:t>
            </a:r>
            <a:r>
              <a:rPr dirty="0" spc="175"/>
              <a:t> </a:t>
            </a:r>
            <a:r>
              <a:rPr dirty="0" spc="-30"/>
              <a:t>Dr.</a:t>
            </a:r>
            <a:r>
              <a:rPr dirty="0" spc="180"/>
              <a:t> </a:t>
            </a:r>
            <a:r>
              <a:rPr dirty="0" spc="-25"/>
              <a:t>Vaishali.</a:t>
            </a:r>
            <a:r>
              <a:rPr dirty="0" spc="165"/>
              <a:t> </a:t>
            </a:r>
            <a:r>
              <a:rPr dirty="0" spc="-5"/>
              <a:t>(2014).</a:t>
            </a:r>
            <a:r>
              <a:rPr dirty="0" spc="170"/>
              <a:t> </a:t>
            </a:r>
            <a:r>
              <a:rPr dirty="0" spc="-5"/>
              <a:t>Analysis</a:t>
            </a:r>
            <a:r>
              <a:rPr dirty="0" spc="175"/>
              <a:t> </a:t>
            </a:r>
            <a:r>
              <a:rPr dirty="0"/>
              <a:t>of</a:t>
            </a:r>
            <a:r>
              <a:rPr dirty="0" spc="175"/>
              <a:t> </a:t>
            </a:r>
            <a:r>
              <a:rPr dirty="0" spc="-5"/>
              <a:t>Bus</a:t>
            </a:r>
            <a:r>
              <a:rPr dirty="0" spc="180"/>
              <a:t> </a:t>
            </a:r>
            <a:r>
              <a:rPr dirty="0" spc="-10"/>
              <a:t>Tracking</a:t>
            </a:r>
            <a:r>
              <a:rPr dirty="0" spc="180"/>
              <a:t> </a:t>
            </a:r>
            <a:r>
              <a:rPr dirty="0" spc="-5"/>
              <a:t>System</a:t>
            </a:r>
            <a:r>
              <a:rPr dirty="0" spc="160"/>
              <a:t> </a:t>
            </a:r>
            <a:r>
              <a:rPr dirty="0"/>
              <a:t>Using</a:t>
            </a:r>
            <a:r>
              <a:rPr dirty="0" spc="175"/>
              <a:t> </a:t>
            </a:r>
            <a:r>
              <a:rPr dirty="0" spc="-5"/>
              <a:t>GPS</a:t>
            </a:r>
            <a:r>
              <a:rPr dirty="0" spc="180"/>
              <a:t> </a:t>
            </a:r>
            <a:r>
              <a:rPr dirty="0"/>
              <a:t>on</a:t>
            </a:r>
            <a:r>
              <a:rPr dirty="0" spc="180"/>
              <a:t> </a:t>
            </a:r>
            <a:r>
              <a:rPr dirty="0" spc="-5"/>
              <a:t>Smartphones.</a:t>
            </a:r>
            <a:r>
              <a:rPr dirty="0" spc="165"/>
              <a:t> </a:t>
            </a:r>
            <a:r>
              <a:rPr dirty="0"/>
              <a:t>IOSR</a:t>
            </a:r>
            <a:r>
              <a:rPr dirty="0" spc="170"/>
              <a:t> </a:t>
            </a:r>
            <a:r>
              <a:rPr dirty="0"/>
              <a:t>Journal</a:t>
            </a:r>
            <a:r>
              <a:rPr dirty="0" spc="180"/>
              <a:t> </a:t>
            </a:r>
            <a:r>
              <a:rPr dirty="0" spc="-10"/>
              <a:t>of</a:t>
            </a:r>
          </a:p>
          <a:p>
            <a:pPr marL="524510">
              <a:lnSpc>
                <a:spcPct val="100000"/>
              </a:lnSpc>
              <a:spcBef>
                <a:spcPts val="1355"/>
              </a:spcBef>
            </a:pPr>
            <a:r>
              <a:rPr dirty="0" spc="-5"/>
              <a:t>Computer</a:t>
            </a:r>
            <a:r>
              <a:rPr dirty="0" spc="5"/>
              <a:t> </a:t>
            </a:r>
            <a:r>
              <a:rPr dirty="0" spc="-5"/>
              <a:t>Engineering.</a:t>
            </a:r>
            <a:r>
              <a:rPr dirty="0" spc="-30"/>
              <a:t> </a:t>
            </a:r>
            <a:r>
              <a:rPr dirty="0"/>
              <a:t>16.</a:t>
            </a:r>
            <a:r>
              <a:rPr dirty="0" spc="5"/>
              <a:t> </a:t>
            </a:r>
            <a:r>
              <a:rPr dirty="0" spc="-5"/>
              <a:t>10.9790/0661-162128082.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5714" y="3524758"/>
            <a:ext cx="343662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THANK</a:t>
            </a:r>
            <a:r>
              <a:rPr dirty="0" sz="4400" spc="-254"/>
              <a:t> </a:t>
            </a:r>
            <a:r>
              <a:rPr dirty="0" sz="4400"/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446" y="698372"/>
            <a:ext cx="2006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AGENDA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8694" y="1883155"/>
            <a:ext cx="3532504" cy="349631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PROBLEM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NEED FOR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NAVIGATOR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EXISTING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PROPOSED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3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FUTURE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ENCHANCEMENT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MODULES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5234" y="946861"/>
            <a:ext cx="3891279" cy="6057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5799" y="1936496"/>
            <a:ext cx="10209530" cy="2494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navigator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software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application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developed</a:t>
            </a:r>
            <a:r>
              <a:rPr dirty="0" sz="1800">
                <a:latin typeface="Times New Roman"/>
                <a:cs typeface="Times New Roman"/>
              </a:rPr>
              <a:t> 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assist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people</a:t>
            </a:r>
            <a:r>
              <a:rPr dirty="0" sz="1800">
                <a:latin typeface="Times New Roman"/>
                <a:cs typeface="Times New Roman"/>
              </a:rPr>
              <a:t> 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navigating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public </a:t>
            </a:r>
            <a:r>
              <a:rPr dirty="0" sz="1800">
                <a:latin typeface="Times New Roman"/>
                <a:cs typeface="Times New Roman"/>
              </a:rPr>
              <a:t> transportation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systems,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particularly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buses.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primary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objective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simplify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process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planning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routes and </a:t>
            </a:r>
            <a:r>
              <a:rPr dirty="0" sz="1800" spc="-5">
                <a:latin typeface="Times New Roman"/>
                <a:cs typeface="Times New Roman"/>
              </a:rPr>
              <a:t>finding one's </a:t>
            </a:r>
            <a:r>
              <a:rPr dirty="0" sz="1800" spc="-10">
                <a:latin typeface="Times New Roman"/>
                <a:cs typeface="Times New Roman"/>
              </a:rPr>
              <a:t>way </a:t>
            </a:r>
            <a:r>
              <a:rPr dirty="0" sz="1800" spc="-5">
                <a:latin typeface="Times New Roman"/>
                <a:cs typeface="Times New Roman"/>
              </a:rPr>
              <a:t>around new </a:t>
            </a:r>
            <a:r>
              <a:rPr dirty="0" sz="1800">
                <a:latin typeface="Times New Roman"/>
                <a:cs typeface="Times New Roman"/>
              </a:rPr>
              <a:t>areas or </a:t>
            </a:r>
            <a:r>
              <a:rPr dirty="0" sz="1800" spc="-5">
                <a:latin typeface="Times New Roman"/>
                <a:cs typeface="Times New Roman"/>
              </a:rPr>
              <a:t>neighborhoods. </a:t>
            </a:r>
            <a:r>
              <a:rPr dirty="0" sz="1800" spc="-30">
                <a:latin typeface="Times New Roman"/>
                <a:cs typeface="Times New Roman"/>
              </a:rPr>
              <a:t>Typically, </a:t>
            </a:r>
            <a:r>
              <a:rPr dirty="0" sz="1800">
                <a:latin typeface="Times New Roman"/>
                <a:cs typeface="Times New Roman"/>
              </a:rPr>
              <a:t>the application </a:t>
            </a:r>
            <a:r>
              <a:rPr dirty="0" sz="1800" spc="-5">
                <a:latin typeface="Times New Roman"/>
                <a:cs typeface="Times New Roman"/>
              </a:rPr>
              <a:t>features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map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surrounding region and </a:t>
            </a:r>
            <a:r>
              <a:rPr dirty="0" sz="1800" spc="-5">
                <a:latin typeface="Times New Roman"/>
                <a:cs typeface="Times New Roman"/>
              </a:rPr>
              <a:t>provides users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5">
                <a:latin typeface="Times New Roman"/>
                <a:cs typeface="Times New Roman"/>
              </a:rPr>
              <a:t>up-to-date information </a:t>
            </a:r>
            <a:r>
              <a:rPr dirty="0" sz="1800">
                <a:latin typeface="Times New Roman"/>
                <a:cs typeface="Times New Roman"/>
              </a:rPr>
              <a:t>about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schedules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routes. </a:t>
            </a:r>
            <a:r>
              <a:rPr dirty="0" sz="1800" spc="-15">
                <a:latin typeface="Times New Roman"/>
                <a:cs typeface="Times New Roman"/>
              </a:rPr>
              <a:t>By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entering their </a:t>
            </a:r>
            <a:r>
              <a:rPr dirty="0" sz="1800" spc="-5">
                <a:latin typeface="Times New Roman"/>
                <a:cs typeface="Times New Roman"/>
              </a:rPr>
              <a:t>starting point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destination, the </a:t>
            </a:r>
            <a:r>
              <a:rPr dirty="0" sz="1800">
                <a:latin typeface="Times New Roman"/>
                <a:cs typeface="Times New Roman"/>
              </a:rPr>
              <a:t>software generates the </a:t>
            </a:r>
            <a:r>
              <a:rPr dirty="0" sz="1800" spc="-5">
                <a:latin typeface="Times New Roman"/>
                <a:cs typeface="Times New Roman"/>
              </a:rPr>
              <a:t>most efficient bus route, </a:t>
            </a:r>
            <a:r>
              <a:rPr dirty="0" sz="1800">
                <a:latin typeface="Times New Roman"/>
                <a:cs typeface="Times New Roman"/>
              </a:rPr>
              <a:t>including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details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like </a:t>
            </a:r>
            <a:r>
              <a:rPr dirty="0" sz="1800" spc="-5">
                <a:latin typeface="Times New Roman"/>
                <a:cs typeface="Times New Roman"/>
              </a:rPr>
              <a:t>bus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stops,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transfers,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estimated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3010" y="944626"/>
            <a:ext cx="5511800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dirty="0" spc="-85"/>
              <a:t> </a:t>
            </a:r>
            <a:r>
              <a:rPr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3141" y="1844007"/>
            <a:ext cx="9939655" cy="24491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5080">
              <a:lnSpc>
                <a:spcPct val="131800"/>
              </a:lnSpc>
              <a:spcBef>
                <a:spcPts val="140"/>
              </a:spcBef>
            </a:pPr>
            <a:r>
              <a:rPr dirty="0" sz="2200" spc="-10">
                <a:latin typeface="Times New Roman"/>
                <a:cs typeface="Times New Roman"/>
              </a:rPr>
              <a:t>As </a:t>
            </a:r>
            <a:r>
              <a:rPr dirty="0" sz="2000">
                <a:latin typeface="Times New Roman"/>
                <a:cs typeface="Times New Roman"/>
              </a:rPr>
              <a:t>part </a:t>
            </a:r>
            <a:r>
              <a:rPr dirty="0" sz="2000" spc="-5">
                <a:latin typeface="Times New Roman"/>
                <a:cs typeface="Times New Roman"/>
              </a:rPr>
              <a:t>of our profession most </a:t>
            </a:r>
            <a:r>
              <a:rPr dirty="0" sz="2000">
                <a:latin typeface="Times New Roman"/>
                <a:cs typeface="Times New Roman"/>
              </a:rPr>
              <a:t>of us </a:t>
            </a:r>
            <a:r>
              <a:rPr dirty="0" sz="2000" spc="-5">
                <a:latin typeface="Times New Roman"/>
                <a:cs typeface="Times New Roman"/>
              </a:rPr>
              <a:t>used </a:t>
            </a:r>
            <a:r>
              <a:rPr dirty="0" sz="2000" spc="-10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travel </a:t>
            </a:r>
            <a:r>
              <a:rPr dirty="0" sz="2000">
                <a:latin typeface="Times New Roman"/>
                <a:cs typeface="Times New Roman"/>
              </a:rPr>
              <a:t>by </a:t>
            </a:r>
            <a:r>
              <a:rPr dirty="0" sz="2000" spc="-5">
                <a:latin typeface="Times New Roman"/>
                <a:cs typeface="Times New Roman"/>
              </a:rPr>
              <a:t>bus. </a:t>
            </a:r>
            <a:r>
              <a:rPr dirty="0" sz="2000">
                <a:latin typeface="Times New Roman"/>
                <a:cs typeface="Times New Roman"/>
              </a:rPr>
              <a:t>At </a:t>
            </a:r>
            <a:r>
              <a:rPr dirty="0" sz="2000" spc="-5">
                <a:latin typeface="Times New Roman"/>
                <a:cs typeface="Times New Roman"/>
              </a:rPr>
              <a:t>that </a:t>
            </a:r>
            <a:r>
              <a:rPr dirty="0" sz="2000" spc="-10">
                <a:latin typeface="Times New Roman"/>
                <a:cs typeface="Times New Roman"/>
              </a:rPr>
              <a:t>time </a:t>
            </a:r>
            <a:r>
              <a:rPr dirty="0" sz="2000" spc="-5">
                <a:latin typeface="Times New Roman"/>
                <a:cs typeface="Times New Roman"/>
              </a:rPr>
              <a:t>we </a:t>
            </a:r>
            <a:r>
              <a:rPr dirty="0" sz="2000" spc="-10">
                <a:latin typeface="Times New Roman"/>
                <a:cs typeface="Times New Roman"/>
              </a:rPr>
              <a:t>may </a:t>
            </a:r>
            <a:r>
              <a:rPr dirty="0" sz="2000">
                <a:latin typeface="Times New Roman"/>
                <a:cs typeface="Times New Roman"/>
              </a:rPr>
              <a:t>face </a:t>
            </a:r>
            <a:r>
              <a:rPr dirty="0" sz="2000" spc="-10">
                <a:latin typeface="Times New Roman"/>
                <a:cs typeface="Times New Roman"/>
              </a:rPr>
              <a:t>difficulty </a:t>
            </a:r>
            <a:r>
              <a:rPr dirty="0" sz="2000" spc="-5">
                <a:latin typeface="Times New Roman"/>
                <a:cs typeface="Times New Roman"/>
              </a:rPr>
              <a:t>in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keeping.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So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may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early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too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late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bus.</a:t>
            </a:r>
            <a:r>
              <a:rPr dirty="0" sz="1800" spc="2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are</a:t>
            </a:r>
            <a:r>
              <a:rPr dirty="0" sz="1800" spc="229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too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early</a:t>
            </a:r>
            <a:r>
              <a:rPr dirty="0" sz="1800" spc="2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get</a:t>
            </a:r>
            <a:r>
              <a:rPr dirty="0" sz="1800" spc="2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tired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waiting for long </a:t>
            </a:r>
            <a:r>
              <a:rPr dirty="0" sz="1800" spc="-5">
                <a:latin typeface="Times New Roman"/>
                <a:cs typeface="Times New Roman"/>
              </a:rPr>
              <a:t>time or </a:t>
            </a: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-5">
                <a:latin typeface="Times New Roman"/>
                <a:cs typeface="Times New Roman"/>
              </a:rPr>
              <a:t>we are late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the bus </a:t>
            </a:r>
            <a:r>
              <a:rPr dirty="0" sz="1800">
                <a:latin typeface="Times New Roman"/>
                <a:cs typeface="Times New Roman"/>
              </a:rPr>
              <a:t>it </a:t>
            </a:r>
            <a:r>
              <a:rPr dirty="0" sz="1800" spc="-10">
                <a:latin typeface="Times New Roman"/>
                <a:cs typeface="Times New Roman"/>
              </a:rPr>
              <a:t>may </a:t>
            </a:r>
            <a:r>
              <a:rPr dirty="0" sz="1800">
                <a:latin typeface="Times New Roman"/>
                <a:cs typeface="Times New Roman"/>
              </a:rPr>
              <a:t>lead to </a:t>
            </a:r>
            <a:r>
              <a:rPr dirty="0" sz="1800" spc="-5">
                <a:latin typeface="Times New Roman"/>
                <a:cs typeface="Times New Roman"/>
              </a:rPr>
              <a:t>our </a:t>
            </a:r>
            <a:r>
              <a:rPr dirty="0" sz="1800">
                <a:latin typeface="Times New Roman"/>
                <a:cs typeface="Times New Roman"/>
              </a:rPr>
              <a:t>absence </a:t>
            </a:r>
            <a:r>
              <a:rPr dirty="0" sz="1800" spc="-5">
                <a:latin typeface="Times New Roman"/>
                <a:cs typeface="Times New Roman"/>
              </a:rPr>
              <a:t>on that particular day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our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 or </a:t>
            </a:r>
            <a:r>
              <a:rPr dirty="0" sz="2000" spc="-5">
                <a:latin typeface="Times New Roman"/>
                <a:cs typeface="Times New Roman"/>
              </a:rPr>
              <a:t>studies will </a:t>
            </a:r>
            <a:r>
              <a:rPr dirty="0" sz="2000">
                <a:latin typeface="Times New Roman"/>
                <a:cs typeface="Times New Roman"/>
              </a:rPr>
              <a:t>get </a:t>
            </a:r>
            <a:r>
              <a:rPr dirty="0" sz="2000" spc="-10">
                <a:latin typeface="Times New Roman"/>
                <a:cs typeface="Times New Roman"/>
              </a:rPr>
              <a:t>affected </a:t>
            </a:r>
            <a:r>
              <a:rPr dirty="0" sz="2000" spc="-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the </a:t>
            </a:r>
            <a:r>
              <a:rPr dirty="0" sz="2000" spc="5">
                <a:latin typeface="Times New Roman"/>
                <a:cs typeface="Times New Roman"/>
              </a:rPr>
              <a:t>one </a:t>
            </a:r>
            <a:r>
              <a:rPr dirty="0" sz="2000" spc="-35">
                <a:latin typeface="Times New Roman"/>
                <a:cs typeface="Times New Roman"/>
              </a:rPr>
              <a:t>day. </a:t>
            </a:r>
            <a:r>
              <a:rPr dirty="0" sz="2000" spc="-75">
                <a:latin typeface="Times New Roman"/>
                <a:cs typeface="Times New Roman"/>
              </a:rPr>
              <a:t>To </a:t>
            </a:r>
            <a:r>
              <a:rPr dirty="0" sz="2000" spc="-5">
                <a:latin typeface="Times New Roman"/>
                <a:cs typeface="Times New Roman"/>
              </a:rPr>
              <a:t>address these challenges, the </a:t>
            </a:r>
            <a:r>
              <a:rPr dirty="0" sz="2000">
                <a:latin typeface="Times New Roman"/>
                <a:cs typeface="Times New Roman"/>
              </a:rPr>
              <a:t>bus </a:t>
            </a:r>
            <a:r>
              <a:rPr dirty="0" sz="2000" spc="-5">
                <a:latin typeface="Times New Roman"/>
                <a:cs typeface="Times New Roman"/>
              </a:rPr>
              <a:t>navigator 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project has been developed as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">
                <a:latin typeface="Times New Roman"/>
                <a:cs typeface="Times New Roman"/>
              </a:rPr>
              <a:t>solution </a:t>
            </a:r>
            <a:r>
              <a:rPr dirty="0" sz="2000" spc="-1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help </a:t>
            </a:r>
            <a:r>
              <a:rPr dirty="0" sz="2000" spc="-10">
                <a:latin typeface="Times New Roman"/>
                <a:cs typeface="Times New Roman"/>
              </a:rPr>
              <a:t>commuter’s</a:t>
            </a:r>
            <a:r>
              <a:rPr dirty="0" sz="2000" spc="-5">
                <a:latin typeface="Times New Roman"/>
                <a:cs typeface="Times New Roman"/>
              </a:rPr>
              <a:t> better plan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their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bus </a:t>
            </a:r>
            <a:r>
              <a:rPr dirty="0" sz="2000" spc="-5">
                <a:latin typeface="Times New Roman"/>
                <a:cs typeface="Times New Roman"/>
              </a:rPr>
              <a:t>travel and </a:t>
            </a:r>
            <a:r>
              <a:rPr dirty="0" sz="2000">
                <a:latin typeface="Times New Roman"/>
                <a:cs typeface="Times New Roman"/>
              </a:rPr>
              <a:t> ensure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arrive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at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destination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473" y="680084"/>
            <a:ext cx="308673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4171" y="1868804"/>
            <a:ext cx="9549765" cy="32772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just" marL="241300" marR="6350" indent="-228600">
              <a:lnSpc>
                <a:spcPts val="1939"/>
              </a:lnSpc>
              <a:spcBef>
                <a:spcPts val="345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Develop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user-friendly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navigation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system: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primary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objective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mini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project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create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user-friendly </a:t>
            </a:r>
            <a:r>
              <a:rPr dirty="0" sz="1800" spc="-10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navigation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-5">
                <a:latin typeface="Times New Roman"/>
                <a:cs typeface="Times New Roman"/>
              </a:rPr>
              <a:t>helps users </a:t>
            </a:r>
            <a:r>
              <a:rPr dirty="0" sz="1800">
                <a:latin typeface="Times New Roman"/>
                <a:cs typeface="Times New Roman"/>
              </a:rPr>
              <a:t>find the </a:t>
            </a:r>
            <a:r>
              <a:rPr dirty="0" sz="1800" spc="-10">
                <a:latin typeface="Times New Roman"/>
                <a:cs typeface="Times New Roman"/>
              </a:rPr>
              <a:t>best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routes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navigate </a:t>
            </a:r>
            <a:r>
              <a:rPr dirty="0" sz="1800" spc="-5">
                <a:latin typeface="Times New Roman"/>
                <a:cs typeface="Times New Roman"/>
              </a:rPr>
              <a:t>through 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efficiently.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algn="just" marL="241300" marR="5715" indent="-228600">
              <a:lnSpc>
                <a:spcPts val="1939"/>
              </a:lnSpc>
              <a:spcBef>
                <a:spcPts val="1664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Multi-modal </a:t>
            </a:r>
            <a:r>
              <a:rPr dirty="0" sz="1800">
                <a:latin typeface="Times New Roman"/>
                <a:cs typeface="Times New Roman"/>
              </a:rPr>
              <a:t>transportation </a:t>
            </a:r>
            <a:r>
              <a:rPr dirty="0" sz="1800" spc="-5">
                <a:latin typeface="Times New Roman"/>
                <a:cs typeface="Times New Roman"/>
              </a:rPr>
              <a:t>support: </a:t>
            </a:r>
            <a:r>
              <a:rPr dirty="0" sz="1800">
                <a:latin typeface="Times New Roman"/>
                <a:cs typeface="Times New Roman"/>
              </a:rPr>
              <a:t>Consider incorporating </a:t>
            </a:r>
            <a:r>
              <a:rPr dirty="0" sz="1800" spc="-5">
                <a:latin typeface="Times New Roman"/>
                <a:cs typeface="Times New Roman"/>
              </a:rPr>
              <a:t>multi-modal transportation options, such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 </a:t>
            </a:r>
            <a:r>
              <a:rPr dirty="0" sz="1800">
                <a:latin typeface="Times New Roman"/>
                <a:cs typeface="Times New Roman"/>
              </a:rPr>
              <a:t>integrating </a:t>
            </a:r>
            <a:r>
              <a:rPr dirty="0" sz="1800" spc="-10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routes with </a:t>
            </a:r>
            <a:r>
              <a:rPr dirty="0" sz="1800" spc="-5">
                <a:latin typeface="Times New Roman"/>
                <a:cs typeface="Times New Roman"/>
              </a:rPr>
              <a:t>other modes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transportation </a:t>
            </a:r>
            <a:r>
              <a:rPr dirty="0" sz="1800">
                <a:latin typeface="Times New Roman"/>
                <a:cs typeface="Times New Roman"/>
              </a:rPr>
              <a:t>like </a:t>
            </a:r>
            <a:r>
              <a:rPr dirty="0" sz="1800" spc="-5">
                <a:latin typeface="Times New Roman"/>
                <a:cs typeface="Times New Roman"/>
              </a:rPr>
              <a:t>trains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trams, </a:t>
            </a:r>
            <a:r>
              <a:rPr dirty="0" sz="1800">
                <a:latin typeface="Times New Roman"/>
                <a:cs typeface="Times New Roman"/>
              </a:rPr>
              <a:t>to provide </a:t>
            </a:r>
            <a:r>
              <a:rPr dirty="0" sz="1800" spc="-5">
                <a:latin typeface="Times New Roman"/>
                <a:cs typeface="Times New Roman"/>
              </a:rPr>
              <a:t>users with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seamless </a:t>
            </a:r>
            <a:r>
              <a:rPr dirty="0" sz="1800">
                <a:latin typeface="Times New Roman"/>
                <a:cs typeface="Times New Roman"/>
              </a:rPr>
              <a:t>travel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options.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ts val="1939"/>
              </a:lnSpc>
              <a:spcBef>
                <a:spcPts val="1650"/>
              </a:spcBef>
              <a:buFont typeface="Wingdings"/>
              <a:buChar char=""/>
              <a:tabLst>
                <a:tab pos="241300" algn="l"/>
              </a:tabLst>
            </a:pPr>
            <a:r>
              <a:rPr dirty="0" sz="1800" spc="-5">
                <a:latin typeface="Times New Roman"/>
                <a:cs typeface="Times New Roman"/>
              </a:rPr>
              <a:t>Display maps and directions: Present users </a:t>
            </a:r>
            <a:r>
              <a:rPr dirty="0" sz="1800" spc="-10">
                <a:latin typeface="Times New Roman"/>
                <a:cs typeface="Times New Roman"/>
              </a:rPr>
              <a:t>with </a:t>
            </a:r>
            <a:r>
              <a:rPr dirty="0" sz="1800" spc="-5">
                <a:latin typeface="Times New Roman"/>
                <a:cs typeface="Times New Roman"/>
              </a:rPr>
              <a:t>visual maps and step-by-step </a:t>
            </a:r>
            <a:r>
              <a:rPr dirty="0" sz="1800">
                <a:latin typeface="Times New Roman"/>
                <a:cs typeface="Times New Roman"/>
              </a:rPr>
              <a:t>directions for </a:t>
            </a:r>
            <a:r>
              <a:rPr dirty="0" sz="1800" spc="-5">
                <a:latin typeface="Times New Roman"/>
                <a:cs typeface="Times New Roman"/>
              </a:rPr>
              <a:t>their </a:t>
            </a:r>
            <a:r>
              <a:rPr dirty="0" sz="1800">
                <a:latin typeface="Times New Roman"/>
                <a:cs typeface="Times New Roman"/>
              </a:rPr>
              <a:t> chosen </a:t>
            </a:r>
            <a:r>
              <a:rPr dirty="0" sz="1800" spc="-5">
                <a:latin typeface="Times New Roman"/>
                <a:cs typeface="Times New Roman"/>
              </a:rPr>
              <a:t>bus routes.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system </a:t>
            </a:r>
            <a:r>
              <a:rPr dirty="0" sz="1800">
                <a:latin typeface="Times New Roman"/>
                <a:cs typeface="Times New Roman"/>
              </a:rPr>
              <a:t>should </a:t>
            </a:r>
            <a:r>
              <a:rPr dirty="0" sz="1800" spc="-10">
                <a:latin typeface="Times New Roman"/>
                <a:cs typeface="Times New Roman"/>
              </a:rPr>
              <a:t>offer </a:t>
            </a:r>
            <a:r>
              <a:rPr dirty="0" sz="1800">
                <a:latin typeface="Times New Roman"/>
                <a:cs typeface="Times New Roman"/>
              </a:rPr>
              <a:t>clear instructions and </a:t>
            </a:r>
            <a:r>
              <a:rPr dirty="0" sz="1800" spc="-5">
                <a:latin typeface="Times New Roman"/>
                <a:cs typeface="Times New Roman"/>
              </a:rPr>
              <a:t>landmarks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help users navigate </a:t>
            </a:r>
            <a:r>
              <a:rPr dirty="0" sz="1800">
                <a:latin typeface="Times New Roman"/>
                <a:cs typeface="Times New Roman"/>
              </a:rPr>
              <a:t> through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city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effectively.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669" y="813943"/>
            <a:ext cx="700595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NEED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220"/>
              <a:t> </a:t>
            </a:r>
            <a:r>
              <a:rPr dirty="0"/>
              <a:t>A</a:t>
            </a:r>
            <a:r>
              <a:rPr dirty="0" spc="-215"/>
              <a:t> </a:t>
            </a:r>
            <a:r>
              <a:rPr dirty="0"/>
              <a:t>BUS</a:t>
            </a:r>
            <a:r>
              <a:rPr dirty="0" spc="-15"/>
              <a:t> </a:t>
            </a:r>
            <a:r>
              <a:rPr dirty="0" spc="-95"/>
              <a:t>NAVIGATOR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2563" y="1825477"/>
            <a:ext cx="10229850" cy="3317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Bus navigator project, users </a:t>
            </a:r>
            <a:r>
              <a:rPr dirty="0" sz="1800">
                <a:latin typeface="Times New Roman"/>
                <a:cs typeface="Times New Roman"/>
              </a:rPr>
              <a:t>no longer </a:t>
            </a:r>
            <a:r>
              <a:rPr dirty="0" sz="1800" spc="-5">
                <a:latin typeface="Times New Roman"/>
                <a:cs typeface="Times New Roman"/>
              </a:rPr>
              <a:t>have to </a:t>
            </a:r>
            <a:r>
              <a:rPr dirty="0" sz="1800">
                <a:latin typeface="Times New Roman"/>
                <a:cs typeface="Times New Roman"/>
              </a:rPr>
              <a:t>rely on </a:t>
            </a:r>
            <a:r>
              <a:rPr dirty="0" sz="1800" spc="-5">
                <a:latin typeface="Times New Roman"/>
                <a:cs typeface="Times New Roman"/>
              </a:rPr>
              <a:t>guesswork </a:t>
            </a:r>
            <a:r>
              <a:rPr dirty="0" sz="1800">
                <a:latin typeface="Times New Roman"/>
                <a:cs typeface="Times New Roman"/>
              </a:rPr>
              <a:t>to determine the </a:t>
            </a:r>
            <a:r>
              <a:rPr dirty="0" sz="1800" spc="-5">
                <a:latin typeface="Times New Roman"/>
                <a:cs typeface="Times New Roman"/>
              </a:rPr>
              <a:t>most </a:t>
            </a:r>
            <a:r>
              <a:rPr dirty="0" sz="1800" spc="-10">
                <a:latin typeface="Times New Roman"/>
                <a:cs typeface="Times New Roman"/>
              </a:rPr>
              <a:t>efficient </a:t>
            </a:r>
            <a:r>
              <a:rPr dirty="0" sz="1800" spc="-5">
                <a:latin typeface="Times New Roman"/>
                <a:cs typeface="Times New Roman"/>
              </a:rPr>
              <a:t>bus route. </a:t>
            </a:r>
            <a:r>
              <a:rPr dirty="0" sz="1800">
                <a:latin typeface="Times New Roman"/>
                <a:cs typeface="Times New Roman"/>
              </a:rPr>
              <a:t> Instead, </a:t>
            </a:r>
            <a:r>
              <a:rPr dirty="0" sz="1800" spc="-5">
                <a:latin typeface="Times New Roman"/>
                <a:cs typeface="Times New Roman"/>
              </a:rPr>
              <a:t>they </a:t>
            </a:r>
            <a:r>
              <a:rPr dirty="0" sz="1800" spc="-1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use the software </a:t>
            </a:r>
            <a:r>
              <a:rPr dirty="0" sz="1800">
                <a:latin typeface="Times New Roman"/>
                <a:cs typeface="Times New Roman"/>
              </a:rPr>
              <a:t>to access </a:t>
            </a:r>
            <a:r>
              <a:rPr dirty="0" sz="1800" spc="-5">
                <a:latin typeface="Times New Roman"/>
                <a:cs typeface="Times New Roman"/>
              </a:rPr>
              <a:t>real-time information on bus schedules </a:t>
            </a:r>
            <a:r>
              <a:rPr dirty="0" sz="1800">
                <a:latin typeface="Times New Roman"/>
                <a:cs typeface="Times New Roman"/>
              </a:rPr>
              <a:t>and routes, </a:t>
            </a:r>
            <a:r>
              <a:rPr dirty="0" sz="1800" spc="-5">
                <a:latin typeface="Times New Roman"/>
                <a:cs typeface="Times New Roman"/>
              </a:rPr>
              <a:t>including </a:t>
            </a:r>
            <a:r>
              <a:rPr dirty="0" sz="1800" spc="-10">
                <a:latin typeface="Times New Roman"/>
                <a:cs typeface="Times New Roman"/>
              </a:rPr>
              <a:t>any 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delays or </a:t>
            </a:r>
            <a:r>
              <a:rPr dirty="0" sz="1800" spc="-5">
                <a:latin typeface="Times New Roman"/>
                <a:cs typeface="Times New Roman"/>
              </a:rPr>
              <a:t>changes. </a:t>
            </a:r>
            <a:r>
              <a:rPr dirty="0" sz="1800">
                <a:latin typeface="Times New Roman"/>
                <a:cs typeface="Times New Roman"/>
              </a:rPr>
              <a:t>Furthermore, the </a:t>
            </a:r>
            <a:r>
              <a:rPr dirty="0" sz="1800" spc="-5">
                <a:latin typeface="Times New Roman"/>
                <a:cs typeface="Times New Roman"/>
              </a:rPr>
              <a:t>bus navigator project can help users avoid the stress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waiting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long </a:t>
            </a:r>
            <a:r>
              <a:rPr dirty="0" sz="1800">
                <a:latin typeface="Times New Roman"/>
                <a:cs typeface="Times New Roman"/>
              </a:rPr>
              <a:t> periods or </a:t>
            </a:r>
            <a:r>
              <a:rPr dirty="0" sz="1800" spc="-5">
                <a:latin typeface="Times New Roman"/>
                <a:cs typeface="Times New Roman"/>
              </a:rPr>
              <a:t>missing</a:t>
            </a:r>
            <a:r>
              <a:rPr dirty="0" sz="1800">
                <a:latin typeface="Times New Roman"/>
                <a:cs typeface="Times New Roman"/>
              </a:rPr>
              <a:t> their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 spc="-15">
                <a:latin typeface="Times New Roman"/>
                <a:cs typeface="Times New Roman"/>
              </a:rPr>
              <a:t>entirely.</a:t>
            </a:r>
            <a:r>
              <a:rPr dirty="0" sz="1800" spc="-10">
                <a:latin typeface="Times New Roman"/>
                <a:cs typeface="Times New Roman"/>
              </a:rPr>
              <a:t> By</a:t>
            </a:r>
            <a:r>
              <a:rPr dirty="0" sz="1800" spc="-5">
                <a:latin typeface="Times New Roman"/>
                <a:cs typeface="Times New Roman"/>
              </a:rPr>
              <a:t> providing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accurate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estimates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travel time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suggested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arrival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times, the software can help users </a:t>
            </a:r>
            <a:r>
              <a:rPr dirty="0" sz="1800">
                <a:latin typeface="Times New Roman"/>
                <a:cs typeface="Times New Roman"/>
              </a:rPr>
              <a:t>plan their trip to arrive at the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stop </a:t>
            </a:r>
            <a:r>
              <a:rPr dirty="0" sz="1800" spc="-5">
                <a:latin typeface="Times New Roman"/>
                <a:cs typeface="Times New Roman"/>
              </a:rPr>
              <a:t>just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for their </a:t>
            </a:r>
            <a:r>
              <a:rPr dirty="0" sz="1800" spc="-5">
                <a:latin typeface="Times New Roman"/>
                <a:cs typeface="Times New Roman"/>
              </a:rPr>
              <a:t>bus's arrival.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Overall, the bus </a:t>
            </a:r>
            <a:r>
              <a:rPr dirty="0" sz="1800">
                <a:latin typeface="Times New Roman"/>
                <a:cs typeface="Times New Roman"/>
              </a:rPr>
              <a:t>navigator </a:t>
            </a:r>
            <a:r>
              <a:rPr dirty="0" sz="1800" spc="-5">
                <a:latin typeface="Times New Roman"/>
                <a:cs typeface="Times New Roman"/>
              </a:rPr>
              <a:t>project </a:t>
            </a:r>
            <a:r>
              <a:rPr dirty="0" sz="1800">
                <a:latin typeface="Times New Roman"/>
                <a:cs typeface="Times New Roman"/>
              </a:rPr>
              <a:t>is a </a:t>
            </a:r>
            <a:r>
              <a:rPr dirty="0" sz="1800" spc="-5">
                <a:latin typeface="Times New Roman"/>
                <a:cs typeface="Times New Roman"/>
              </a:rPr>
              <a:t>valuable tool that </a:t>
            </a:r>
            <a:r>
              <a:rPr dirty="0" sz="1800">
                <a:latin typeface="Times New Roman"/>
                <a:cs typeface="Times New Roman"/>
              </a:rPr>
              <a:t>can </a:t>
            </a:r>
            <a:r>
              <a:rPr dirty="0" sz="1800" spc="-5">
                <a:latin typeface="Times New Roman"/>
                <a:cs typeface="Times New Roman"/>
              </a:rPr>
              <a:t>help make bus </a:t>
            </a:r>
            <a:r>
              <a:rPr dirty="0" sz="1800">
                <a:latin typeface="Times New Roman"/>
                <a:cs typeface="Times New Roman"/>
              </a:rPr>
              <a:t>travel </a:t>
            </a:r>
            <a:r>
              <a:rPr dirty="0" sz="1800" spc="-5">
                <a:latin typeface="Times New Roman"/>
                <a:cs typeface="Times New Roman"/>
              </a:rPr>
              <a:t>more </a:t>
            </a:r>
            <a:r>
              <a:rPr dirty="0" sz="1800">
                <a:latin typeface="Times New Roman"/>
                <a:cs typeface="Times New Roman"/>
              </a:rPr>
              <a:t>convenient </a:t>
            </a:r>
            <a:r>
              <a:rPr dirty="0" sz="1800" spc="-5">
                <a:latin typeface="Times New Roman"/>
                <a:cs typeface="Times New Roman"/>
              </a:rPr>
              <a:t>and </a:t>
            </a:r>
            <a:r>
              <a:rPr dirty="0" sz="1800" spc="-10">
                <a:latin typeface="Times New Roman"/>
                <a:cs typeface="Times New Roman"/>
              </a:rPr>
              <a:t>efficient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commuters.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>
                <a:latin typeface="Times New Roman"/>
                <a:cs typeface="Times New Roman"/>
              </a:rPr>
              <a:t>leveraging </a:t>
            </a:r>
            <a:r>
              <a:rPr dirty="0" sz="1800" spc="-5">
                <a:latin typeface="Times New Roman"/>
                <a:cs typeface="Times New Roman"/>
              </a:rPr>
              <a:t>technology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provide real-time </a:t>
            </a:r>
            <a:r>
              <a:rPr dirty="0" sz="1800">
                <a:latin typeface="Times New Roman"/>
                <a:cs typeface="Times New Roman"/>
              </a:rPr>
              <a:t>information and personalized </a:t>
            </a:r>
            <a:r>
              <a:rPr dirty="0" sz="1800" spc="-5">
                <a:latin typeface="Times New Roman"/>
                <a:cs typeface="Times New Roman"/>
              </a:rPr>
              <a:t>guidance, the </a:t>
            </a:r>
            <a:r>
              <a:rPr dirty="0" sz="1800">
                <a:latin typeface="Times New Roman"/>
                <a:cs typeface="Times New Roman"/>
              </a:rPr>
              <a:t> software can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help</a:t>
            </a:r>
            <a:r>
              <a:rPr dirty="0" sz="1800" spc="-5">
                <a:latin typeface="Times New Roman"/>
                <a:cs typeface="Times New Roman"/>
              </a:rPr>
              <a:t> users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save</a:t>
            </a:r>
            <a:r>
              <a:rPr dirty="0" sz="1800" spc="-5">
                <a:latin typeface="Times New Roman"/>
                <a:cs typeface="Times New Roman"/>
              </a:rPr>
              <a:t> time,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reduce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stress,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arrive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destination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0385" y="680084"/>
            <a:ext cx="449135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EXISTING</a:t>
            </a:r>
            <a:r>
              <a:rPr dirty="0" spc="-35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5216" y="1982596"/>
            <a:ext cx="9723755" cy="208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There are </a:t>
            </a:r>
            <a:r>
              <a:rPr dirty="0" sz="1800" spc="-5">
                <a:latin typeface="Times New Roman"/>
                <a:cs typeface="Times New Roman"/>
              </a:rPr>
              <a:t>already solutions available </a:t>
            </a:r>
            <a:r>
              <a:rPr dirty="0" sz="1800">
                <a:latin typeface="Times New Roman"/>
                <a:cs typeface="Times New Roman"/>
              </a:rPr>
              <a:t>that can track </a:t>
            </a:r>
            <a:r>
              <a:rPr dirty="0" sz="1800" spc="-5">
                <a:latin typeface="Times New Roman"/>
                <a:cs typeface="Times New Roman"/>
              </a:rPr>
              <a:t>the real-time </a:t>
            </a:r>
            <a:r>
              <a:rPr dirty="0" sz="1800">
                <a:latin typeface="Times New Roman"/>
                <a:cs typeface="Times New Roman"/>
              </a:rPr>
              <a:t>location of </a:t>
            </a:r>
            <a:r>
              <a:rPr dirty="0" sz="1800" spc="-5">
                <a:latin typeface="Times New Roman"/>
                <a:cs typeface="Times New Roman"/>
              </a:rPr>
              <a:t>vehicles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objects. </a:t>
            </a:r>
            <a:r>
              <a:rPr dirty="0" sz="1800" spc="-15">
                <a:latin typeface="Times New Roman"/>
                <a:cs typeface="Times New Roman"/>
              </a:rPr>
              <a:t>However,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aim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differentiate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ourselves</a:t>
            </a:r>
            <a:r>
              <a:rPr dirty="0" sz="1800">
                <a:latin typeface="Times New Roman"/>
                <a:cs typeface="Times New Roman"/>
              </a:rPr>
              <a:t> from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these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existing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solutions</a:t>
            </a:r>
            <a:r>
              <a:rPr dirty="0" sz="1800" spc="4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>
                <a:latin typeface="Times New Roman"/>
                <a:cs typeface="Times New Roman"/>
              </a:rPr>
              <a:t> not</a:t>
            </a:r>
            <a:r>
              <a:rPr dirty="0" sz="1800" spc="4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only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displaying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distance </a:t>
            </a:r>
            <a:r>
              <a:rPr dirty="0" sz="1800" spc="-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between </a:t>
            </a:r>
            <a:r>
              <a:rPr dirty="0" sz="1800" spc="-5">
                <a:latin typeface="Times New Roman"/>
                <a:cs typeface="Times New Roman"/>
              </a:rPr>
              <a:t>us </a:t>
            </a:r>
            <a:r>
              <a:rPr dirty="0" sz="1800">
                <a:latin typeface="Times New Roman"/>
                <a:cs typeface="Times New Roman"/>
              </a:rPr>
              <a:t>and the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kilometers </a:t>
            </a:r>
            <a:r>
              <a:rPr dirty="0" sz="1800">
                <a:latin typeface="Times New Roman"/>
                <a:cs typeface="Times New Roman"/>
              </a:rPr>
              <a:t>but also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 spc="-5">
                <a:latin typeface="Times New Roman"/>
                <a:cs typeface="Times New Roman"/>
              </a:rPr>
              <a:t>implementing </a:t>
            </a:r>
            <a:r>
              <a:rPr dirty="0" sz="1800">
                <a:latin typeface="Times New Roman"/>
                <a:cs typeface="Times New Roman"/>
              </a:rPr>
              <a:t>an estimated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display </a:t>
            </a:r>
            <a:r>
              <a:rPr dirty="0" sz="1800" spc="-5">
                <a:latin typeface="Times New Roman"/>
                <a:cs typeface="Times New Roman"/>
              </a:rPr>
              <a:t>feature </a:t>
            </a:r>
            <a:r>
              <a:rPr dirty="0" sz="1800">
                <a:latin typeface="Times New Roman"/>
                <a:cs typeface="Times New Roman"/>
              </a:rPr>
              <a:t>that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provides an </a:t>
            </a:r>
            <a:r>
              <a:rPr dirty="0" sz="1800" spc="-5">
                <a:latin typeface="Times New Roman"/>
                <a:cs typeface="Times New Roman"/>
              </a:rPr>
              <a:t>approximate time </a:t>
            </a:r>
            <a:r>
              <a:rPr dirty="0" sz="1800">
                <a:latin typeface="Times New Roman"/>
                <a:cs typeface="Times New Roman"/>
              </a:rPr>
              <a:t>for the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to </a:t>
            </a:r>
            <a:r>
              <a:rPr dirty="0" sz="1800" spc="-5">
                <a:latin typeface="Times New Roman"/>
                <a:cs typeface="Times New Roman"/>
              </a:rPr>
              <a:t>reach us. </a:t>
            </a:r>
            <a:r>
              <a:rPr dirty="0" sz="1800" spc="-15">
                <a:latin typeface="Times New Roman"/>
                <a:cs typeface="Times New Roman"/>
              </a:rPr>
              <a:t>Additionally, </a:t>
            </a:r>
            <a:r>
              <a:rPr dirty="0" sz="1800">
                <a:latin typeface="Times New Roman"/>
                <a:cs typeface="Times New Roman"/>
              </a:rPr>
              <a:t>our </a:t>
            </a:r>
            <a:r>
              <a:rPr dirty="0" sz="1800" spc="-5">
                <a:latin typeface="Times New Roman"/>
                <a:cs typeface="Times New Roman"/>
              </a:rPr>
              <a:t>solution will </a:t>
            </a:r>
            <a:r>
              <a:rPr dirty="0" sz="1800" spc="-1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user-friendly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via 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mobile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application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be </a:t>
            </a:r>
            <a:r>
              <a:rPr dirty="0" sz="1800">
                <a:latin typeface="Times New Roman"/>
                <a:cs typeface="Times New Roman"/>
              </a:rPr>
              <a:t>easily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downloaded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anyone.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6273" y="680084"/>
            <a:ext cx="4759325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70"/>
              <a:t> </a:t>
            </a:r>
            <a:r>
              <a:rPr dirty="0" spc="-5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78382" y="1865711"/>
            <a:ext cx="9799320" cy="4192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67665" marR="5715" indent="-355600">
              <a:lnSpc>
                <a:spcPct val="150100"/>
              </a:lnSpc>
              <a:spcBef>
                <a:spcPts val="100"/>
              </a:spcBef>
              <a:buSzPct val="111111"/>
              <a:buFont typeface="Wingdings"/>
              <a:buChar char=""/>
              <a:tabLst>
                <a:tab pos="368300" algn="l"/>
              </a:tabLst>
            </a:pPr>
            <a:r>
              <a:rPr dirty="0" sz="1800">
                <a:latin typeface="Times New Roman"/>
                <a:cs typeface="Times New Roman"/>
              </a:rPr>
              <a:t>The Bus </a:t>
            </a:r>
            <a:r>
              <a:rPr dirty="0" sz="1800" spc="-5">
                <a:latin typeface="Times New Roman"/>
                <a:cs typeface="Times New Roman"/>
              </a:rPr>
              <a:t>Navigation System we </a:t>
            </a:r>
            <a:r>
              <a:rPr dirty="0" sz="1800">
                <a:latin typeface="Times New Roman"/>
                <a:cs typeface="Times New Roman"/>
              </a:rPr>
              <a:t>have </a:t>
            </a:r>
            <a:r>
              <a:rPr dirty="0" sz="1800" spc="-5">
                <a:latin typeface="Times New Roman"/>
                <a:cs typeface="Times New Roman"/>
              </a:rPr>
              <a:t>proposed </a:t>
            </a:r>
            <a:r>
              <a:rPr dirty="0" sz="1800">
                <a:latin typeface="Times New Roman"/>
                <a:cs typeface="Times New Roman"/>
              </a:rPr>
              <a:t>is designed to </a:t>
            </a:r>
            <a:r>
              <a:rPr dirty="0" sz="1800" spc="-5">
                <a:latin typeface="Times New Roman"/>
                <a:cs typeface="Times New Roman"/>
              </a:rPr>
              <a:t>simplify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process of </a:t>
            </a:r>
            <a:r>
              <a:rPr dirty="0" sz="1800">
                <a:latin typeface="Times New Roman"/>
                <a:cs typeface="Times New Roman"/>
              </a:rPr>
              <a:t>tracking and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monitoring</a:t>
            </a:r>
            <a:r>
              <a:rPr dirty="0" sz="1800" spc="4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location of </a:t>
            </a:r>
            <a:r>
              <a:rPr dirty="0" sz="1800" spc="-5">
                <a:latin typeface="Times New Roman"/>
                <a:cs typeface="Times New Roman"/>
              </a:rPr>
              <a:t>buses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real-time. This </a:t>
            </a:r>
            <a:r>
              <a:rPr dirty="0" sz="1800">
                <a:latin typeface="Times New Roman"/>
                <a:cs typeface="Times New Roman"/>
              </a:rPr>
              <a:t>system </a:t>
            </a:r>
            <a:r>
              <a:rPr dirty="0" sz="1800" spc="-5">
                <a:latin typeface="Times New Roman"/>
                <a:cs typeface="Times New Roman"/>
              </a:rPr>
              <a:t>consists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two </a:t>
            </a:r>
            <a:r>
              <a:rPr dirty="0" sz="1800">
                <a:latin typeface="Times New Roman"/>
                <a:cs typeface="Times New Roman"/>
              </a:rPr>
              <a:t>Android </a:t>
            </a:r>
            <a:r>
              <a:rPr dirty="0" sz="1800" spc="-5">
                <a:latin typeface="Times New Roman"/>
                <a:cs typeface="Times New Roman"/>
              </a:rPr>
              <a:t>applications: </a:t>
            </a:r>
            <a:r>
              <a:rPr dirty="0" sz="1800">
                <a:latin typeface="Times New Roman"/>
                <a:cs typeface="Times New Roman"/>
              </a:rPr>
              <a:t>one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 updating the current location of the </a:t>
            </a:r>
            <a:r>
              <a:rPr dirty="0" sz="1800" spc="-5">
                <a:latin typeface="Times New Roman"/>
                <a:cs typeface="Times New Roman"/>
              </a:rPr>
              <a:t>bus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another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fetching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displaying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location data.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By </a:t>
            </a:r>
            <a:r>
              <a:rPr dirty="0" sz="1800">
                <a:latin typeface="Times New Roman"/>
                <a:cs typeface="Times New Roman"/>
              </a:rPr>
              <a:t>using this </a:t>
            </a:r>
            <a:r>
              <a:rPr dirty="0" sz="1800" spc="-5">
                <a:latin typeface="Times New Roman"/>
                <a:cs typeface="Times New Roman"/>
              </a:rPr>
              <a:t>system, </a:t>
            </a:r>
            <a:r>
              <a:rPr dirty="0" sz="1800">
                <a:latin typeface="Times New Roman"/>
                <a:cs typeface="Times New Roman"/>
              </a:rPr>
              <a:t>users can </a:t>
            </a:r>
            <a:r>
              <a:rPr dirty="0" sz="1800" spc="-5">
                <a:latin typeface="Times New Roman"/>
                <a:cs typeface="Times New Roman"/>
              </a:rPr>
              <a:t>easily determine </a:t>
            </a:r>
            <a:r>
              <a:rPr dirty="0" sz="1800">
                <a:latin typeface="Times New Roman"/>
                <a:cs typeface="Times New Roman"/>
              </a:rPr>
              <a:t>the current </a:t>
            </a:r>
            <a:r>
              <a:rPr dirty="0" sz="1800" spc="-5">
                <a:latin typeface="Times New Roman"/>
                <a:cs typeface="Times New Roman"/>
              </a:rPr>
              <a:t>location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bus and </a:t>
            </a:r>
            <a:r>
              <a:rPr dirty="0" sz="1800">
                <a:latin typeface="Times New Roman"/>
                <a:cs typeface="Times New Roman"/>
              </a:rPr>
              <a:t>the estimated </a:t>
            </a:r>
            <a:r>
              <a:rPr dirty="0" sz="1800" spc="-5">
                <a:latin typeface="Times New Roman"/>
                <a:cs typeface="Times New Roman"/>
              </a:rPr>
              <a:t>time 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arrival 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their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destination.</a:t>
            </a:r>
            <a:endParaRPr sz="1800">
              <a:latin typeface="Times New Roman"/>
              <a:cs typeface="Times New Roman"/>
            </a:endParaRPr>
          </a:p>
          <a:p>
            <a:pPr algn="just" marL="367665" marR="5080" indent="-355600">
              <a:lnSpc>
                <a:spcPct val="150000"/>
              </a:lnSpc>
              <a:spcBef>
                <a:spcPts val="400"/>
              </a:spcBef>
              <a:buSzPct val="111111"/>
              <a:buFont typeface="Wingdings"/>
              <a:buChar char=""/>
              <a:tabLst>
                <a:tab pos="368300" algn="l"/>
              </a:tabLst>
            </a:pPr>
            <a:r>
              <a:rPr dirty="0" sz="1800" spc="-5">
                <a:latin typeface="Times New Roman"/>
                <a:cs typeface="Times New Roman"/>
              </a:rPr>
              <a:t>One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 main </a:t>
            </a:r>
            <a:r>
              <a:rPr dirty="0" sz="1800">
                <a:latin typeface="Times New Roman"/>
                <a:cs typeface="Times New Roman"/>
              </a:rPr>
              <a:t>features of our system </a:t>
            </a:r>
            <a:r>
              <a:rPr dirty="0" sz="1800" spc="-5">
                <a:latin typeface="Times New Roman"/>
                <a:cs typeface="Times New Roman"/>
              </a:rPr>
              <a:t>is </a:t>
            </a: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ability </a:t>
            </a:r>
            <a:r>
              <a:rPr dirty="0" sz="1800">
                <a:latin typeface="Times New Roman"/>
                <a:cs typeface="Times New Roman"/>
              </a:rPr>
              <a:t>to share the live location of </a:t>
            </a:r>
            <a:r>
              <a:rPr dirty="0" sz="1800" spc="-5">
                <a:latin typeface="Times New Roman"/>
                <a:cs typeface="Times New Roman"/>
              </a:rPr>
              <a:t>the bus </a:t>
            </a:r>
            <a:r>
              <a:rPr dirty="0" sz="1800">
                <a:latin typeface="Times New Roman"/>
                <a:cs typeface="Times New Roman"/>
              </a:rPr>
              <a:t>with </a:t>
            </a:r>
            <a:r>
              <a:rPr dirty="0" sz="1800" spc="-5">
                <a:latin typeface="Times New Roman"/>
                <a:cs typeface="Times New Roman"/>
              </a:rPr>
              <a:t>the users.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feature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enables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users</a:t>
            </a:r>
            <a:r>
              <a:rPr dirty="0" sz="1800">
                <a:latin typeface="Times New Roman"/>
                <a:cs typeface="Times New Roman"/>
              </a:rPr>
              <a:t> to </a:t>
            </a:r>
            <a:r>
              <a:rPr dirty="0" sz="1800" spc="-5">
                <a:latin typeface="Times New Roman"/>
                <a:cs typeface="Times New Roman"/>
              </a:rPr>
              <a:t>track</a:t>
            </a:r>
            <a:r>
              <a:rPr dirty="0" sz="1800">
                <a:latin typeface="Times New Roman"/>
                <a:cs typeface="Times New Roman"/>
              </a:rPr>
              <a:t>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bus's</a:t>
            </a:r>
            <a:r>
              <a:rPr dirty="0" sz="1800">
                <a:latin typeface="Times New Roman"/>
                <a:cs typeface="Times New Roman"/>
              </a:rPr>
              <a:t> location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real-time,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providing</a:t>
            </a:r>
            <a:r>
              <a:rPr dirty="0" sz="1800">
                <a:latin typeface="Times New Roman"/>
                <a:cs typeface="Times New Roman"/>
              </a:rPr>
              <a:t> them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accurate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information </a:t>
            </a:r>
            <a:r>
              <a:rPr dirty="0" sz="1800" spc="-5">
                <a:latin typeface="Times New Roman"/>
                <a:cs typeface="Times New Roman"/>
              </a:rPr>
              <a:t>about the bus's current location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movement. </a:t>
            </a:r>
            <a:r>
              <a:rPr dirty="0" sz="1800">
                <a:latin typeface="Times New Roman"/>
                <a:cs typeface="Times New Roman"/>
              </a:rPr>
              <a:t>The location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>
                <a:latin typeface="Times New Roman"/>
                <a:cs typeface="Times New Roman"/>
              </a:rPr>
              <a:t>is </a:t>
            </a:r>
            <a:r>
              <a:rPr dirty="0" sz="1800" spc="-5">
                <a:latin typeface="Times New Roman"/>
                <a:cs typeface="Times New Roman"/>
              </a:rPr>
              <a:t>displayed on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5">
                <a:latin typeface="Times New Roman"/>
                <a:cs typeface="Times New Roman"/>
              </a:rPr>
              <a:t>user- 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friendly interface integrated with </a:t>
            </a:r>
            <a:r>
              <a:rPr dirty="0" sz="1800">
                <a:latin typeface="Times New Roman"/>
                <a:cs typeface="Times New Roman"/>
              </a:rPr>
              <a:t>Google </a:t>
            </a:r>
            <a:r>
              <a:rPr dirty="0" sz="1800" spc="-5">
                <a:latin typeface="Times New Roman"/>
                <a:cs typeface="Times New Roman"/>
              </a:rPr>
              <a:t>Maps, </a:t>
            </a:r>
            <a:r>
              <a:rPr dirty="0" sz="1800">
                <a:latin typeface="Times New Roman"/>
                <a:cs typeface="Times New Roman"/>
              </a:rPr>
              <a:t>which </a:t>
            </a:r>
            <a:r>
              <a:rPr dirty="0" sz="1800" spc="-5">
                <a:latin typeface="Times New Roman"/>
                <a:cs typeface="Times New Roman"/>
              </a:rPr>
              <a:t>makes it easier </a:t>
            </a:r>
            <a:r>
              <a:rPr dirty="0" sz="1800">
                <a:latin typeface="Times New Roman"/>
                <a:cs typeface="Times New Roman"/>
              </a:rPr>
              <a:t>for </a:t>
            </a:r>
            <a:r>
              <a:rPr dirty="0" sz="1800" spc="-5">
                <a:latin typeface="Times New Roman"/>
                <a:cs typeface="Times New Roman"/>
              </a:rPr>
              <a:t>users </a:t>
            </a:r>
            <a:r>
              <a:rPr dirty="0" sz="1800">
                <a:latin typeface="Times New Roman"/>
                <a:cs typeface="Times New Roman"/>
              </a:rPr>
              <a:t>to view the </a:t>
            </a:r>
            <a:r>
              <a:rPr dirty="0" sz="1800" spc="-5">
                <a:latin typeface="Times New Roman"/>
                <a:cs typeface="Times New Roman"/>
              </a:rPr>
              <a:t>location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bus.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797" y="680084"/>
            <a:ext cx="3996054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REQUIREM</a:t>
            </a:r>
            <a:r>
              <a:rPr dirty="0" spc="-20"/>
              <a:t>E</a:t>
            </a:r>
            <a:r>
              <a:rPr dirty="0"/>
              <a:t>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702" y="1282699"/>
            <a:ext cx="3957320" cy="2011680"/>
          </a:xfrm>
          <a:prstGeom prst="rect">
            <a:avLst/>
          </a:prstGeom>
        </p:spPr>
        <p:txBody>
          <a:bodyPr wrap="square" lIns="0" tIns="184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dirty="0" sz="2100" spc="-35" b="1">
                <a:latin typeface="Times New Roman"/>
                <a:cs typeface="Times New Roman"/>
              </a:rPr>
              <a:t>SOFTWARE</a:t>
            </a:r>
            <a:r>
              <a:rPr dirty="0" sz="2100" spc="-15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REQUIREMENTS:</a:t>
            </a:r>
            <a:endParaRPr sz="21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655"/>
              </a:spcBef>
              <a:buSzPct val="116666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 spc="-5">
                <a:latin typeface="Times New Roman"/>
                <a:cs typeface="Times New Roman"/>
              </a:rPr>
              <a:t>FIREBASE</a:t>
            </a:r>
            <a:endParaRPr sz="1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85"/>
              </a:spcBef>
              <a:buSzPct val="116666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dirty="0" sz="1800">
                <a:latin typeface="Times New Roman"/>
                <a:cs typeface="Times New Roman"/>
              </a:rPr>
              <a:t>MIT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P</a:t>
            </a:r>
            <a:r>
              <a:rPr dirty="0" sz="1800" spc="-5">
                <a:latin typeface="Times New Roman"/>
                <a:cs typeface="Times New Roman"/>
              </a:rPr>
              <a:t>P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-15">
                <a:latin typeface="Times New Roman"/>
                <a:cs typeface="Times New Roman"/>
              </a:rPr>
              <a:t>V</a:t>
            </a:r>
            <a:r>
              <a:rPr dirty="0" sz="1800" spc="-5">
                <a:latin typeface="Times New Roman"/>
                <a:cs typeface="Times New Roman"/>
              </a:rPr>
              <a:t>EN</a:t>
            </a:r>
            <a:r>
              <a:rPr dirty="0" sz="1800" spc="-40">
                <a:latin typeface="Times New Roman"/>
                <a:cs typeface="Times New Roman"/>
              </a:rPr>
              <a:t>T</a:t>
            </a:r>
            <a:r>
              <a:rPr dirty="0" sz="1800" spc="-5">
                <a:latin typeface="Times New Roman"/>
                <a:cs typeface="Times New Roman"/>
              </a:rPr>
              <a:t>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100" spc="-35" b="1">
                <a:latin typeface="Times New Roman"/>
                <a:cs typeface="Times New Roman"/>
              </a:rPr>
              <a:t>HARDWARE</a:t>
            </a:r>
            <a:r>
              <a:rPr dirty="0" sz="2100" spc="-20" b="1">
                <a:latin typeface="Times New Roman"/>
                <a:cs typeface="Times New Roman"/>
              </a:rPr>
              <a:t> </a:t>
            </a:r>
            <a:r>
              <a:rPr dirty="0" sz="2100" spc="-5" b="1">
                <a:latin typeface="Times New Roman"/>
                <a:cs typeface="Times New Roman"/>
              </a:rPr>
              <a:t>REQUIREMENTS: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3702" y="3479038"/>
            <a:ext cx="12014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SzPct val="116666"/>
              <a:buFont typeface="Wingdings"/>
              <a:buChar char=""/>
              <a:tabLst>
                <a:tab pos="297815" algn="l"/>
              </a:tabLst>
            </a:pPr>
            <a:r>
              <a:rPr dirty="0" sz="1800">
                <a:latin typeface="Times New Roman"/>
                <a:cs typeface="Times New Roman"/>
              </a:rPr>
              <a:t>Pro</a:t>
            </a:r>
            <a:r>
              <a:rPr dirty="0" sz="1800" spc="5">
                <a:latin typeface="Times New Roman"/>
                <a:cs typeface="Times New Roman"/>
              </a:rPr>
              <a:t>ce</a:t>
            </a:r>
            <a:r>
              <a:rPr dirty="0" sz="1800" spc="-5">
                <a:latin typeface="Times New Roman"/>
                <a:cs typeface="Times New Roman"/>
              </a:rPr>
              <a:t>ssor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166" y="3479038"/>
            <a:ext cx="2218690" cy="290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Wingdings"/>
              <a:buChar char=""/>
              <a:tabLst>
                <a:tab pos="354965" algn="l"/>
                <a:tab pos="355600" algn="l"/>
                <a:tab pos="2117090" algn="l"/>
              </a:tabLst>
            </a:pP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 spc="-1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</a:t>
            </a:r>
            <a:r>
              <a:rPr dirty="0" sz="1800" spc="254">
                <a:latin typeface="Times New Roman"/>
                <a:cs typeface="Times New Roman"/>
              </a:rPr>
              <a:t> </a:t>
            </a:r>
            <a:r>
              <a:rPr dirty="0" sz="1800" spc="95">
                <a:latin typeface="Times New Roman"/>
                <a:cs typeface="Times New Roman"/>
              </a:rPr>
              <a:t>Capacity	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30"/>
              </a:spcBef>
              <a:buFont typeface="Wingdings"/>
              <a:buChar char=""/>
              <a:tabLst>
                <a:tab pos="354965" algn="l"/>
                <a:tab pos="355600" algn="l"/>
                <a:tab pos="2103755" algn="l"/>
              </a:tabLst>
            </a:pPr>
            <a:r>
              <a:rPr dirty="0" sz="1800" spc="155">
                <a:latin typeface="Times New Roman"/>
                <a:cs typeface="Times New Roman"/>
              </a:rPr>
              <a:t>Mouse	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54965" algn="l"/>
                <a:tab pos="355600" algn="l"/>
                <a:tab pos="2114550" algn="l"/>
              </a:tabLst>
            </a:pPr>
            <a:r>
              <a:rPr dirty="0" sz="1800" spc="105">
                <a:latin typeface="Times New Roman"/>
                <a:cs typeface="Times New Roman"/>
              </a:rPr>
              <a:t>Keyboard	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354965" algn="l"/>
                <a:tab pos="355600" algn="l"/>
                <a:tab pos="2108835" algn="l"/>
              </a:tabLst>
            </a:pPr>
            <a:r>
              <a:rPr dirty="0" sz="1800" spc="-25">
                <a:latin typeface="Times New Roman"/>
                <a:cs typeface="Times New Roman"/>
              </a:rPr>
              <a:t>Monitor	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Font typeface="Wingdings"/>
              <a:buChar char=""/>
              <a:tabLst>
                <a:tab pos="354965" algn="l"/>
                <a:tab pos="355600" algn="l"/>
                <a:tab pos="2092960" algn="l"/>
              </a:tabLst>
            </a:pPr>
            <a:r>
              <a:rPr dirty="0" sz="1800" spc="150">
                <a:latin typeface="Times New Roman"/>
                <a:cs typeface="Times New Roman"/>
              </a:rPr>
              <a:t>Mo</a:t>
            </a:r>
            <a:r>
              <a:rPr dirty="0" sz="1800" spc="-13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ther</a:t>
            </a:r>
            <a:r>
              <a:rPr dirty="0" sz="1800" spc="-280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Board	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215"/>
              </a:spcBef>
              <a:buFont typeface="Wingdings"/>
              <a:buChar char=""/>
              <a:tabLst>
                <a:tab pos="354965" algn="l"/>
                <a:tab pos="355600" algn="l"/>
                <a:tab pos="2084070" algn="l"/>
              </a:tabLst>
            </a:pPr>
            <a:r>
              <a:rPr dirty="0" sz="1800" spc="75">
                <a:latin typeface="Times New Roman"/>
                <a:cs typeface="Times New Roman"/>
              </a:rPr>
              <a:t>Speed	</a:t>
            </a:r>
            <a:r>
              <a:rPr dirty="0" sz="180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09722" y="3479038"/>
            <a:ext cx="2343785" cy="290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75">
                <a:latin typeface="Times New Roman"/>
                <a:cs typeface="Times New Roman"/>
              </a:rPr>
              <a:t>Intel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Dual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Core</a:t>
            </a:r>
            <a:r>
              <a:rPr dirty="0" sz="1800" spc="240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4GB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145">
                <a:latin typeface="Times New Roman"/>
                <a:cs typeface="Times New Roman"/>
              </a:rPr>
              <a:t>GB</a:t>
            </a:r>
            <a:endParaRPr sz="1800">
              <a:latin typeface="Times New Roman"/>
              <a:cs typeface="Times New Roman"/>
            </a:endParaRPr>
          </a:p>
          <a:p>
            <a:pPr marL="12700" marR="5080" indent="2540">
              <a:lnSpc>
                <a:spcPct val="156100"/>
              </a:lnSpc>
              <a:spcBef>
                <a:spcPts val="15"/>
              </a:spcBef>
            </a:pPr>
            <a:r>
              <a:rPr dirty="0" sz="1800" spc="60">
                <a:latin typeface="Times New Roman"/>
                <a:cs typeface="Times New Roman"/>
              </a:rPr>
              <a:t>Logical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80">
                <a:latin typeface="Times New Roman"/>
                <a:cs typeface="Times New Roman"/>
              </a:rPr>
              <a:t>Optical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Mouse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104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65">
                <a:latin typeface="Times New Roman"/>
                <a:cs typeface="Times New Roman"/>
              </a:rPr>
              <a:t>Key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>
                <a:latin typeface="Times New Roman"/>
                <a:cs typeface="Times New Roman"/>
              </a:rPr>
              <a:t>16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40">
                <a:latin typeface="Times New Roman"/>
                <a:cs typeface="Times New Roman"/>
              </a:rPr>
              <a:t>inches</a:t>
            </a:r>
            <a:endParaRPr sz="1800">
              <a:latin typeface="Times New Roman"/>
              <a:cs typeface="Times New Roman"/>
            </a:endParaRPr>
          </a:p>
          <a:p>
            <a:pPr marL="111760">
              <a:lnSpc>
                <a:spcPct val="100000"/>
              </a:lnSpc>
              <a:spcBef>
                <a:spcPts val="1225"/>
              </a:spcBef>
            </a:pPr>
            <a:r>
              <a:rPr dirty="0" sz="1800" spc="70">
                <a:latin typeface="Times New Roman"/>
                <a:cs typeface="Times New Roman"/>
              </a:rPr>
              <a:t>Intel</a:t>
            </a:r>
            <a:endParaRPr sz="1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10"/>
              </a:spcBef>
            </a:pPr>
            <a:r>
              <a:rPr dirty="0" sz="1800" spc="10">
                <a:latin typeface="Times New Roman"/>
                <a:cs typeface="Times New Roman"/>
              </a:rPr>
              <a:t>2</a:t>
            </a:r>
            <a:r>
              <a:rPr dirty="0" sz="1800" spc="3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H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6FC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karthi sp</dc:creator>
  <dc:title>SRI RAMAKRISHNA ENGINEERING COLLEGE [Educational Service: SNR Sons Charitable Trust] [Autonomous Institution, Reaccredited by NAAC with ‘A+’ Grade] [Approved by AICTE and Permanently Affiliated to Anna University, Chennai] [ISO 9001:2015 Certified and All Eligible Programmes Accredited by NBA] Vattamalaipalayam, N.G.G.O. Colony Post, COIMBATORE – 641 022</dc:title>
  <dcterms:created xsi:type="dcterms:W3CDTF">2023-06-02T03:51:41Z</dcterms:created>
  <dcterms:modified xsi:type="dcterms:W3CDTF">2023-06-02T03:51:41Z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LastSaved">
    <vt:filetime>2023-06-02T00:00:00Z</vt:filetime>
  </property>
</Properties>
</file>