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60221"/>
            <a:ext cx="10358120" cy="9646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216" y="2090420"/>
            <a:ext cx="10805566" cy="291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589877"/>
            <a:ext cx="282905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u810021102032sathish/au810021102032-sathish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455" y="1995931"/>
            <a:ext cx="8688070" cy="118173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2710180" marR="5080" indent="-2698115">
              <a:lnSpc>
                <a:spcPts val="4310"/>
              </a:lnSpc>
              <a:spcBef>
                <a:spcPts val="645"/>
              </a:spcBef>
            </a:pP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An</a:t>
            </a:r>
            <a:r>
              <a:rPr dirty="0" sz="4000" spc="-12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spc="-30" b="1">
                <a:solidFill>
                  <a:srgbClr val="4470C4"/>
                </a:solidFill>
                <a:latin typeface="Arial"/>
                <a:cs typeface="Arial"/>
              </a:rPr>
              <a:t>End-</a:t>
            </a:r>
            <a:r>
              <a:rPr dirty="0" sz="4000" spc="-50" b="1">
                <a:solidFill>
                  <a:srgbClr val="4470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End</a:t>
            </a:r>
            <a:r>
              <a:rPr dirty="0" sz="4000" spc="-10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Data</a:t>
            </a:r>
            <a:r>
              <a:rPr dirty="0" sz="4000" spc="-9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Science</a:t>
            </a:r>
            <a:r>
              <a:rPr dirty="0" sz="4000" spc="-120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0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with</a:t>
            </a:r>
            <a:r>
              <a:rPr dirty="0" sz="4000" spc="-15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0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799" rIns="0" bIns="0" rtlCol="0" vert="horz">
            <a:spAutoFit/>
          </a:bodyPr>
          <a:lstStyle/>
          <a:p>
            <a:pPr marL="7531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D5294"/>
                </a:solidFill>
              </a:rPr>
              <a:t>TSP-</a:t>
            </a:r>
            <a:r>
              <a:rPr dirty="0" sz="3200" spc="-95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AI</a:t>
            </a:r>
            <a:r>
              <a:rPr dirty="0" sz="3200" spc="-50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ML</a:t>
            </a:r>
            <a:r>
              <a:rPr dirty="0" sz="3200" spc="-85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Fundamentals</a:t>
            </a:r>
            <a:r>
              <a:rPr dirty="0" sz="3200" spc="-140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(Capstone</a:t>
            </a:r>
            <a:r>
              <a:rPr dirty="0" sz="3200" spc="-135">
                <a:solidFill>
                  <a:srgbClr val="2D5294"/>
                </a:solidFill>
              </a:rPr>
              <a:t> </a:t>
            </a:r>
            <a:r>
              <a:rPr dirty="0" sz="3200" spc="-10">
                <a:solidFill>
                  <a:srgbClr val="2D5294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383" y="3721734"/>
            <a:ext cx="35591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Presented</a:t>
            </a:r>
            <a:r>
              <a:rPr dirty="0" sz="2000" spc="-12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D5294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tabLst>
                <a:tab pos="1550035" algn="l"/>
              </a:tabLst>
            </a:pP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Sathish</a:t>
            </a:r>
            <a:r>
              <a:rPr dirty="0" sz="2000" spc="-3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dirty="0" sz="2000" spc="-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2D5294"/>
                </a:solidFill>
                <a:latin typeface="Arial"/>
                <a:cs typeface="Arial"/>
              </a:rPr>
              <a:t>-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au810021102032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383" y="5214061"/>
            <a:ext cx="54470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Guided</a:t>
            </a:r>
            <a:r>
              <a:rPr dirty="0" sz="2000" spc="-7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Ramar</a:t>
            </a:r>
            <a:r>
              <a:rPr dirty="0" sz="2000" spc="-7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Bose</a:t>
            </a:r>
            <a:r>
              <a:rPr dirty="0" sz="2000" spc="-6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Sr.</a:t>
            </a:r>
            <a:r>
              <a:rPr dirty="0" sz="2000" spc="-5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AI</a:t>
            </a:r>
            <a:r>
              <a:rPr dirty="0" sz="2000" spc="-8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Master</a:t>
            </a:r>
            <a:r>
              <a:rPr dirty="0" sz="2000" spc="-9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0746" rIns="0" bIns="0" rtlCol="0" vert="horz">
            <a:spAutoFit/>
          </a:bodyPr>
          <a:lstStyle/>
          <a:p>
            <a:pPr marL="3656329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216" y="2240407"/>
            <a:ext cx="8251825" cy="174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9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3398"/>
            <a:ext cx="33381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55">
                <a:solidFill>
                  <a:srgbClr val="001F5F"/>
                </a:solidFill>
              </a:rPr>
              <a:t> </a:t>
            </a:r>
            <a:r>
              <a:rPr dirty="0" spc="-25">
                <a:solidFill>
                  <a:srgbClr val="001F5F"/>
                </a:solidFill>
              </a:rPr>
              <a:t>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2016779"/>
            <a:ext cx="3905885" cy="32778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3982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110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516" y="2473198"/>
            <a:ext cx="9992360" cy="25628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1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3982" rIns="0" bIns="0" rtlCol="0" vert="horz">
            <a:spAutoFit/>
          </a:bodyPr>
          <a:lstStyle/>
          <a:p>
            <a:pPr marL="2679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55"/>
              <a:t>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/>
              <a:t>The</a:t>
            </a:r>
            <a:r>
              <a:rPr dirty="0" spc="-75"/>
              <a:t> </a:t>
            </a:r>
            <a:r>
              <a:rPr dirty="0"/>
              <a:t>proposed</a:t>
            </a:r>
            <a:r>
              <a:rPr dirty="0" spc="-70"/>
              <a:t> </a:t>
            </a:r>
            <a:r>
              <a:rPr dirty="0" spc="-30"/>
              <a:t>end-</a:t>
            </a:r>
            <a:r>
              <a:rPr dirty="0" spc="-40"/>
              <a:t>to-</a:t>
            </a:r>
            <a:r>
              <a:rPr dirty="0"/>
              <a:t>end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105"/>
              <a:t> </a:t>
            </a: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ChatGPT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135"/>
              <a:t> </a:t>
            </a:r>
            <a:r>
              <a:rPr dirty="0"/>
              <a:t>involves</a:t>
            </a:r>
            <a:r>
              <a:rPr dirty="0" spc="-135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 spc="-10"/>
              <a:t>preprocessing,</a:t>
            </a:r>
            <a:r>
              <a:rPr dirty="0" spc="-170"/>
              <a:t> </a:t>
            </a:r>
            <a:r>
              <a:rPr dirty="0"/>
              <a:t>feature</a:t>
            </a:r>
            <a:r>
              <a:rPr dirty="0" spc="-90"/>
              <a:t> </a:t>
            </a:r>
            <a:r>
              <a:rPr dirty="0"/>
              <a:t>engineering,</a:t>
            </a:r>
            <a:r>
              <a:rPr dirty="0" spc="-135"/>
              <a:t>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/>
              <a:t>training</a:t>
            </a:r>
            <a:r>
              <a:rPr dirty="0" spc="-125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130"/>
              <a:t> </a:t>
            </a:r>
            <a:r>
              <a:rPr dirty="0"/>
              <a:t>learning</a:t>
            </a:r>
            <a:r>
              <a:rPr dirty="0" spc="-100"/>
              <a:t> </a:t>
            </a:r>
            <a:r>
              <a:rPr dirty="0"/>
              <a:t>model</a:t>
            </a:r>
            <a:r>
              <a:rPr dirty="0" spc="-125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/>
              <a:t>loan</a:t>
            </a:r>
            <a:r>
              <a:rPr dirty="0" spc="-80"/>
              <a:t> </a:t>
            </a:r>
            <a:r>
              <a:rPr dirty="0"/>
              <a:t>approval</a:t>
            </a:r>
            <a:r>
              <a:rPr dirty="0" spc="-135"/>
              <a:t> </a:t>
            </a:r>
            <a:r>
              <a:rPr dirty="0"/>
              <a:t>prediction.</a:t>
            </a:r>
            <a:r>
              <a:rPr dirty="0" spc="-110"/>
              <a:t> </a:t>
            </a:r>
            <a:r>
              <a:rPr dirty="0" spc="-10"/>
              <a:t>Integration</a:t>
            </a:r>
            <a:r>
              <a:rPr dirty="0" spc="-7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80"/>
              <a:t> </a:t>
            </a:r>
            <a:r>
              <a:rPr dirty="0"/>
              <a:t>enables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conversational</a:t>
            </a:r>
            <a:r>
              <a:rPr dirty="0" spc="-120"/>
              <a:t> </a:t>
            </a:r>
            <a:r>
              <a:rPr dirty="0"/>
              <a:t>interface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user</a:t>
            </a:r>
            <a:r>
              <a:rPr dirty="0" spc="-70"/>
              <a:t> </a:t>
            </a:r>
            <a:r>
              <a:rPr dirty="0"/>
              <a:t>inquiries</a:t>
            </a:r>
            <a:r>
              <a:rPr dirty="0" spc="-100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135"/>
              <a:t> </a:t>
            </a:r>
            <a:r>
              <a:rPr dirty="0"/>
              <a:t>Thorough</a:t>
            </a:r>
            <a:r>
              <a:rPr dirty="0" spc="-110"/>
              <a:t> </a:t>
            </a:r>
            <a:r>
              <a:rPr dirty="0"/>
              <a:t>testing</a:t>
            </a:r>
            <a:r>
              <a:rPr dirty="0" spc="-70"/>
              <a:t> </a:t>
            </a:r>
            <a:r>
              <a:rPr dirty="0"/>
              <a:t>ensures</a:t>
            </a:r>
            <a:r>
              <a:rPr dirty="0" spc="-110"/>
              <a:t> </a:t>
            </a:r>
            <a:r>
              <a:rPr dirty="0"/>
              <a:t>model</a:t>
            </a:r>
            <a:r>
              <a:rPr dirty="0" spc="-105"/>
              <a:t> </a:t>
            </a:r>
            <a:r>
              <a:rPr dirty="0"/>
              <a:t>accuracy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110"/>
              <a:t> </a:t>
            </a:r>
            <a:r>
              <a:rPr dirty="0" spc="-10"/>
              <a:t>real-world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0746" rIns="0" bIns="0" rtlCol="0" vert="horz">
            <a:spAutoFit/>
          </a:bodyPr>
          <a:lstStyle/>
          <a:p>
            <a:pPr marL="1888489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7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216" y="2046858"/>
            <a:ext cx="10730230" cy="41021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469900" marR="240029" indent="-457200">
              <a:lnSpc>
                <a:spcPts val="2500"/>
              </a:lnSpc>
              <a:spcBef>
                <a:spcPts val="70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preprocessing:</a:t>
            </a:r>
            <a:r>
              <a:rPr dirty="0" sz="2600" spc="-1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16559" indent="-457200">
              <a:lnSpc>
                <a:spcPts val="2500"/>
              </a:lnSpc>
              <a:spcBef>
                <a:spcPts val="98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1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80000"/>
              </a:lnSpc>
              <a:spcBef>
                <a:spcPts val="101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906780" indent="-457200">
              <a:lnSpc>
                <a:spcPts val="2500"/>
              </a:lnSpc>
              <a:spcBef>
                <a:spcPts val="985"/>
              </a:spcBef>
              <a:buChar char="•"/>
              <a:tabLst>
                <a:tab pos="469900" algn="l"/>
              </a:tabLst>
            </a:pPr>
            <a:r>
              <a:rPr dirty="0" sz="2600" spc="-10">
                <a:latin typeface="Arial"/>
                <a:cs typeface="Arial"/>
              </a:rPr>
              <a:t>Integration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conversational</a:t>
            </a:r>
            <a:r>
              <a:rPr dirty="0" sz="2600" spc="-1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32740" indent="-457200">
              <a:lnSpc>
                <a:spcPts val="2500"/>
              </a:lnSpc>
              <a:spcBef>
                <a:spcPts val="100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3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0">
                <a:latin typeface="Arial"/>
                <a:cs typeface="Arial"/>
              </a:rPr>
              <a:t> 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0746" rIns="0" bIns="0" rtlCol="0" vert="horz">
            <a:spAutoFit/>
          </a:bodyPr>
          <a:lstStyle/>
          <a:p>
            <a:pPr marL="3580129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3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8517" y="3407791"/>
            <a:ext cx="5848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https://github.com/au810021102032sathish/au810021102</a:t>
            </a:r>
            <a:r>
              <a:rPr dirty="0" u="none" sz="1800" spc="-10">
                <a:solidFill>
                  <a:srgbClr val="0561C1"/>
                </a:solidFill>
                <a:latin typeface="Arial"/>
                <a:cs typeface="Arial"/>
              </a:rPr>
              <a:t> </a:t>
            </a:r>
            <a:r>
              <a:rPr dirty="0" u="sng" sz="18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032-sathish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4431" rIns="0" bIns="0" rtlCol="0" vert="horz">
            <a:spAutoFit/>
          </a:bodyPr>
          <a:lstStyle/>
          <a:p>
            <a:pPr marL="131826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25"/>
              <a:t> </a:t>
            </a:r>
            <a:r>
              <a:rPr dirty="0" sz="3600"/>
              <a:t>Demo</a:t>
            </a:r>
            <a:r>
              <a:rPr dirty="0" sz="3600" spc="-25"/>
              <a:t> </a:t>
            </a:r>
            <a:r>
              <a:rPr dirty="0" sz="3600"/>
              <a:t>(</a:t>
            </a:r>
            <a:r>
              <a:rPr dirty="0" sz="3600" spc="-10"/>
              <a:t> </a:t>
            </a:r>
            <a:r>
              <a:rPr dirty="0" sz="3600"/>
              <a:t>Recorded</a:t>
            </a:r>
            <a:r>
              <a:rPr dirty="0" sz="3600" spc="-15"/>
              <a:t> </a:t>
            </a:r>
            <a:r>
              <a:rPr dirty="0" sz="3600"/>
              <a:t>Video</a:t>
            </a:r>
            <a:r>
              <a:rPr dirty="0" sz="3600" spc="-2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963" y="1905000"/>
            <a:ext cx="8958072" cy="4741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361" y="1027633"/>
            <a:ext cx="30556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054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64"/>
              </a:spcBef>
            </a:pPr>
            <a:r>
              <a:rPr dirty="0"/>
              <a:t>Implementing</a:t>
            </a:r>
            <a:r>
              <a:rPr dirty="0" spc="-85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 spc="-45"/>
              <a:t>end-</a:t>
            </a:r>
            <a:r>
              <a:rPr dirty="0" spc="-40"/>
              <a:t>to-</a:t>
            </a:r>
            <a:r>
              <a:rPr dirty="0"/>
              <a:t>end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ChatGPT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45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110"/>
              <a:t> </a:t>
            </a:r>
            <a:r>
              <a:rPr dirty="0"/>
              <a:t>customer</a:t>
            </a:r>
            <a:r>
              <a:rPr dirty="0" spc="-110"/>
              <a:t> </a:t>
            </a:r>
            <a:r>
              <a:rPr dirty="0"/>
              <a:t>engagement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service</a:t>
            </a:r>
            <a:r>
              <a:rPr dirty="0" spc="-114"/>
              <a:t> </a:t>
            </a:r>
            <a:r>
              <a:rPr dirty="0"/>
              <a:t>efficiency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505"/>
              </a:lnSpc>
            </a:pPr>
            <a:r>
              <a:rPr dirty="0"/>
              <a:t>Through</a:t>
            </a:r>
            <a:r>
              <a:rPr dirty="0" spc="-120"/>
              <a:t> </a:t>
            </a:r>
            <a:r>
              <a:rPr dirty="0"/>
              <a:t>NLP,</a:t>
            </a:r>
            <a:r>
              <a:rPr dirty="0" spc="-105"/>
              <a:t> </a:t>
            </a:r>
            <a:r>
              <a:rPr dirty="0"/>
              <a:t>it</a:t>
            </a:r>
            <a:r>
              <a:rPr dirty="0" spc="-80"/>
              <a:t> </a:t>
            </a:r>
            <a:r>
              <a:rPr dirty="0"/>
              <a:t>facilitates</a:t>
            </a:r>
            <a:r>
              <a:rPr dirty="0" spc="-70"/>
              <a:t> </a:t>
            </a:r>
            <a:r>
              <a:rPr dirty="0"/>
              <a:t>seamless</a:t>
            </a:r>
            <a:r>
              <a:rPr dirty="0" spc="-120"/>
              <a:t> </a:t>
            </a:r>
            <a:r>
              <a:rPr dirty="0"/>
              <a:t>communication,</a:t>
            </a:r>
            <a:r>
              <a:rPr dirty="0" spc="-125"/>
              <a:t> </a:t>
            </a:r>
            <a:r>
              <a:rPr dirty="0"/>
              <a:t>providing</a:t>
            </a:r>
            <a:r>
              <a:rPr dirty="0" spc="-100"/>
              <a:t> </a:t>
            </a:r>
            <a:r>
              <a:rPr dirty="0" spc="-10"/>
              <a:t>instant</a:t>
            </a:r>
          </a:p>
          <a:p>
            <a:pPr marL="12700" marR="111125">
              <a:lnSpc>
                <a:spcPct val="90000"/>
              </a:lnSpc>
              <a:spcBef>
                <a:spcPts val="254"/>
              </a:spcBef>
            </a:pPr>
            <a:r>
              <a:rPr dirty="0"/>
              <a:t>assistance</a:t>
            </a:r>
            <a:r>
              <a:rPr dirty="0" spc="-15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10"/>
              <a:t>guidance.</a:t>
            </a:r>
            <a:r>
              <a:rPr dirty="0" spc="-110"/>
              <a:t> </a:t>
            </a:r>
            <a:r>
              <a:rPr dirty="0"/>
              <a:t>Meticulous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 spc="-10"/>
              <a:t>preprocessing,</a:t>
            </a:r>
            <a:r>
              <a:rPr dirty="0" spc="-120"/>
              <a:t> </a:t>
            </a:r>
            <a:r>
              <a:rPr dirty="0"/>
              <a:t>model</a:t>
            </a:r>
            <a:r>
              <a:rPr dirty="0" spc="-105"/>
              <a:t> </a:t>
            </a:r>
            <a:r>
              <a:rPr dirty="0" spc="-10"/>
              <a:t>training, </a:t>
            </a:r>
            <a:r>
              <a:rPr dirty="0" spc="-20"/>
              <a:t>integration,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deployment</a:t>
            </a:r>
            <a:r>
              <a:rPr dirty="0" spc="-120"/>
              <a:t> </a:t>
            </a:r>
            <a:r>
              <a:rPr dirty="0"/>
              <a:t>ensure</a:t>
            </a:r>
            <a:r>
              <a:rPr dirty="0" spc="-114"/>
              <a:t> </a:t>
            </a:r>
            <a:r>
              <a:rPr dirty="0"/>
              <a:t>accurate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relevant</a:t>
            </a:r>
            <a:r>
              <a:rPr dirty="0" spc="-12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user</a:t>
            </a:r>
            <a:r>
              <a:rPr dirty="0" spc="-114"/>
              <a:t> </a:t>
            </a:r>
            <a:r>
              <a:rPr dirty="0"/>
              <a:t>experience.</a:t>
            </a:r>
            <a:r>
              <a:rPr dirty="0" spc="-125"/>
              <a:t> </a:t>
            </a:r>
            <a:r>
              <a:rPr dirty="0"/>
              <a:t>Continuous</a:t>
            </a:r>
            <a:r>
              <a:rPr dirty="0" spc="-105"/>
              <a:t> </a:t>
            </a:r>
            <a:r>
              <a:rPr dirty="0"/>
              <a:t>monitoring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10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system</a:t>
            </a:r>
            <a:r>
              <a:rPr dirty="0" spc="-105"/>
              <a:t> </a:t>
            </a:r>
            <a:r>
              <a:rPr dirty="0"/>
              <a:t>adaptive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responsive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evolving</a:t>
            </a:r>
            <a:r>
              <a:rPr dirty="0" spc="-125"/>
              <a:t> </a:t>
            </a:r>
            <a:r>
              <a:rPr dirty="0"/>
              <a:t>user</a:t>
            </a:r>
            <a:r>
              <a:rPr dirty="0" spc="-7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165"/>
              <a:t> </a:t>
            </a:r>
            <a:r>
              <a:rPr dirty="0"/>
              <a:t>loan</a:t>
            </a:r>
            <a:r>
              <a:rPr dirty="0" spc="-120"/>
              <a:t> </a:t>
            </a:r>
            <a:r>
              <a:rPr dirty="0"/>
              <a:t>management</a:t>
            </a:r>
            <a:r>
              <a:rPr dirty="0" spc="-165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0746" rIns="0" bIns="0" rtlCol="0" vert="horz">
            <a:spAutoFit/>
          </a:bodyPr>
          <a:lstStyle/>
          <a:p>
            <a:pPr marL="337756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50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/>
              <a:t>In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future,</a:t>
            </a:r>
            <a:r>
              <a:rPr dirty="0" spc="-65"/>
              <a:t> </a:t>
            </a:r>
            <a:r>
              <a:rPr dirty="0"/>
              <a:t>leveraging</a:t>
            </a:r>
            <a:r>
              <a:rPr dirty="0" spc="-110"/>
              <a:t> </a:t>
            </a:r>
            <a:r>
              <a:rPr dirty="0"/>
              <a:t>ChatGPT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loan</a:t>
            </a:r>
            <a:r>
              <a:rPr dirty="0" spc="-65"/>
              <a:t> </a:t>
            </a:r>
            <a:r>
              <a:rPr dirty="0"/>
              <a:t>datasets</a:t>
            </a:r>
            <a:r>
              <a:rPr dirty="0" spc="-90"/>
              <a:t> </a:t>
            </a:r>
            <a:r>
              <a:rPr dirty="0"/>
              <a:t>offers</a:t>
            </a:r>
            <a:r>
              <a:rPr dirty="0" spc="-65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114"/>
              <a:t> </a:t>
            </a:r>
            <a:r>
              <a:rPr dirty="0"/>
              <a:t>Advancements</a:t>
            </a:r>
            <a:r>
              <a:rPr dirty="0" spc="-100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NLP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ML</a:t>
            </a:r>
            <a:r>
              <a:rPr dirty="0" spc="-90"/>
              <a:t> </a:t>
            </a:r>
            <a:r>
              <a:rPr dirty="0"/>
              <a:t>will</a:t>
            </a:r>
            <a:r>
              <a:rPr dirty="0" spc="-75"/>
              <a:t> </a:t>
            </a:r>
            <a:r>
              <a:rPr dirty="0"/>
              <a:t>enable</a:t>
            </a:r>
            <a:r>
              <a:rPr dirty="0" spc="-95"/>
              <a:t> </a:t>
            </a:r>
            <a:r>
              <a:rPr dirty="0"/>
              <a:t>sophisticated</a:t>
            </a:r>
            <a:r>
              <a:rPr dirty="0" spc="-10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105"/>
              <a:t> </a:t>
            </a:r>
            <a:r>
              <a:rPr dirty="0"/>
              <a:t>systems.</a:t>
            </a:r>
            <a:r>
              <a:rPr dirty="0" spc="-135"/>
              <a:t> </a:t>
            </a:r>
            <a:r>
              <a:rPr dirty="0" spc="-10"/>
              <a:t>Integration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/>
              <a:t>diverse</a:t>
            </a:r>
            <a:r>
              <a:rPr dirty="0" spc="-105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/>
              <a:t>sources</a:t>
            </a:r>
            <a:r>
              <a:rPr dirty="0" spc="-120"/>
              <a:t> </a:t>
            </a:r>
            <a:r>
              <a:rPr dirty="0"/>
              <a:t>like</a:t>
            </a:r>
            <a:r>
              <a:rPr dirty="0" spc="-95"/>
              <a:t> </a:t>
            </a:r>
            <a:r>
              <a:rPr dirty="0"/>
              <a:t>social</a:t>
            </a:r>
            <a:r>
              <a:rPr dirty="0" spc="-12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80"/>
              <a:t> </a:t>
            </a:r>
            <a:r>
              <a:rPr dirty="0"/>
              <a:t>transaction</a:t>
            </a:r>
            <a:r>
              <a:rPr dirty="0" spc="-80"/>
              <a:t> </a:t>
            </a:r>
            <a:r>
              <a:rPr dirty="0"/>
              <a:t>history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90"/>
              <a:t> </a:t>
            </a:r>
            <a:r>
              <a:rPr dirty="0"/>
              <a:t>enhance</a:t>
            </a:r>
            <a:r>
              <a:rPr dirty="0" spc="-80"/>
              <a:t> </a:t>
            </a:r>
            <a:r>
              <a:rPr dirty="0"/>
              <a:t>risk</a:t>
            </a:r>
            <a:r>
              <a:rPr dirty="0" spc="-90"/>
              <a:t> </a:t>
            </a:r>
            <a:r>
              <a:rPr dirty="0"/>
              <a:t>assessment.</a:t>
            </a:r>
            <a:r>
              <a:rPr dirty="0" spc="-125"/>
              <a:t> </a:t>
            </a:r>
            <a:r>
              <a:rPr dirty="0"/>
              <a:t>Voice</a:t>
            </a:r>
            <a:r>
              <a:rPr dirty="0" spc="-95"/>
              <a:t> </a:t>
            </a:r>
            <a:r>
              <a:rPr dirty="0"/>
              <a:t>recognition</a:t>
            </a:r>
            <a:r>
              <a:rPr dirty="0" spc="-7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120"/>
              <a:t> </a:t>
            </a:r>
            <a:r>
              <a:rPr dirty="0"/>
              <a:t>accessibility.</a:t>
            </a:r>
            <a:r>
              <a:rPr dirty="0" spc="-130"/>
              <a:t> </a:t>
            </a:r>
            <a:r>
              <a:rPr dirty="0"/>
              <a:t>Collaboration</a:t>
            </a:r>
            <a:r>
              <a:rPr dirty="0" spc="-100"/>
              <a:t> </a:t>
            </a:r>
            <a:r>
              <a:rPr dirty="0"/>
              <a:t>with</a:t>
            </a:r>
            <a:r>
              <a:rPr dirty="0" spc="-75"/>
              <a:t> </a:t>
            </a:r>
            <a:r>
              <a:rPr dirty="0"/>
              <a:t>financial</a:t>
            </a:r>
            <a:r>
              <a:rPr dirty="0" spc="-95"/>
              <a:t> </a:t>
            </a:r>
            <a:r>
              <a:rPr dirty="0"/>
              <a:t>institutions</a:t>
            </a:r>
            <a:r>
              <a:rPr dirty="0" spc="-6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95"/>
              <a:t> </a:t>
            </a:r>
            <a:r>
              <a:rPr dirty="0"/>
              <a:t>ensure</a:t>
            </a:r>
            <a:r>
              <a:rPr dirty="0" spc="-100"/>
              <a:t> </a:t>
            </a:r>
            <a:r>
              <a:rPr dirty="0"/>
              <a:t>trust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compliance.</a:t>
            </a:r>
            <a:r>
              <a:rPr dirty="0" spc="-125"/>
              <a:t> </a:t>
            </a:r>
            <a:r>
              <a:rPr dirty="0"/>
              <a:t>Overall,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future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75"/>
              <a:t> </a:t>
            </a:r>
            <a:r>
              <a:rPr dirty="0"/>
              <a:t>loan</a:t>
            </a:r>
            <a:r>
              <a:rPr dirty="0" spc="-70"/>
              <a:t> </a:t>
            </a:r>
            <a:r>
              <a:rPr dirty="0"/>
              <a:t>management</a:t>
            </a:r>
            <a:r>
              <a:rPr dirty="0" spc="-114"/>
              <a:t> </a:t>
            </a:r>
            <a:r>
              <a:rPr dirty="0"/>
              <a:t>holds</a:t>
            </a:r>
            <a:r>
              <a:rPr dirty="0" spc="-95"/>
              <a:t> </a:t>
            </a:r>
            <a:r>
              <a:rPr dirty="0"/>
              <a:t>great</a:t>
            </a:r>
            <a:r>
              <a:rPr dirty="0" spc="-80"/>
              <a:t> </a:t>
            </a:r>
            <a:r>
              <a:rPr dirty="0"/>
              <a:t>promise</a:t>
            </a:r>
            <a:r>
              <a:rPr dirty="0" spc="-114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innovation</a:t>
            </a:r>
            <a:r>
              <a:rPr dirty="0" spc="-8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13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2024-04-24T18:56:41Z</dcterms:created>
  <dcterms:modified xsi:type="dcterms:W3CDTF">2024-04-24T18:56:41Z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