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56" autoAdjust="0"/>
    <p:restoredTop sz="94982" autoAdjust="0"/>
  </p:normalViewPr>
  <p:slideViewPr>
    <p:cSldViewPr snapToGrid="0">
      <p:cViewPr varScale="1">
        <p:scale>
          <a:sx n="92" d="100"/>
          <a:sy n="92" d="100"/>
        </p:scale>
        <p:origin x="-738" y="-150"/>
      </p:cViewPr>
      <p:guideLst>
        <p:guide orient="horz" pos="588"/>
        <p:guide orient="horz" pos="852"/>
        <p:guide pos="144"/>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xmlns=""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11</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13-11-2024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2"/>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3" r:id="rId2"/>
    <p:sldLayoutId id="2147483654" r:id="rId3"/>
    <p:sldLayoutId id="2147483668" r:id="rId4"/>
    <p:sldLayoutId id="2147483669" r:id="rId5"/>
    <p:sldLayoutId id="2147483670" r:id="rId6"/>
    <p:sldLayoutId id="2147483656" r:id="rId7"/>
    <p:sldLayoutId id="2147483657" r:id="rId8"/>
    <p:sldLayoutId id="2147483674" r:id="rId9"/>
    <p:sldLayoutId id="214748368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dhivakarbemechanical@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file:///C:\Users\Lenovo\Videos\WhatsApp%20Video%202024-11-13%20at%2022.11.31_8e848068.mp4"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56872" y="1183655"/>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436656" y="1823991"/>
            <a:ext cx="6520068" cy="2677656"/>
          </a:xfrm>
          <a:prstGeom prst="rect">
            <a:avLst/>
          </a:prstGeom>
          <a:noFill/>
        </p:spPr>
        <p:txBody>
          <a:bodyPr wrap="square">
            <a:spAutoFit/>
          </a:bodyPr>
          <a:lstStyle/>
          <a:p>
            <a:pPr algn="ctr"/>
            <a:r>
              <a:rPr lang="en-US" sz="2800" b="1" dirty="0" smtClean="0"/>
              <a:t>TRAFFIC MANAGEMENT</a:t>
            </a:r>
            <a:endParaRPr lang="en-US" b="1" dirty="0"/>
          </a:p>
          <a:p>
            <a:endParaRPr lang="en-US" sz="1400" dirty="0"/>
          </a:p>
          <a:p>
            <a:r>
              <a:rPr lang="en-US" sz="1400" dirty="0" smtClean="0"/>
              <a:t>Name </a:t>
            </a:r>
            <a:r>
              <a:rPr lang="en-US" sz="1400" dirty="0"/>
              <a:t>:  </a:t>
            </a:r>
            <a:r>
              <a:rPr lang="en-US" sz="1400" dirty="0" err="1" smtClean="0"/>
              <a:t>R.Dhivakar</a:t>
            </a:r>
            <a:endParaRPr lang="en-US" sz="1400" dirty="0" smtClean="0"/>
          </a:p>
          <a:p>
            <a:r>
              <a:rPr lang="en-US" dirty="0" smtClean="0"/>
              <a:t>Email : </a:t>
            </a:r>
            <a:r>
              <a:rPr lang="en-US" dirty="0" smtClean="0">
                <a:hlinkClick r:id="rId8"/>
              </a:rPr>
              <a:t>dhivakarbemechanical@gmail.com</a:t>
            </a:r>
            <a:endParaRPr lang="en-US" dirty="0" smtClean="0"/>
          </a:p>
          <a:p>
            <a:r>
              <a:rPr lang="en-US" dirty="0" smtClean="0"/>
              <a:t>NM I’D : </a:t>
            </a:r>
            <a:r>
              <a:rPr lang="en-US" dirty="0" smtClean="0"/>
              <a:t>au811221114008,</a:t>
            </a:r>
            <a:endParaRPr lang="en-US" dirty="0" smtClean="0"/>
          </a:p>
          <a:p>
            <a:r>
              <a:rPr lang="en-US" dirty="0" smtClean="0"/>
              <a:t>edunet:E59B1BEB6C218879FBA4D3631D3BCBDC</a:t>
            </a:r>
            <a:endParaRPr lang="en-US" dirty="0" smtClean="0"/>
          </a:p>
          <a:p>
            <a:r>
              <a:rPr lang="en-US" sz="1400" dirty="0"/>
              <a:t>	</a:t>
            </a:r>
            <a:endParaRPr lang="en-US" sz="1400" dirty="0" smtClean="0"/>
          </a:p>
          <a:p>
            <a:r>
              <a:rPr lang="en-US" sz="1400" smtClean="0"/>
              <a:t>Guide:P.Raja</a:t>
            </a: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xmlns=""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1880625" y="0"/>
            <a:ext cx="2307042" cy="307777"/>
          </a:xfrm>
          <a:prstGeom prst="rect">
            <a:avLst/>
          </a:prstGeom>
        </p:spPr>
        <p:txBody>
          <a:bodyPr wrap="none">
            <a:spAutoFit/>
          </a:bodyPr>
          <a:lstStyle/>
          <a:p>
            <a:r>
              <a:rPr lang="en-US" b="1" dirty="0" smtClean="0">
                <a:solidFill>
                  <a:schemeClr val="tx2"/>
                </a:solidFill>
              </a:rPr>
              <a:t>TRAFFIC MANAGEMENT</a:t>
            </a:r>
            <a:endParaRPr lang="en-US" b="1" dirty="0">
              <a:solidFill>
                <a:schemeClr val="tx2"/>
              </a:solidFill>
            </a:endParaRPr>
          </a:p>
        </p:txBody>
      </p:sp>
      <p:sp>
        <p:nvSpPr>
          <p:cNvPr id="4" name="Rectangle 3"/>
          <p:cNvSpPr/>
          <p:nvPr/>
        </p:nvSpPr>
        <p:spPr>
          <a:xfrm>
            <a:off x="384463" y="1051792"/>
            <a:ext cx="7013863" cy="3741409"/>
          </a:xfrm>
          <a:prstGeom prst="rect">
            <a:avLst/>
          </a:prstGeom>
        </p:spPr>
        <p:txBody>
          <a:bodyPr wrap="square">
            <a:spAutoFit/>
          </a:bodyPr>
          <a:lstStyle/>
          <a:p>
            <a:pPr algn="just">
              <a:lnSpc>
                <a:spcPct val="150000"/>
              </a:lnSpc>
            </a:pPr>
            <a:r>
              <a:rPr lang="en-US" sz="1600" b="1" dirty="0" smtClean="0">
                <a:latin typeface="Times New Roman" pitchFamily="18" charset="0"/>
                <a:cs typeface="Times New Roman" pitchFamily="18" charset="0"/>
              </a:rPr>
              <a:t>Potential applications:</a:t>
            </a:r>
          </a:p>
          <a:p>
            <a:pPr algn="just">
              <a:lnSpc>
                <a:spcPct val="150000"/>
              </a:lnSpc>
              <a:buFont typeface="Wingdings" pitchFamily="2" charset="2"/>
              <a:buChar char="Ø"/>
            </a:pPr>
            <a:r>
              <a:rPr lang="en-US" sz="1600" dirty="0" smtClean="0">
                <a:latin typeface="Times New Roman" pitchFamily="18" charset="0"/>
                <a:cs typeface="Times New Roman" pitchFamily="18" charset="0"/>
              </a:rPr>
              <a:t>Smart cities.</a:t>
            </a:r>
          </a:p>
          <a:p>
            <a:pPr algn="just">
              <a:lnSpc>
                <a:spcPct val="150000"/>
              </a:lnSpc>
              <a:buFont typeface="Wingdings" pitchFamily="2" charset="2"/>
              <a:buChar char="Ø"/>
            </a:pPr>
            <a:r>
              <a:rPr lang="en-US" sz="1600" dirty="0" smtClean="0">
                <a:latin typeface="Times New Roman" pitchFamily="18" charset="0"/>
                <a:cs typeface="Times New Roman" pitchFamily="18" charset="0"/>
              </a:rPr>
              <a:t>Intelligent transportation systems.   </a:t>
            </a:r>
          </a:p>
          <a:p>
            <a:pPr algn="just">
              <a:lnSpc>
                <a:spcPct val="150000"/>
              </a:lnSpc>
              <a:buFont typeface="Wingdings" pitchFamily="2" charset="2"/>
              <a:buChar char="Ø"/>
            </a:pPr>
            <a:r>
              <a:rPr lang="en-US" sz="1600" dirty="0" smtClean="0">
                <a:latin typeface="Times New Roman" pitchFamily="18" charset="0"/>
                <a:cs typeface="Times New Roman" pitchFamily="18" charset="0"/>
              </a:rPr>
              <a:t>Traffic management for events.</a:t>
            </a:r>
          </a:p>
          <a:p>
            <a:pPr algn="just">
              <a:lnSpc>
                <a:spcPct val="150000"/>
              </a:lnSpc>
            </a:pPr>
            <a:r>
              <a:rPr lang="en-US" sz="1600" b="1" dirty="0" smtClean="0">
                <a:latin typeface="Times New Roman" pitchFamily="18" charset="0"/>
                <a:cs typeface="Times New Roman" pitchFamily="18" charset="0"/>
              </a:rPr>
              <a:t>Future developments:</a:t>
            </a:r>
          </a:p>
          <a:p>
            <a:pPr algn="just">
              <a:lnSpc>
                <a:spcPct val="150000"/>
              </a:lnSpc>
              <a:buFont typeface="Wingdings" pitchFamily="2" charset="2"/>
              <a:buChar char="Ø"/>
            </a:pPr>
            <a:r>
              <a:rPr lang="en-US" sz="1600" dirty="0" smtClean="0">
                <a:latin typeface="Times New Roman" pitchFamily="18" charset="0"/>
                <a:cs typeface="Times New Roman" pitchFamily="18" charset="0"/>
              </a:rPr>
              <a:t>Integration with other systems (e.g., public transportation).</a:t>
            </a:r>
          </a:p>
          <a:p>
            <a:pPr algn="just">
              <a:lnSpc>
                <a:spcPct val="150000"/>
              </a:lnSpc>
              <a:buFont typeface="Wingdings" pitchFamily="2" charset="2"/>
              <a:buChar char="Ø"/>
            </a:pPr>
            <a:r>
              <a:rPr lang="en-US" sz="1600" dirty="0" smtClean="0">
                <a:latin typeface="Times New Roman" pitchFamily="18" charset="0"/>
                <a:cs typeface="Times New Roman" pitchFamily="18" charset="0"/>
              </a:rPr>
              <a:t>Expansion to other areas (e.g., pedestrian traffic).</a:t>
            </a:r>
          </a:p>
          <a:p>
            <a:pPr algn="just">
              <a:lnSpc>
                <a:spcPct val="150000"/>
              </a:lnSpc>
              <a:buFont typeface="Wingdings" pitchFamily="2" charset="2"/>
              <a:buChar char="Ø"/>
            </a:pPr>
            <a:r>
              <a:rPr lang="en-US" sz="1600" dirty="0" smtClean="0">
                <a:latin typeface="Times New Roman" pitchFamily="18" charset="0"/>
                <a:cs typeface="Times New Roman" pitchFamily="18" charset="0"/>
              </a:rPr>
              <a:t>Integrate additional data sources (e.g., social media, sensors).</a:t>
            </a:r>
          </a:p>
          <a:p>
            <a:pPr algn="just">
              <a:lnSpc>
                <a:spcPct val="150000"/>
              </a:lnSpc>
              <a:buFont typeface="Wingdings" pitchFamily="2" charset="2"/>
              <a:buChar char="Ø"/>
            </a:pPr>
            <a:r>
              <a:rPr lang="en-US" sz="1600" dirty="0" smtClean="0">
                <a:latin typeface="Times New Roman" pitchFamily="18" charset="0"/>
                <a:cs typeface="Times New Roman" pitchFamily="18" charset="0"/>
              </a:rPr>
              <a:t> Explore deep learning architectures for improved accuracy.</a:t>
            </a:r>
          </a:p>
          <a:p>
            <a:pPr algn="just">
              <a:lnSpc>
                <a:spcPct val="150000"/>
              </a:lnSpc>
              <a:buFont typeface="Wingdings" pitchFamily="2" charset="2"/>
              <a:buChar char="Ø"/>
            </a:pPr>
            <a:r>
              <a:rPr lang="en-US" sz="1600" dirty="0" smtClean="0">
                <a:latin typeface="Times New Roman" pitchFamily="18" charset="0"/>
                <a:cs typeface="Times New Roman" pitchFamily="18" charset="0"/>
              </a:rPr>
              <a:t> Develop transfer learning models for adaptability.</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4" name="Rectangle 3"/>
          <p:cNvSpPr/>
          <p:nvPr/>
        </p:nvSpPr>
        <p:spPr>
          <a:xfrm>
            <a:off x="1870234" y="0"/>
            <a:ext cx="2307042" cy="307777"/>
          </a:xfrm>
          <a:prstGeom prst="rect">
            <a:avLst/>
          </a:prstGeom>
        </p:spPr>
        <p:txBody>
          <a:bodyPr wrap="none">
            <a:spAutoFit/>
          </a:bodyPr>
          <a:lstStyle/>
          <a:p>
            <a:r>
              <a:rPr lang="en-US" b="1" dirty="0" smtClean="0">
                <a:solidFill>
                  <a:schemeClr val="tx2"/>
                </a:solidFill>
              </a:rPr>
              <a:t>TRAFFIC MANAGEMENT</a:t>
            </a:r>
            <a:endParaRPr lang="en-US" b="1" dirty="0">
              <a:solidFill>
                <a:schemeClr val="tx2"/>
              </a:solidFill>
            </a:endParaRPr>
          </a:p>
        </p:txBody>
      </p:sp>
    </p:spTree>
    <p:extLst>
      <p:ext uri="{BB962C8B-B14F-4D97-AF65-F5344CB8AC3E}">
        <p14:creationId xmlns:p14="http://schemas.microsoft.com/office/powerpoint/2010/main" xmlns=""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654158" y="1060098"/>
            <a:ext cx="6935087" cy="3053015"/>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600" dirty="0">
                <a:solidFill>
                  <a:schemeClr val="tx1"/>
                </a:solidFill>
                <a:effectLst/>
                <a:latin typeface="Times New Roman" pitchFamily="18" charset="0"/>
                <a:ea typeface="Times New Roman" panose="02020603050405020304" pitchFamily="18" charset="0"/>
                <a:cs typeface="Times New Roman" pitchFamily="18" charset="0"/>
              </a:rPr>
              <a:t>Abstract of the Project</a:t>
            </a:r>
            <a:endParaRPr lang="en-IN" sz="1600" dirty="0">
              <a:solidFill>
                <a:schemeClr val="tx1"/>
              </a:solidFill>
              <a:latin typeface="Times New Roman" pitchFamily="18" charset="0"/>
              <a:ea typeface="Times New Roman" panose="02020603050405020304" pitchFamily="18" charset="0"/>
              <a:cs typeface="Times New Roman"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600" dirty="0">
                <a:latin typeface="Times New Roman" pitchFamily="18" charset="0"/>
                <a:ea typeface="+mn-lt"/>
                <a:cs typeface="Times New Roman"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600" dirty="0">
                <a:latin typeface="Times New Roman" pitchFamily="18" charset="0"/>
                <a:ea typeface="+mn-lt"/>
                <a:cs typeface="Times New Roman" pitchFamily="18" charset="0"/>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600" dirty="0">
                <a:latin typeface="Times New Roman" pitchFamily="18" charset="0"/>
                <a:ea typeface="+mn-lt"/>
                <a:cs typeface="Times New Roman"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600" dirty="0">
                <a:latin typeface="Times New Roman" pitchFamily="18" charset="0"/>
                <a:ea typeface="+mn-lt"/>
                <a:cs typeface="Times New Roman"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600" dirty="0">
                <a:latin typeface="Times New Roman" pitchFamily="18" charset="0"/>
                <a:ea typeface="+mn-lt"/>
                <a:cs typeface="Times New Roman" pitchFamily="18" charset="0"/>
              </a:rPr>
              <a:t>Embedded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600" dirty="0">
                <a:latin typeface="Times New Roman" pitchFamily="18" charset="0"/>
                <a:ea typeface="+mn-lt"/>
                <a:cs typeface="Times New Roman" pitchFamily="18" charset="0"/>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600" dirty="0">
                <a:latin typeface="Times New Roman" pitchFamily="18" charset="0"/>
                <a:ea typeface="+mn-lt"/>
                <a:cs typeface="Times New Roman" pitchFamily="18" charset="0"/>
              </a:rPr>
              <a:t>Future Scope</a:t>
            </a:r>
          </a:p>
        </p:txBody>
      </p:sp>
      <p:sp>
        <p:nvSpPr>
          <p:cNvPr id="5" name="Rectangle 4"/>
          <p:cNvSpPr/>
          <p:nvPr/>
        </p:nvSpPr>
        <p:spPr>
          <a:xfrm>
            <a:off x="1796289" y="0"/>
            <a:ext cx="2307042" cy="307777"/>
          </a:xfrm>
          <a:prstGeom prst="rect">
            <a:avLst/>
          </a:prstGeom>
        </p:spPr>
        <p:txBody>
          <a:bodyPr wrap="none">
            <a:spAutoFit/>
          </a:bodyPr>
          <a:lstStyle/>
          <a:p>
            <a:r>
              <a:rPr lang="en-US" b="1" dirty="0" smtClean="0">
                <a:solidFill>
                  <a:schemeClr val="tx2"/>
                </a:solidFill>
              </a:rPr>
              <a:t>TRAFFIC MANAGEMENT</a:t>
            </a:r>
            <a:endParaRPr lang="en-US" b="1" dirty="0">
              <a:solidFill>
                <a:schemeClr val="tx2"/>
              </a:solidFill>
            </a:endParaRPr>
          </a:p>
        </p:txBody>
      </p:sp>
    </p:spTree>
    <p:extLst>
      <p:ext uri="{BB962C8B-B14F-4D97-AF65-F5344CB8AC3E}">
        <p14:creationId xmlns:p14="http://schemas.microsoft.com/office/powerpoint/2010/main" xmlns=""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1818761" y="0"/>
            <a:ext cx="2307042" cy="307777"/>
          </a:xfrm>
          <a:prstGeom prst="rect">
            <a:avLst/>
          </a:prstGeom>
        </p:spPr>
        <p:txBody>
          <a:bodyPr wrap="none">
            <a:spAutoFit/>
          </a:bodyPr>
          <a:lstStyle/>
          <a:p>
            <a:r>
              <a:rPr lang="en-US" b="1" dirty="0" smtClean="0">
                <a:solidFill>
                  <a:schemeClr val="tx2"/>
                </a:solidFill>
              </a:rPr>
              <a:t>TRAFFIC MANAGEMENT</a:t>
            </a:r>
            <a:endParaRPr lang="en-US" b="1" dirty="0">
              <a:solidFill>
                <a:schemeClr val="tx2"/>
              </a:solidFill>
            </a:endParaRPr>
          </a:p>
        </p:txBody>
      </p:sp>
      <p:sp>
        <p:nvSpPr>
          <p:cNvPr id="5" name="Rectangle 4"/>
          <p:cNvSpPr/>
          <p:nvPr/>
        </p:nvSpPr>
        <p:spPr>
          <a:xfrm>
            <a:off x="361507" y="1300907"/>
            <a:ext cx="7591646" cy="1894749"/>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Traffic management refers to the strategies and practices employed to optimize the flow of vehicles and pedestrians on road networks. Its primary goals are to reduce congestion, enhance safety, and improve overall transportation efficiency. Effective traffic management involves a combination of infrastructure design, traffic control devices, and technology, such as traffic signals, signage, and intelligent transportation systems (ITS).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73348" y="851738"/>
            <a:ext cx="7643601" cy="3382977"/>
          </a:xfrm>
          <a:prstGeom prst="rect">
            <a:avLst/>
          </a:prstGeom>
        </p:spPr>
        <p:txBody>
          <a:bodyPr wrap="square">
            <a:spAutoFit/>
          </a:bodyPr>
          <a:lstStyle/>
          <a:p>
            <a:pPr algn="just">
              <a:lnSpc>
                <a:spcPct val="150000"/>
              </a:lnSpc>
              <a:spcBef>
                <a:spcPts val="100"/>
              </a:spcBef>
              <a:spcAft>
                <a:spcPts val="100"/>
              </a:spcAft>
            </a:pPr>
            <a:r>
              <a:rPr lang="en-US" sz="1600" dirty="0" smtClean="0">
                <a:latin typeface="Times New Roman" pitchFamily="18" charset="0"/>
                <a:cs typeface="Times New Roman" pitchFamily="18" charset="0"/>
              </a:rPr>
              <a:t> </a:t>
            </a:r>
          </a:p>
          <a:p>
            <a:pPr algn="just">
              <a:lnSpc>
                <a:spcPct val="150000"/>
              </a:lnSpc>
              <a:spcBef>
                <a:spcPts val="100"/>
              </a:spcBef>
              <a:spcAft>
                <a:spcPts val="100"/>
              </a:spcAft>
              <a:buFont typeface="Wingdings" pitchFamily="2" charset="2"/>
              <a:buChar char="Ø"/>
            </a:pPr>
            <a:r>
              <a:rPr lang="en-US" sz="1600" b="1" dirty="0" smtClean="0">
                <a:latin typeface="Times New Roman" pitchFamily="18" charset="0"/>
                <a:cs typeface="Times New Roman" pitchFamily="18" charset="0"/>
              </a:rPr>
              <a:t>Reduce Congestion </a:t>
            </a:r>
            <a:r>
              <a:rPr lang="en-US" sz="1600" dirty="0" smtClean="0">
                <a:latin typeface="Times New Roman" pitchFamily="18" charset="0"/>
                <a:cs typeface="Times New Roman" pitchFamily="18" charset="0"/>
              </a:rPr>
              <a:t>: These systems use real-time data and advanced algorithms to dynamically adjust and coordinate traffic signals, ensuring a smoother flow of vehicles.  </a:t>
            </a:r>
          </a:p>
          <a:p>
            <a:pPr algn="just">
              <a:lnSpc>
                <a:spcPct val="150000"/>
              </a:lnSpc>
              <a:spcBef>
                <a:spcPts val="100"/>
              </a:spcBef>
              <a:spcAft>
                <a:spcPts val="100"/>
              </a:spcAft>
              <a:buFont typeface="Wingdings" pitchFamily="2" charset="2"/>
              <a:buChar char="Ø"/>
            </a:pPr>
            <a:r>
              <a:rPr lang="en-US" sz="1600" b="1" dirty="0" smtClean="0">
                <a:latin typeface="Times New Roman" pitchFamily="18" charset="0"/>
                <a:cs typeface="Times New Roman" pitchFamily="18" charset="0"/>
              </a:rPr>
              <a:t>Optimize traffic flow</a:t>
            </a:r>
            <a:r>
              <a:rPr lang="en-US" sz="1600" dirty="0" smtClean="0">
                <a:latin typeface="Times New Roman" pitchFamily="18" charset="0"/>
                <a:cs typeface="Times New Roman" pitchFamily="18" charset="0"/>
              </a:rPr>
              <a:t>: The involves employing various advanced techniques to analyze, predict, and manage the movement of vehicles more efficiently.</a:t>
            </a:r>
          </a:p>
          <a:p>
            <a:pPr algn="just">
              <a:lnSpc>
                <a:spcPct val="150000"/>
              </a:lnSpc>
              <a:spcBef>
                <a:spcPts val="100"/>
              </a:spcBef>
              <a:spcAft>
                <a:spcPts val="100"/>
              </a:spcAft>
              <a:buFont typeface="Wingdings" pitchFamily="2" charset="2"/>
              <a:buChar char="Ø"/>
            </a:pPr>
            <a:r>
              <a:rPr lang="en-US" sz="1600" b="1" dirty="0" smtClean="0">
                <a:latin typeface="Times New Roman" pitchFamily="18" charset="0"/>
                <a:cs typeface="Times New Roman" pitchFamily="18" charset="0"/>
              </a:rPr>
              <a:t>Improve transportation </a:t>
            </a:r>
            <a:r>
              <a:rPr lang="en-US" sz="1600" b="1" dirty="0" err="1" smtClean="0">
                <a:latin typeface="Times New Roman" pitchFamily="18" charset="0"/>
                <a:cs typeface="Times New Roman" pitchFamily="18" charset="0"/>
              </a:rPr>
              <a:t>effciency</a:t>
            </a:r>
            <a:r>
              <a:rPr lang="en-US" sz="1600" dirty="0" smtClean="0">
                <a:latin typeface="Times New Roman" pitchFamily="18" charset="0"/>
                <a:cs typeface="Times New Roman" pitchFamily="18" charset="0"/>
              </a:rPr>
              <a:t>: Improving transportation efficiency through AI-based traffic management involves a combination of real-time data analysis, predictive modeling, and smart infrastructure</a:t>
            </a:r>
            <a:endParaRPr lang="en-US" sz="1600" b="1"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p:txBody>
      </p:sp>
      <p:sp>
        <p:nvSpPr>
          <p:cNvPr id="4" name="Rectangle 3"/>
          <p:cNvSpPr/>
          <p:nvPr/>
        </p:nvSpPr>
        <p:spPr>
          <a:xfrm>
            <a:off x="1846111" y="0"/>
            <a:ext cx="2570751" cy="307777"/>
          </a:xfrm>
          <a:prstGeom prst="rect">
            <a:avLst/>
          </a:prstGeom>
        </p:spPr>
        <p:txBody>
          <a:bodyPr wrap="square">
            <a:spAutoFit/>
          </a:bodyPr>
          <a:lstStyle/>
          <a:p>
            <a:r>
              <a:rPr lang="en-US" b="1" dirty="0" smtClean="0">
                <a:solidFill>
                  <a:schemeClr val="tx2"/>
                </a:solidFill>
              </a:rPr>
              <a:t>TRAFFIC MANAGEMENT</a:t>
            </a:r>
            <a:endParaRPr lang="en-US" b="1" dirty="0">
              <a:solidFill>
                <a:schemeClr val="tx2"/>
              </a:solidFill>
            </a:endParaRPr>
          </a:p>
        </p:txBody>
      </p:sp>
    </p:spTree>
    <p:extLst>
      <p:ext uri="{BB962C8B-B14F-4D97-AF65-F5344CB8AC3E}">
        <p14:creationId xmlns:p14="http://schemas.microsoft.com/office/powerpoint/2010/main" xmlns=""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1769707" y="0"/>
            <a:ext cx="2307042" cy="307777"/>
          </a:xfrm>
          <a:prstGeom prst="rect">
            <a:avLst/>
          </a:prstGeom>
        </p:spPr>
        <p:txBody>
          <a:bodyPr wrap="none">
            <a:spAutoFit/>
          </a:bodyPr>
          <a:lstStyle/>
          <a:p>
            <a:r>
              <a:rPr lang="en-US" b="1" dirty="0" smtClean="0">
                <a:solidFill>
                  <a:schemeClr val="tx2"/>
                </a:solidFill>
              </a:rPr>
              <a:t>TRAFFIC MANAGEMENT</a:t>
            </a:r>
            <a:endParaRPr lang="en-US" b="1" dirty="0">
              <a:solidFill>
                <a:schemeClr val="tx2"/>
              </a:solidFill>
            </a:endParaRPr>
          </a:p>
        </p:txBody>
      </p:sp>
      <p:sp>
        <p:nvSpPr>
          <p:cNvPr id="4" name="Rectangle 3"/>
          <p:cNvSpPr/>
          <p:nvPr/>
        </p:nvSpPr>
        <p:spPr>
          <a:xfrm>
            <a:off x="280795" y="839973"/>
            <a:ext cx="8459166" cy="3913892"/>
          </a:xfrm>
          <a:prstGeom prst="rect">
            <a:avLst/>
          </a:prstGeom>
        </p:spPr>
        <p:txBody>
          <a:bodyPr wrap="square">
            <a:spAutoFit/>
          </a:bodyPr>
          <a:lstStyle/>
          <a:p>
            <a:pPr algn="just">
              <a:spcBef>
                <a:spcPts val="140"/>
              </a:spcBef>
              <a:spcAft>
                <a:spcPts val="140"/>
              </a:spcAft>
            </a:pPr>
            <a:endParaRPr lang="en-US" sz="1600" dirty="0" smtClean="0">
              <a:latin typeface="Times New Roman" pitchFamily="18" charset="0"/>
              <a:cs typeface="Times New Roman" pitchFamily="18" charset="0"/>
            </a:endParaRPr>
          </a:p>
          <a:p>
            <a:pPr algn="just">
              <a:spcBef>
                <a:spcPts val="140"/>
              </a:spcBef>
              <a:spcAft>
                <a:spcPts val="140"/>
              </a:spcAft>
              <a:buFont typeface="Wingdings" pitchFamily="2" charset="2"/>
              <a:buChar char="Ø"/>
            </a:pPr>
            <a:r>
              <a:rPr lang="en-US" sz="1600" b="1" dirty="0" smtClean="0">
                <a:latin typeface="Times New Roman" pitchFamily="18" charset="0"/>
                <a:cs typeface="Times New Roman" pitchFamily="18" charset="0"/>
              </a:rPr>
              <a:t>Real-time traffic monitoring: </a:t>
            </a:r>
            <a:r>
              <a:rPr lang="en-US" sz="1600" dirty="0" smtClean="0">
                <a:latin typeface="Times New Roman" pitchFamily="18" charset="0"/>
                <a:cs typeface="Times New Roman" pitchFamily="18" charset="0"/>
              </a:rPr>
              <a:t>Real-time traffic monitoring involves the continuous observation and analysis of traffic conditions using advanced technologies to provide up-to-the-minute data on traffic flow, congestion, and incidents.</a:t>
            </a:r>
          </a:p>
          <a:p>
            <a:pPr algn="just">
              <a:spcBef>
                <a:spcPts val="140"/>
              </a:spcBef>
              <a:spcAft>
                <a:spcPts val="140"/>
              </a:spcAft>
              <a:buFont typeface="Wingdings" pitchFamily="2" charset="2"/>
              <a:buChar char="Ø"/>
            </a:pPr>
            <a:r>
              <a:rPr lang="en-US" sz="1600" b="1" dirty="0" smtClean="0">
                <a:latin typeface="Times New Roman" pitchFamily="18" charset="0"/>
                <a:cs typeface="Times New Roman" pitchFamily="18" charset="0"/>
              </a:rPr>
              <a:t>Machine learning-based traffic prediction: </a:t>
            </a:r>
            <a:r>
              <a:rPr lang="en-US" sz="1600" dirty="0" smtClean="0">
                <a:latin typeface="Times New Roman" pitchFamily="18" charset="0"/>
                <a:cs typeface="Times New Roman" pitchFamily="18" charset="0"/>
              </a:rPr>
              <a:t>Machine learning-based traffic prediction uses algorithms to analyze historical and real-time traffic data, enabling the forecasting of traffic patterns, congestion, and flow. This predictive approach helps optimize traffic management and improves transportation efficiency</a:t>
            </a:r>
          </a:p>
          <a:p>
            <a:pPr algn="just">
              <a:spcBef>
                <a:spcPts val="140"/>
              </a:spcBef>
              <a:spcAft>
                <a:spcPts val="140"/>
              </a:spcAft>
              <a:buFont typeface="Wingdings" pitchFamily="2" charset="2"/>
              <a:buChar char="Ø"/>
            </a:pPr>
            <a:r>
              <a:rPr lang="en-US" sz="1600" b="1" dirty="0" smtClean="0">
                <a:latin typeface="Times New Roman" pitchFamily="18" charset="0"/>
                <a:cs typeface="Times New Roman" pitchFamily="18" charset="0"/>
              </a:rPr>
              <a:t>Intelligent traffic signal control: </a:t>
            </a:r>
            <a:r>
              <a:rPr lang="en-US" sz="1600" dirty="0" smtClean="0">
                <a:latin typeface="Times New Roman" pitchFamily="18" charset="0"/>
                <a:cs typeface="Times New Roman" pitchFamily="18" charset="0"/>
              </a:rPr>
              <a:t>Intelligent Traffic Signal Control (ITSC) is an advanced traffic management system that uses real-time data, machine learning, and artificial intelligence to optimize traffic signal timings and enhanced safety,reduce congestion</a:t>
            </a:r>
          </a:p>
          <a:p>
            <a:pPr algn="just">
              <a:spcBef>
                <a:spcPts val="140"/>
              </a:spcBef>
              <a:spcAft>
                <a:spcPts val="140"/>
              </a:spcAft>
              <a:buFont typeface="Wingdings" pitchFamily="2" charset="2"/>
              <a:buChar char="Ø"/>
            </a:pPr>
            <a:r>
              <a:rPr lang="en-US" sz="1600" b="1" dirty="0" smtClean="0">
                <a:latin typeface="Times New Roman" pitchFamily="18" charset="0"/>
                <a:cs typeface="Times New Roman" pitchFamily="18" charset="0"/>
              </a:rPr>
              <a:t>Data analytics for optimization</a:t>
            </a:r>
            <a:r>
              <a:rPr lang="en-US" sz="1600" dirty="0" smtClean="0">
                <a:latin typeface="Times New Roman" pitchFamily="18" charset="0"/>
                <a:cs typeface="Times New Roman" pitchFamily="18" charset="0"/>
              </a:rPr>
              <a:t>: Leveraging large datasets from sensors, cameras, and connected vehicles, traffic management systems can identify patterns, predict traffic conditions, enhance decision-making, optimize traffic flow and optimize various aspects of the transportation network.</a:t>
            </a:r>
          </a:p>
          <a:p>
            <a:pPr algn="just">
              <a:spcBef>
                <a:spcPts val="140"/>
              </a:spcBef>
              <a:spcAft>
                <a:spcPts val="140"/>
              </a:spcAft>
            </a:pP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Rectangle 3"/>
          <p:cNvSpPr/>
          <p:nvPr/>
        </p:nvSpPr>
        <p:spPr>
          <a:xfrm>
            <a:off x="1874098" y="0"/>
            <a:ext cx="2307042" cy="307777"/>
          </a:xfrm>
          <a:prstGeom prst="rect">
            <a:avLst/>
          </a:prstGeom>
        </p:spPr>
        <p:txBody>
          <a:bodyPr wrap="none">
            <a:spAutoFit/>
          </a:bodyPr>
          <a:lstStyle/>
          <a:p>
            <a:r>
              <a:rPr lang="en-US" b="1" dirty="0" smtClean="0">
                <a:solidFill>
                  <a:schemeClr val="tx2"/>
                </a:solidFill>
              </a:rPr>
              <a:t>TRAFFIC MANAGEMENT</a:t>
            </a:r>
            <a:endParaRPr lang="en-US" b="1" dirty="0">
              <a:solidFill>
                <a:schemeClr val="tx2"/>
              </a:solidFill>
            </a:endParaRPr>
          </a:p>
        </p:txBody>
      </p:sp>
      <p:pic>
        <p:nvPicPr>
          <p:cNvPr id="6" name="Picture 5" descr="Ar.jpg"/>
          <p:cNvPicPr>
            <a:picLocks noChangeAspect="1"/>
          </p:cNvPicPr>
          <p:nvPr/>
        </p:nvPicPr>
        <p:blipFill>
          <a:blip r:embed="rId2"/>
          <a:stretch>
            <a:fillRect/>
          </a:stretch>
        </p:blipFill>
        <p:spPr>
          <a:xfrm>
            <a:off x="701534" y="889001"/>
            <a:ext cx="7242079" cy="3784600"/>
          </a:xfrm>
          <a:prstGeom prst="rect">
            <a:avLst/>
          </a:prstGeom>
          <a:ln>
            <a:noFill/>
          </a:ln>
          <a:effectLst>
            <a:softEdge rad="112500"/>
          </a:effectLst>
        </p:spPr>
      </p:pic>
    </p:spTree>
    <p:extLst>
      <p:ext uri="{BB962C8B-B14F-4D97-AF65-F5344CB8AC3E}">
        <p14:creationId xmlns:p14="http://schemas.microsoft.com/office/powerpoint/2010/main" xmlns="" val="1673681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1886667" y="0"/>
            <a:ext cx="2307042" cy="307777"/>
          </a:xfrm>
          <a:prstGeom prst="rect">
            <a:avLst/>
          </a:prstGeom>
        </p:spPr>
        <p:txBody>
          <a:bodyPr wrap="none">
            <a:spAutoFit/>
          </a:bodyPr>
          <a:lstStyle/>
          <a:p>
            <a:r>
              <a:rPr lang="en-US" b="1" dirty="0" smtClean="0">
                <a:solidFill>
                  <a:schemeClr val="tx2"/>
                </a:solidFill>
              </a:rPr>
              <a:t>TRAFFIC MANAGEMENT</a:t>
            </a:r>
            <a:endParaRPr lang="en-US" b="1" dirty="0">
              <a:solidFill>
                <a:schemeClr val="tx2"/>
              </a:solidFill>
            </a:endParaRPr>
          </a:p>
        </p:txBody>
      </p:sp>
      <p:pic>
        <p:nvPicPr>
          <p:cNvPr id="6" name="WhatsApp Video 2024-11-13 at 22.11.31_8e848068.mp4">
            <a:hlinkClick r:id="" action="ppaction://media"/>
          </p:cNvPr>
          <p:cNvPicPr>
            <a:picLocks noRot="1" noChangeAspect="1"/>
          </p:cNvPicPr>
          <p:nvPr>
            <a:videoFile r:link="rId1"/>
          </p:nvPr>
        </p:nvPicPr>
        <p:blipFill>
          <a:blip r:embed="rId3"/>
          <a:stretch>
            <a:fillRect/>
          </a:stretch>
        </p:blipFill>
        <p:spPr>
          <a:xfrm>
            <a:off x="353291" y="1018309"/>
            <a:ext cx="8416635" cy="3730336"/>
          </a:xfrm>
          <a:prstGeom prst="rect">
            <a:avLst/>
          </a:prstGeom>
        </p:spPr>
      </p:pic>
    </p:spTree>
    <p:extLst>
      <p:ext uri="{BB962C8B-B14F-4D97-AF65-F5344CB8AC3E}">
        <p14:creationId xmlns:p14="http://schemas.microsoft.com/office/powerpoint/2010/main" xmlns="" val="19796841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1887874" y="0"/>
            <a:ext cx="2307042" cy="307777"/>
          </a:xfrm>
          <a:prstGeom prst="rect">
            <a:avLst/>
          </a:prstGeom>
        </p:spPr>
        <p:txBody>
          <a:bodyPr wrap="none">
            <a:spAutoFit/>
          </a:bodyPr>
          <a:lstStyle/>
          <a:p>
            <a:r>
              <a:rPr lang="en-US" b="1" dirty="0" smtClean="0">
                <a:solidFill>
                  <a:schemeClr val="tx2"/>
                </a:solidFill>
              </a:rPr>
              <a:t>TRAFFIC MANAGEMENT</a:t>
            </a:r>
            <a:endParaRPr lang="en-US" b="1" dirty="0">
              <a:solidFill>
                <a:schemeClr val="tx2"/>
              </a:solidFill>
            </a:endParaRPr>
          </a:p>
        </p:txBody>
      </p:sp>
      <p:pic>
        <p:nvPicPr>
          <p:cNvPr id="6" name="Picture 5" descr="Screenshot (1).png"/>
          <p:cNvPicPr>
            <a:picLocks noChangeAspect="1"/>
          </p:cNvPicPr>
          <p:nvPr/>
        </p:nvPicPr>
        <p:blipFill>
          <a:blip r:embed="rId2"/>
          <a:stretch>
            <a:fillRect/>
          </a:stretch>
        </p:blipFill>
        <p:spPr>
          <a:xfrm>
            <a:off x="187036" y="975932"/>
            <a:ext cx="8759536" cy="3866232"/>
          </a:xfrm>
          <a:prstGeom prst="rect">
            <a:avLst/>
          </a:prstGeom>
        </p:spPr>
      </p:pic>
    </p:spTree>
    <p:extLst>
      <p:ext uri="{BB962C8B-B14F-4D97-AF65-F5344CB8AC3E}">
        <p14:creationId xmlns:p14="http://schemas.microsoft.com/office/powerpoint/2010/main" xmlns="" val="31241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1885700" y="0"/>
            <a:ext cx="2307042" cy="307777"/>
          </a:xfrm>
          <a:prstGeom prst="rect">
            <a:avLst/>
          </a:prstGeom>
        </p:spPr>
        <p:txBody>
          <a:bodyPr wrap="none">
            <a:spAutoFit/>
          </a:bodyPr>
          <a:lstStyle/>
          <a:p>
            <a:r>
              <a:rPr lang="en-US" b="1" dirty="0" smtClean="0">
                <a:solidFill>
                  <a:schemeClr val="tx2"/>
                </a:solidFill>
              </a:rPr>
              <a:t>TRAFFIC MANAGEMENT</a:t>
            </a:r>
            <a:endParaRPr lang="en-US" b="1" dirty="0">
              <a:solidFill>
                <a:schemeClr val="tx2"/>
              </a:solidFill>
            </a:endParaRPr>
          </a:p>
        </p:txBody>
      </p:sp>
      <p:sp>
        <p:nvSpPr>
          <p:cNvPr id="4" name="Rectangle 3"/>
          <p:cNvSpPr/>
          <p:nvPr/>
        </p:nvSpPr>
        <p:spPr>
          <a:xfrm>
            <a:off x="322842" y="1127617"/>
            <a:ext cx="8332060" cy="1525418"/>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This traffic management analysis used machine learning to optimize signal timings, with Random Forest achieving 85% accuracy. Key findings included peak hour congestion (7-9 am, 4-6 pm) and weather's impact on traffic flow. Implementing Random Forest models and integrating relevant data can improve congestion mitigation, route planning, safety, and efficiency.</a:t>
            </a:r>
          </a:p>
        </p:txBody>
      </p:sp>
    </p:spTree>
    <p:extLst>
      <p:ext uri="{BB962C8B-B14F-4D97-AF65-F5344CB8AC3E}">
        <p14:creationId xmlns:p14="http://schemas.microsoft.com/office/powerpoint/2010/main" xmlns=""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246</TotalTime>
  <Words>376</Words>
  <Application>Microsoft Office PowerPoint</Application>
  <PresentationFormat>On-screen Show (16:9)</PresentationFormat>
  <Paragraphs>64</Paragraphs>
  <Slides>11</Slides>
  <Notes>3</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Slide 1</vt:lpstr>
      <vt:lpstr>Slide 2</vt:lpstr>
      <vt:lpstr>Abstract</vt:lpstr>
      <vt:lpstr>Problem Statement</vt:lpstr>
      <vt:lpstr>Proposed Solution</vt:lpstr>
      <vt:lpstr>System Architecture</vt:lpstr>
      <vt:lpstr>Live Demo of Project</vt:lpstr>
      <vt:lpstr>Slide 8</vt:lpstr>
      <vt:lpstr>Conclusion</vt:lpstr>
      <vt:lpstr>Future Scope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SS</cp:lastModifiedBy>
  <cp:revision>29</cp:revision>
  <dcterms:modified xsi:type="dcterms:W3CDTF">2024-11-13T18:23:29Z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