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028" autoAdjust="0"/>
    <p:restoredTop sz="94660"/>
  </p:normalViewPr>
  <p:slideViewPr>
    <p:cSldViewPr>
      <p:cViewPr varScale="1">
        <p:scale>
          <a:sx n="52" d="100"/>
          <a:sy n="52" d="100"/>
        </p:scale>
        <p:origin x="-648" y="-9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sz="3950" b="1" i="0">
                <a:solidFill>
                  <a:srgbClr val="1CACE3"/>
                </a:solidFill>
                <a:latin typeface="Arial" panose="020B0604020202020204"/>
                <a:cs typeface="Arial" panose="020B0604020202020204"/>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b="0" i="0">
                <a:solidFill>
                  <a:schemeClr val="tx1"/>
                </a:solidFill>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950" b="1" i="0">
                <a:solidFill>
                  <a:srgbClr val="1CACE3"/>
                </a:solidFill>
                <a:latin typeface="Arial" panose="020B0604020202020204"/>
                <a:cs typeface="Arial" panose="020B0604020202020204"/>
              </a:defRPr>
            </a:lvl1pPr>
          </a:lstStyle>
          <a:p/>
        </p:txBody>
      </p:sp>
      <p:sp>
        <p:nvSpPr>
          <p:cNvPr id="3" name="Holder 3"/>
          <p:cNvSpPr>
            <a:spLocks noGrp="1"/>
          </p:cNvSpPr>
          <p:nvPr>
            <p:ph type="body" idx="1"/>
          </p:nvPr>
        </p:nvSpPr>
        <p:spPr/>
        <p:txBody>
          <a:bodyPr lIns="0" tIns="0" rIns="0" bIns="0"/>
          <a:lstStyle>
            <a:lvl1pPr>
              <a:defRPr b="0" i="0">
                <a:solidFill>
                  <a:schemeClr val="tx1"/>
                </a:solidFill>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950" b="1" i="0">
                <a:solidFill>
                  <a:srgbClr val="1CACE3"/>
                </a:solidFill>
                <a:latin typeface="Arial" panose="020B0604020202020204"/>
                <a:cs typeface="Arial" panose="020B0604020202020204"/>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950" b="1" i="0">
                <a:solidFill>
                  <a:srgbClr val="1CACE3"/>
                </a:solidFill>
                <a:latin typeface="Arial" panose="020B0604020202020204"/>
                <a:cs typeface="Arial" panose="020B060402020202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image" Target="../media/image1.png"/><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447675"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465258"/>
          </a:solidFill>
        </p:spPr>
        <p:txBody>
          <a:bodyPr wrap="square" lIns="0" tIns="0" rIns="0" bIns="0" rtlCol="0"/>
          <a:lstStyle/>
          <a:p/>
        </p:txBody>
      </p:sp>
      <p:sp>
        <p:nvSpPr>
          <p:cNvPr id="17" name="bg object 17"/>
          <p:cNvSpPr/>
          <p:nvPr/>
        </p:nvSpPr>
        <p:spPr>
          <a:xfrm>
            <a:off x="8039100"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959FA7"/>
          </a:solidFill>
        </p:spPr>
        <p:txBody>
          <a:bodyPr wrap="square" lIns="0" tIns="0" rIns="0" bIns="0" rtlCol="0"/>
          <a:lstStyle/>
          <a:p/>
        </p:txBody>
      </p:sp>
      <p:sp>
        <p:nvSpPr>
          <p:cNvPr id="18" name="bg object 18"/>
          <p:cNvSpPr/>
          <p:nvPr/>
        </p:nvSpPr>
        <p:spPr>
          <a:xfrm>
            <a:off x="4238625"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1CACE3"/>
          </a:solidFill>
        </p:spPr>
        <p:txBody>
          <a:bodyPr wrap="square" lIns="0" tIns="0" rIns="0" bIns="0" rtlCol="0"/>
          <a:lstStyle/>
          <a:p/>
        </p:txBody>
      </p:sp>
      <p:pic>
        <p:nvPicPr>
          <p:cNvPr id="19" name="bg object 19"/>
          <p:cNvPicPr/>
          <p:nvPr/>
        </p:nvPicPr>
        <p:blipFill>
          <a:blip r:embed="rId6" cstate="print"/>
          <a:stretch>
            <a:fillRect/>
          </a:stretch>
        </p:blipFill>
        <p:spPr>
          <a:xfrm>
            <a:off x="10509963" y="6448061"/>
            <a:ext cx="1091837" cy="334460"/>
          </a:xfrm>
          <a:prstGeom prst="rect">
            <a:avLst/>
          </a:prstGeom>
        </p:spPr>
      </p:pic>
      <p:sp>
        <p:nvSpPr>
          <p:cNvPr id="2" name="Holder 2"/>
          <p:cNvSpPr>
            <a:spLocks noGrp="1"/>
          </p:cNvSpPr>
          <p:nvPr>
            <p:ph type="title"/>
          </p:nvPr>
        </p:nvSpPr>
        <p:spPr>
          <a:xfrm>
            <a:off x="614997" y="497205"/>
            <a:ext cx="10962005" cy="1070609"/>
          </a:xfrm>
          <a:prstGeom prst="rect">
            <a:avLst/>
          </a:prstGeom>
        </p:spPr>
        <p:txBody>
          <a:bodyPr wrap="square" lIns="0" tIns="0" rIns="0" bIns="0">
            <a:spAutoFit/>
          </a:bodyPr>
          <a:lstStyle>
            <a:lvl1pPr>
              <a:defRPr sz="3950" b="1" i="0">
                <a:solidFill>
                  <a:srgbClr val="1CACE3"/>
                </a:solidFill>
                <a:latin typeface="Arial" panose="020B0604020202020204"/>
                <a:cs typeface="Arial" panose="020B0604020202020204"/>
              </a:defRPr>
            </a:lvl1pPr>
          </a:lstStyle>
          <a:p/>
        </p:txBody>
      </p:sp>
      <p:sp>
        <p:nvSpPr>
          <p:cNvPr id="3" name="Holder 3"/>
          <p:cNvSpPr>
            <a:spLocks noGrp="1"/>
          </p:cNvSpPr>
          <p:nvPr>
            <p:ph type="body" idx="1"/>
          </p:nvPr>
        </p:nvSpPr>
        <p:spPr>
          <a:xfrm>
            <a:off x="447675" y="3086100"/>
            <a:ext cx="11296650" cy="3333750"/>
          </a:xfrm>
          <a:prstGeom prst="rect">
            <a:avLst/>
          </a:prstGeom>
        </p:spPr>
        <p:txBody>
          <a:bodyPr wrap="square" lIns="0" tIns="0" rIns="0" bIns="0">
            <a:spAutoFit/>
          </a:bodyPr>
          <a:lstStyle>
            <a:lvl1pPr>
              <a:defRPr b="0" i="0">
                <a:solidFill>
                  <a:schemeClr val="tx1"/>
                </a:solidFill>
              </a:defRPr>
            </a:lvl1pPr>
          </a:lstStyle>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685800" y="609600"/>
            <a:ext cx="10591799" cy="1066958"/>
          </a:xfrm>
          <a:prstGeom prst="rect">
            <a:avLst/>
          </a:prstGeom>
        </p:spPr>
        <p:txBody>
          <a:bodyPr vert="horz" wrap="square" lIns="0" tIns="568959" rIns="0" bIns="0" rtlCol="0">
            <a:spAutoFit/>
          </a:bodyPr>
          <a:lstStyle/>
          <a:p>
            <a:pPr marL="3264535">
              <a:lnSpc>
                <a:spcPct val="100000"/>
              </a:lnSpc>
              <a:spcBef>
                <a:spcPts val="130"/>
              </a:spcBef>
            </a:pPr>
            <a:r>
              <a:rPr sz="3200" smtClean="0">
                <a:solidFill>
                  <a:srgbClr val="1382AC"/>
                </a:solidFill>
              </a:rPr>
              <a:t>CAPSTONE</a:t>
            </a:r>
            <a:r>
              <a:rPr lang="en-US" sz="3200" dirty="0" smtClean="0">
                <a:solidFill>
                  <a:srgbClr val="1382AC"/>
                </a:solidFill>
              </a:rPr>
              <a:t> </a:t>
            </a:r>
            <a:r>
              <a:rPr sz="3200" spc="-204" smtClean="0">
                <a:solidFill>
                  <a:srgbClr val="1382AC"/>
                </a:solidFill>
              </a:rPr>
              <a:t> </a:t>
            </a:r>
            <a:r>
              <a:rPr sz="3200" spc="-10" dirty="0">
                <a:solidFill>
                  <a:srgbClr val="1382AC"/>
                </a:solidFill>
              </a:rPr>
              <a:t>PROJECT</a:t>
            </a:r>
            <a:endParaRPr sz="3200"/>
          </a:p>
        </p:txBody>
      </p:sp>
      <p:sp>
        <p:nvSpPr>
          <p:cNvPr id="4" name="object 4"/>
          <p:cNvSpPr txBox="1"/>
          <p:nvPr/>
        </p:nvSpPr>
        <p:spPr>
          <a:xfrm>
            <a:off x="457200" y="3429000"/>
            <a:ext cx="11296650" cy="3166110"/>
          </a:xfrm>
          <a:prstGeom prst="rect">
            <a:avLst/>
          </a:prstGeom>
          <a:solidFill>
            <a:srgbClr val="465258"/>
          </a:solidFill>
        </p:spPr>
        <p:txBody>
          <a:bodyPr vert="horz" wrap="square" lIns="0" tIns="0" rIns="0" bIns="0" rtlCol="0">
            <a:spAutoFit/>
          </a:bodyPr>
          <a:lstStyle/>
          <a:p>
            <a:pPr>
              <a:lnSpc>
                <a:spcPct val="100000"/>
              </a:lnSpc>
            </a:pPr>
            <a:endParaRPr sz="2000">
              <a:latin typeface="Times New Roman" panose="02020603050405020304"/>
              <a:cs typeface="Times New Roman" panose="02020603050405020304"/>
            </a:endParaRPr>
          </a:p>
          <a:p>
            <a:pPr>
              <a:lnSpc>
                <a:spcPct val="100000"/>
              </a:lnSpc>
            </a:pPr>
            <a:endParaRPr sz="2000">
              <a:latin typeface="Times New Roman" panose="02020603050405020304"/>
              <a:cs typeface="Times New Roman" panose="02020603050405020304"/>
            </a:endParaRPr>
          </a:p>
          <a:p>
            <a:pPr>
              <a:lnSpc>
                <a:spcPct val="100000"/>
              </a:lnSpc>
            </a:pPr>
            <a:endParaRPr sz="2000">
              <a:latin typeface="Times New Roman" panose="02020603050405020304"/>
              <a:cs typeface="Times New Roman" panose="02020603050405020304"/>
            </a:endParaRPr>
          </a:p>
          <a:p>
            <a:pPr>
              <a:lnSpc>
                <a:spcPct val="100000"/>
              </a:lnSpc>
            </a:pPr>
            <a:endParaRPr sz="2000">
              <a:latin typeface="Times New Roman" panose="02020603050405020304"/>
              <a:cs typeface="Times New Roman" panose="02020603050405020304"/>
            </a:endParaRPr>
          </a:p>
          <a:p>
            <a:pPr>
              <a:lnSpc>
                <a:spcPct val="100000"/>
              </a:lnSpc>
              <a:spcBef>
                <a:spcPts val="675"/>
              </a:spcBef>
            </a:pPr>
            <a:endParaRPr sz="2000">
              <a:latin typeface="Times New Roman" panose="02020603050405020304"/>
              <a:cs typeface="Times New Roman" panose="02020603050405020304"/>
            </a:endParaRPr>
          </a:p>
          <a:p>
            <a:pPr marL="2763520">
              <a:lnSpc>
                <a:spcPct val="100000"/>
              </a:lnSpc>
            </a:pPr>
            <a:r>
              <a:rPr sz="2000" b="1">
                <a:solidFill>
                  <a:srgbClr val="1382AC"/>
                </a:solidFill>
                <a:latin typeface="Arial" panose="020B0604020202020204"/>
                <a:cs typeface="Arial" panose="020B0604020202020204"/>
              </a:rPr>
              <a:t>Presented</a:t>
            </a:r>
            <a:r>
              <a:rPr sz="2000" b="1" spc="-20">
                <a:solidFill>
                  <a:srgbClr val="1382AC"/>
                </a:solidFill>
                <a:latin typeface="Arial" panose="020B0604020202020204"/>
                <a:cs typeface="Arial" panose="020B0604020202020204"/>
              </a:rPr>
              <a:t> </a:t>
            </a:r>
            <a:r>
              <a:rPr lang="en-US" sz="2000" b="1" spc="-25" dirty="0">
                <a:solidFill>
                  <a:srgbClr val="1382AC"/>
                </a:solidFill>
                <a:latin typeface="Arial" panose="020B0604020202020204"/>
                <a:cs typeface="Arial" panose="020B0604020202020204"/>
              </a:rPr>
              <a:t> </a:t>
            </a:r>
            <a:r>
              <a:rPr lang="en-US" sz="2000" b="1" spc="-25" dirty="0" smtClean="0">
                <a:solidFill>
                  <a:srgbClr val="1382AC"/>
                </a:solidFill>
                <a:latin typeface="Arial" panose="020B0604020202020204"/>
                <a:cs typeface="Arial" panose="020B0604020202020204"/>
              </a:rPr>
              <a:t>By:</a:t>
            </a:r>
            <a:endParaRPr lang="en-US" sz="2000" b="1" spc="-25" dirty="0" smtClean="0">
              <a:solidFill>
                <a:srgbClr val="1382AC"/>
              </a:solidFill>
              <a:latin typeface="Arial" panose="020B0604020202020204"/>
              <a:cs typeface="Arial" panose="020B0604020202020204"/>
            </a:endParaRPr>
          </a:p>
          <a:p>
            <a:pPr marL="2763520">
              <a:lnSpc>
                <a:spcPct val="100000"/>
              </a:lnSpc>
            </a:pPr>
            <a:r>
              <a:rPr lang="en-US" sz="2000" b="1" spc="140" dirty="0" smtClean="0">
                <a:solidFill>
                  <a:srgbClr val="1382AC"/>
                </a:solidFill>
                <a:latin typeface="Arial" panose="020B0604020202020204"/>
                <a:cs typeface="Arial" panose="020B0604020202020204"/>
              </a:rPr>
              <a:t>SAIRAM.M</a:t>
            </a:r>
            <a:endParaRPr lang="en-US" sz="2000" b="1" spc="140" dirty="0" smtClean="0">
              <a:solidFill>
                <a:srgbClr val="1382AC"/>
              </a:solidFill>
              <a:latin typeface="Arial" panose="020B0604020202020204"/>
              <a:cs typeface="Arial" panose="020B0604020202020204"/>
            </a:endParaRPr>
          </a:p>
          <a:p>
            <a:pPr marL="2763520">
              <a:lnSpc>
                <a:spcPct val="100000"/>
              </a:lnSpc>
              <a:spcBef>
                <a:spcPts val="5"/>
              </a:spcBef>
            </a:pPr>
            <a:r>
              <a:rPr lang="en-US" sz="2000" b="1" spc="140" dirty="0" smtClean="0">
                <a:solidFill>
                  <a:srgbClr val="1382AC"/>
                </a:solidFill>
                <a:latin typeface="Arial" panose="020B0604020202020204"/>
                <a:cs typeface="Arial" panose="020B0604020202020204"/>
              </a:rPr>
              <a:t>B.Tech Agricultural Engineering</a:t>
            </a:r>
            <a:endParaRPr lang="en-US" sz="2000" b="1" spc="140" dirty="0" smtClean="0">
              <a:solidFill>
                <a:srgbClr val="1382AC"/>
              </a:solidFill>
              <a:latin typeface="Arial" panose="020B0604020202020204"/>
              <a:cs typeface="Arial" panose="020B0604020202020204"/>
            </a:endParaRPr>
          </a:p>
          <a:p>
            <a:pPr marL="2763520">
              <a:lnSpc>
                <a:spcPct val="100000"/>
              </a:lnSpc>
              <a:spcBef>
                <a:spcPts val="5"/>
              </a:spcBef>
            </a:pPr>
            <a:r>
              <a:rPr lang="en-US" sz="2000" b="1" spc="140" dirty="0" smtClean="0">
                <a:solidFill>
                  <a:srgbClr val="1382AC"/>
                </a:solidFill>
                <a:latin typeface="Arial" panose="020B0604020202020204"/>
                <a:cs typeface="Arial" panose="020B0604020202020204"/>
              </a:rPr>
              <a:t>Indra Ganesan College Of Engineering</a:t>
            </a:r>
            <a:endParaRPr lang="en-US" sz="2000" b="1" spc="140" dirty="0" smtClean="0">
              <a:solidFill>
                <a:srgbClr val="1382AC"/>
              </a:solidFill>
              <a:latin typeface="Arial" panose="020B0604020202020204"/>
              <a:cs typeface="Arial" panose="020B0604020202020204"/>
            </a:endParaRPr>
          </a:p>
          <a:p>
            <a:pPr marL="2763520">
              <a:lnSpc>
                <a:spcPct val="100000"/>
              </a:lnSpc>
              <a:spcBef>
                <a:spcPts val="5"/>
              </a:spcBef>
            </a:pPr>
            <a:endParaRPr sz="2000">
              <a:latin typeface="Arial" panose="020B0604020202020204"/>
              <a:cs typeface="Arial" panose="020B0604020202020204"/>
            </a:endParaRPr>
          </a:p>
        </p:txBody>
      </p:sp>
      <p:sp>
        <p:nvSpPr>
          <p:cNvPr id="7" name="TextBox 6"/>
          <p:cNvSpPr txBox="1"/>
          <p:nvPr/>
        </p:nvSpPr>
        <p:spPr>
          <a:xfrm>
            <a:off x="3962400" y="1828800"/>
            <a:ext cx="7239000" cy="646331"/>
          </a:xfrm>
          <a:prstGeom prst="rect">
            <a:avLst/>
          </a:prstGeom>
          <a:solidFill>
            <a:schemeClr val="bg1"/>
          </a:solidFill>
        </p:spPr>
        <p:txBody>
          <a:bodyPr wrap="square" rtlCol="0">
            <a:spAutoFit/>
          </a:bodyPr>
          <a:lstStyle/>
          <a:p>
            <a:r>
              <a:rPr lang="en-US" sz="3600" b="1" dirty="0" smtClean="0"/>
              <a:t>DATA  ANALYSIS</a:t>
            </a:r>
            <a:endParaRPr lang="en-US" sz="36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74612" rIns="0" bIns="0" rtlCol="0">
            <a:spAutoFit/>
          </a:bodyPr>
          <a:lstStyle/>
          <a:p>
            <a:pPr marL="57785">
              <a:lnSpc>
                <a:spcPct val="100000"/>
              </a:lnSpc>
              <a:spcBef>
                <a:spcPts val="130"/>
              </a:spcBef>
            </a:pPr>
            <a:r>
              <a:rPr spc="-10" dirty="0"/>
              <a:t>REFERENCES</a:t>
            </a:r>
            <a:endParaRPr spc="-10" dirty="0"/>
          </a:p>
        </p:txBody>
      </p:sp>
      <p:sp>
        <p:nvSpPr>
          <p:cNvPr id="3" name="Rectangle 2"/>
          <p:cNvSpPr/>
          <p:nvPr/>
        </p:nvSpPr>
        <p:spPr>
          <a:xfrm>
            <a:off x="950913" y="2161828"/>
            <a:ext cx="10707688" cy="1477328"/>
          </a:xfrm>
          <a:prstGeom prst="rect">
            <a:avLst/>
          </a:prstGeom>
        </p:spPr>
        <p:txBody>
          <a:bodyPr wrap="square">
            <a:spAutoFit/>
          </a:bodyPr>
          <a:lstStyle/>
          <a:p>
            <a:pPr algn="l">
              <a:buFont typeface="+mj-lt"/>
              <a:buAutoNum type="arabicPeriod"/>
            </a:pPr>
            <a:r>
              <a:rPr lang="en-US" b="1" i="0" dirty="0" smtClean="0">
                <a:solidFill>
                  <a:srgbClr val="0D0D0D"/>
                </a:solidFill>
                <a:latin typeface="Söhne"/>
              </a:rPr>
              <a:t>"Credit Risk Analytics: Measurement Techniques, Applications, and Examples in SAS" by Bart Baesens, Daniel Roesch, and Harald Scheule</a:t>
            </a:r>
            <a:r>
              <a:rPr lang="en-US" b="0" i="0" dirty="0" smtClean="0">
                <a:solidFill>
                  <a:srgbClr val="0D0D0D"/>
                </a:solidFill>
                <a:latin typeface="Söhne"/>
              </a:rPr>
              <a:t>: This book provides a comprehensive overview of credit risk analytics, including statistical techniques, machine learning algorithms, and practical applications using SAS software.</a:t>
            </a:r>
            <a:endParaRPr lang="en-US" b="0" i="0" dirty="0" smtClean="0">
              <a:solidFill>
                <a:srgbClr val="0D0D0D"/>
              </a:solidFill>
              <a:latin typeface="Söhne"/>
            </a:endParaRPr>
          </a:p>
          <a:p>
            <a:pPr algn="l"/>
            <a:endParaRPr lang="en-US" b="0" i="0" dirty="0">
              <a:solidFill>
                <a:srgbClr val="0D0D0D"/>
              </a:solidFill>
              <a:latin typeface="Söhne"/>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051044" y="3602418"/>
            <a:ext cx="2127885" cy="448945"/>
          </a:xfrm>
          <a:prstGeom prst="rect">
            <a:avLst/>
          </a:prstGeom>
        </p:spPr>
        <p:txBody>
          <a:bodyPr vert="horz" wrap="square" lIns="0" tIns="15875" rIns="0" bIns="0" rtlCol="0">
            <a:spAutoFit/>
          </a:bodyPr>
          <a:lstStyle/>
          <a:p>
            <a:pPr marL="12700">
              <a:lnSpc>
                <a:spcPct val="100000"/>
              </a:lnSpc>
              <a:spcBef>
                <a:spcPts val="125"/>
              </a:spcBef>
            </a:pPr>
            <a:r>
              <a:rPr sz="2750" dirty="0">
                <a:solidFill>
                  <a:srgbClr val="001F5F"/>
                </a:solidFill>
              </a:rPr>
              <a:t>THANK</a:t>
            </a:r>
            <a:r>
              <a:rPr sz="2750" spc="15" dirty="0">
                <a:solidFill>
                  <a:srgbClr val="001F5F"/>
                </a:solidFill>
              </a:rPr>
              <a:t> </a:t>
            </a:r>
            <a:r>
              <a:rPr sz="2750" spc="-25" dirty="0">
                <a:solidFill>
                  <a:srgbClr val="001F5F"/>
                </a:solidFill>
              </a:rPr>
              <a:t>YOU</a:t>
            </a:r>
            <a:endParaRPr sz="275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29005" y="1391602"/>
            <a:ext cx="1575435" cy="448945"/>
          </a:xfrm>
          <a:prstGeom prst="rect">
            <a:avLst/>
          </a:prstGeom>
        </p:spPr>
        <p:txBody>
          <a:bodyPr vert="horz" wrap="square" lIns="0" tIns="15875" rIns="0" bIns="0" rtlCol="0">
            <a:spAutoFit/>
          </a:bodyPr>
          <a:lstStyle/>
          <a:p>
            <a:pPr marL="12700">
              <a:lnSpc>
                <a:spcPct val="100000"/>
              </a:lnSpc>
              <a:spcBef>
                <a:spcPts val="125"/>
              </a:spcBef>
            </a:pPr>
            <a:r>
              <a:rPr sz="2750" spc="-10" dirty="0">
                <a:solidFill>
                  <a:srgbClr val="001F5F"/>
                </a:solidFill>
              </a:rPr>
              <a:t>OUTLINE</a:t>
            </a:r>
            <a:endParaRPr sz="2750"/>
          </a:p>
        </p:txBody>
      </p:sp>
      <p:sp>
        <p:nvSpPr>
          <p:cNvPr id="3" name="object 3"/>
          <p:cNvSpPr txBox="1"/>
          <p:nvPr/>
        </p:nvSpPr>
        <p:spPr>
          <a:xfrm>
            <a:off x="917575" y="1952988"/>
            <a:ext cx="4178300" cy="3813175"/>
          </a:xfrm>
          <a:prstGeom prst="rect">
            <a:avLst/>
          </a:prstGeom>
        </p:spPr>
        <p:txBody>
          <a:bodyPr vert="horz" wrap="square" lIns="0" tIns="184785" rIns="0" bIns="0" rtlCol="0">
            <a:spAutoFit/>
          </a:bodyPr>
          <a:lstStyle/>
          <a:p>
            <a:pPr marL="317500" indent="-304800">
              <a:lnSpc>
                <a:spcPct val="100000"/>
              </a:lnSpc>
              <a:spcBef>
                <a:spcPts val="1455"/>
              </a:spcBef>
              <a:buClr>
                <a:srgbClr val="1CACE3"/>
              </a:buClr>
              <a:buSzPct val="93000"/>
              <a:buFont typeface="Cambria" panose="02040503050406030204"/>
              <a:buChar char="◾"/>
              <a:tabLst>
                <a:tab pos="317500" algn="l"/>
              </a:tabLst>
            </a:pPr>
            <a:r>
              <a:rPr sz="2000" b="1" dirty="0">
                <a:solidFill>
                  <a:srgbClr val="404040"/>
                </a:solidFill>
                <a:latin typeface="Arial" panose="020B0604020202020204"/>
                <a:cs typeface="Arial" panose="020B0604020202020204"/>
              </a:rPr>
              <a:t>Problem</a:t>
            </a:r>
            <a:r>
              <a:rPr sz="2000" b="1" spc="5" dirty="0">
                <a:solidFill>
                  <a:srgbClr val="404040"/>
                </a:solidFill>
                <a:latin typeface="Arial" panose="020B0604020202020204"/>
                <a:cs typeface="Arial" panose="020B0604020202020204"/>
              </a:rPr>
              <a:t> </a:t>
            </a:r>
            <a:r>
              <a:rPr sz="2000" b="1" spc="-10" dirty="0">
                <a:solidFill>
                  <a:srgbClr val="404040"/>
                </a:solidFill>
                <a:latin typeface="Arial" panose="020B0604020202020204"/>
                <a:cs typeface="Arial" panose="020B0604020202020204"/>
              </a:rPr>
              <a:t>Statement</a:t>
            </a:r>
            <a:endParaRPr sz="2000">
              <a:latin typeface="Arial" panose="020B0604020202020204"/>
              <a:cs typeface="Arial" panose="020B0604020202020204"/>
            </a:endParaRPr>
          </a:p>
          <a:p>
            <a:pPr marL="317500" indent="-304800">
              <a:lnSpc>
                <a:spcPct val="100000"/>
              </a:lnSpc>
              <a:spcBef>
                <a:spcPts val="1355"/>
              </a:spcBef>
              <a:buClr>
                <a:srgbClr val="1CACE3"/>
              </a:buClr>
              <a:buSzPct val="93000"/>
              <a:buFont typeface="Cambria" panose="02040503050406030204"/>
              <a:buChar char="◾"/>
              <a:tabLst>
                <a:tab pos="317500" algn="l"/>
              </a:tabLst>
            </a:pPr>
            <a:r>
              <a:rPr sz="2000" b="1" dirty="0">
                <a:solidFill>
                  <a:srgbClr val="404040"/>
                </a:solidFill>
                <a:latin typeface="Arial" panose="020B0604020202020204"/>
                <a:cs typeface="Arial" panose="020B0604020202020204"/>
              </a:rPr>
              <a:t>Proposed</a:t>
            </a:r>
            <a:r>
              <a:rPr sz="2000" b="1" spc="-20" dirty="0">
                <a:solidFill>
                  <a:srgbClr val="404040"/>
                </a:solidFill>
                <a:latin typeface="Arial" panose="020B0604020202020204"/>
                <a:cs typeface="Arial" panose="020B0604020202020204"/>
              </a:rPr>
              <a:t> </a:t>
            </a:r>
            <a:r>
              <a:rPr sz="2000" b="1" spc="-10" dirty="0">
                <a:solidFill>
                  <a:srgbClr val="404040"/>
                </a:solidFill>
                <a:latin typeface="Arial" panose="020B0604020202020204"/>
                <a:cs typeface="Arial" panose="020B0604020202020204"/>
              </a:rPr>
              <a:t>System/Solution</a:t>
            </a:r>
            <a:endParaRPr sz="2000">
              <a:latin typeface="Arial" panose="020B0604020202020204"/>
              <a:cs typeface="Arial" panose="020B0604020202020204"/>
            </a:endParaRPr>
          </a:p>
          <a:p>
            <a:pPr marL="317500" indent="-304800">
              <a:lnSpc>
                <a:spcPct val="100000"/>
              </a:lnSpc>
              <a:spcBef>
                <a:spcPts val="1280"/>
              </a:spcBef>
              <a:buClr>
                <a:srgbClr val="1CACE3"/>
              </a:buClr>
              <a:buSzPct val="93000"/>
              <a:buFont typeface="Cambria" panose="02040503050406030204"/>
              <a:buChar char="◾"/>
              <a:tabLst>
                <a:tab pos="317500" algn="l"/>
              </a:tabLst>
            </a:pPr>
            <a:r>
              <a:rPr sz="2000" b="1" dirty="0">
                <a:solidFill>
                  <a:srgbClr val="404040"/>
                </a:solidFill>
                <a:latin typeface="Arial" panose="020B0604020202020204"/>
                <a:cs typeface="Arial" panose="020B0604020202020204"/>
              </a:rPr>
              <a:t>System</a:t>
            </a:r>
            <a:r>
              <a:rPr sz="2000" b="1" spc="70" dirty="0">
                <a:solidFill>
                  <a:srgbClr val="404040"/>
                </a:solidFill>
                <a:latin typeface="Arial" panose="020B0604020202020204"/>
                <a:cs typeface="Arial" panose="020B0604020202020204"/>
              </a:rPr>
              <a:t> </a:t>
            </a:r>
            <a:r>
              <a:rPr sz="2000" b="1" dirty="0">
                <a:solidFill>
                  <a:srgbClr val="404040"/>
                </a:solidFill>
                <a:latin typeface="Arial" panose="020B0604020202020204"/>
                <a:cs typeface="Arial" panose="020B0604020202020204"/>
              </a:rPr>
              <a:t>Development</a:t>
            </a:r>
            <a:r>
              <a:rPr sz="2000" b="1" spc="-195" dirty="0">
                <a:solidFill>
                  <a:srgbClr val="404040"/>
                </a:solidFill>
                <a:latin typeface="Arial" panose="020B0604020202020204"/>
                <a:cs typeface="Arial" panose="020B0604020202020204"/>
              </a:rPr>
              <a:t> </a:t>
            </a:r>
            <a:r>
              <a:rPr sz="2000" b="1" spc="-10" dirty="0">
                <a:solidFill>
                  <a:srgbClr val="404040"/>
                </a:solidFill>
                <a:latin typeface="Arial" panose="020B0604020202020204"/>
                <a:cs typeface="Arial" panose="020B0604020202020204"/>
              </a:rPr>
              <a:t>Approach</a:t>
            </a:r>
            <a:endParaRPr sz="2000">
              <a:latin typeface="Arial" panose="020B0604020202020204"/>
              <a:cs typeface="Arial" panose="020B0604020202020204"/>
            </a:endParaRPr>
          </a:p>
          <a:p>
            <a:pPr marL="317500" indent="-304800">
              <a:lnSpc>
                <a:spcPct val="100000"/>
              </a:lnSpc>
              <a:spcBef>
                <a:spcPts val="1355"/>
              </a:spcBef>
              <a:buClr>
                <a:srgbClr val="1CACE3"/>
              </a:buClr>
              <a:buSzPct val="93000"/>
              <a:buFont typeface="Cambria" panose="02040503050406030204"/>
              <a:buChar char="◾"/>
              <a:tabLst>
                <a:tab pos="317500" algn="l"/>
              </a:tabLst>
            </a:pPr>
            <a:r>
              <a:rPr sz="2000" b="1" dirty="0">
                <a:solidFill>
                  <a:srgbClr val="404040"/>
                </a:solidFill>
                <a:latin typeface="Arial" panose="020B0604020202020204"/>
                <a:cs typeface="Arial" panose="020B0604020202020204"/>
              </a:rPr>
              <a:t>Algorithm</a:t>
            </a:r>
            <a:r>
              <a:rPr sz="2000" b="1" spc="-120" dirty="0">
                <a:solidFill>
                  <a:srgbClr val="404040"/>
                </a:solidFill>
                <a:latin typeface="Arial" panose="020B0604020202020204"/>
                <a:cs typeface="Arial" panose="020B0604020202020204"/>
              </a:rPr>
              <a:t> </a:t>
            </a:r>
            <a:r>
              <a:rPr sz="2000" b="1" dirty="0">
                <a:solidFill>
                  <a:srgbClr val="404040"/>
                </a:solidFill>
                <a:latin typeface="Arial" panose="020B0604020202020204"/>
                <a:cs typeface="Arial" panose="020B0604020202020204"/>
              </a:rPr>
              <a:t>&amp;</a:t>
            </a:r>
            <a:r>
              <a:rPr sz="2000" b="1" spc="20" dirty="0">
                <a:solidFill>
                  <a:srgbClr val="404040"/>
                </a:solidFill>
                <a:latin typeface="Arial" panose="020B0604020202020204"/>
                <a:cs typeface="Arial" panose="020B0604020202020204"/>
              </a:rPr>
              <a:t> </a:t>
            </a:r>
            <a:r>
              <a:rPr sz="2000" b="1" spc="-10" dirty="0">
                <a:solidFill>
                  <a:srgbClr val="404040"/>
                </a:solidFill>
                <a:latin typeface="Arial" panose="020B0604020202020204"/>
                <a:cs typeface="Arial" panose="020B0604020202020204"/>
              </a:rPr>
              <a:t>Deployment</a:t>
            </a:r>
            <a:endParaRPr sz="2000">
              <a:latin typeface="Arial" panose="020B0604020202020204"/>
              <a:cs typeface="Arial" panose="020B0604020202020204"/>
            </a:endParaRPr>
          </a:p>
          <a:p>
            <a:pPr marL="317500" indent="-304800">
              <a:lnSpc>
                <a:spcPct val="100000"/>
              </a:lnSpc>
              <a:spcBef>
                <a:spcPts val="1280"/>
              </a:spcBef>
              <a:buClr>
                <a:srgbClr val="1CACE3"/>
              </a:buClr>
              <a:buSzPct val="93000"/>
              <a:buFont typeface="Cambria" panose="02040503050406030204"/>
              <a:buChar char="◾"/>
              <a:tabLst>
                <a:tab pos="317500" algn="l"/>
              </a:tabLst>
            </a:pPr>
            <a:r>
              <a:rPr sz="2000" b="1" spc="-10" dirty="0">
                <a:solidFill>
                  <a:srgbClr val="404040"/>
                </a:solidFill>
                <a:latin typeface="Arial" panose="020B0604020202020204"/>
                <a:cs typeface="Arial" panose="020B0604020202020204"/>
              </a:rPr>
              <a:t>Result</a:t>
            </a:r>
            <a:endParaRPr sz="2000">
              <a:latin typeface="Arial" panose="020B0604020202020204"/>
              <a:cs typeface="Arial" panose="020B0604020202020204"/>
            </a:endParaRPr>
          </a:p>
          <a:p>
            <a:pPr marL="317500" indent="-304800">
              <a:lnSpc>
                <a:spcPct val="100000"/>
              </a:lnSpc>
              <a:spcBef>
                <a:spcPts val="1355"/>
              </a:spcBef>
              <a:buClr>
                <a:srgbClr val="1CACE3"/>
              </a:buClr>
              <a:buSzPct val="93000"/>
              <a:buFont typeface="Cambria" panose="02040503050406030204"/>
              <a:buChar char="◾"/>
              <a:tabLst>
                <a:tab pos="317500" algn="l"/>
              </a:tabLst>
            </a:pPr>
            <a:r>
              <a:rPr sz="2000" b="1" spc="-10" dirty="0">
                <a:solidFill>
                  <a:srgbClr val="404040"/>
                </a:solidFill>
                <a:latin typeface="Arial" panose="020B0604020202020204"/>
                <a:cs typeface="Arial" panose="020B0604020202020204"/>
              </a:rPr>
              <a:t>Conclusion</a:t>
            </a:r>
            <a:endParaRPr sz="2000">
              <a:latin typeface="Arial" panose="020B0604020202020204"/>
              <a:cs typeface="Arial" panose="020B0604020202020204"/>
            </a:endParaRPr>
          </a:p>
          <a:p>
            <a:pPr marL="317500" indent="-304800">
              <a:lnSpc>
                <a:spcPct val="100000"/>
              </a:lnSpc>
              <a:spcBef>
                <a:spcPts val="1355"/>
              </a:spcBef>
              <a:buClr>
                <a:srgbClr val="1CACE3"/>
              </a:buClr>
              <a:buSzPct val="93000"/>
              <a:buFont typeface="Cambria" panose="02040503050406030204"/>
              <a:buChar char="◾"/>
              <a:tabLst>
                <a:tab pos="317500" algn="l"/>
              </a:tabLst>
            </a:pPr>
            <a:r>
              <a:rPr sz="2000" b="1" dirty="0">
                <a:solidFill>
                  <a:srgbClr val="404040"/>
                </a:solidFill>
                <a:latin typeface="Arial" panose="020B0604020202020204"/>
                <a:cs typeface="Arial" panose="020B0604020202020204"/>
              </a:rPr>
              <a:t>Future</a:t>
            </a:r>
            <a:r>
              <a:rPr sz="2000" b="1" spc="-5" dirty="0">
                <a:solidFill>
                  <a:srgbClr val="404040"/>
                </a:solidFill>
                <a:latin typeface="Arial" panose="020B0604020202020204"/>
                <a:cs typeface="Arial" panose="020B0604020202020204"/>
              </a:rPr>
              <a:t> </a:t>
            </a:r>
            <a:r>
              <a:rPr sz="2000" b="1" spc="-10" dirty="0">
                <a:solidFill>
                  <a:srgbClr val="404040"/>
                </a:solidFill>
                <a:latin typeface="Arial" panose="020B0604020202020204"/>
                <a:cs typeface="Arial" panose="020B0604020202020204"/>
              </a:rPr>
              <a:t>Scope</a:t>
            </a:r>
            <a:endParaRPr sz="2000">
              <a:latin typeface="Arial" panose="020B0604020202020204"/>
              <a:cs typeface="Arial" panose="020B0604020202020204"/>
            </a:endParaRPr>
          </a:p>
          <a:p>
            <a:pPr marL="317500" indent="-304800">
              <a:lnSpc>
                <a:spcPct val="100000"/>
              </a:lnSpc>
              <a:spcBef>
                <a:spcPts val="1280"/>
              </a:spcBef>
              <a:buClr>
                <a:srgbClr val="1CACE3"/>
              </a:buClr>
              <a:buSzPct val="93000"/>
              <a:buFont typeface="Cambria" panose="02040503050406030204"/>
              <a:buChar char="◾"/>
              <a:tabLst>
                <a:tab pos="317500" algn="l"/>
              </a:tabLst>
            </a:pPr>
            <a:r>
              <a:rPr sz="2000" b="1" spc="-10" dirty="0">
                <a:solidFill>
                  <a:srgbClr val="404040"/>
                </a:solidFill>
                <a:latin typeface="Arial" panose="020B0604020202020204"/>
                <a:cs typeface="Arial" panose="020B0604020202020204"/>
              </a:rPr>
              <a:t>References</a:t>
            </a:r>
            <a:endParaRPr sz="2000">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74612" rIns="0" bIns="0" rtlCol="0">
            <a:spAutoFit/>
          </a:bodyPr>
          <a:lstStyle/>
          <a:p>
            <a:pPr marL="57785">
              <a:lnSpc>
                <a:spcPct val="100000"/>
              </a:lnSpc>
              <a:spcBef>
                <a:spcPts val="130"/>
              </a:spcBef>
            </a:pPr>
            <a:r>
              <a:rPr dirty="0"/>
              <a:t>PROBLEM</a:t>
            </a:r>
            <a:r>
              <a:rPr spc="65" dirty="0"/>
              <a:t> </a:t>
            </a:r>
            <a:r>
              <a:rPr spc="-50" dirty="0"/>
              <a:t>STATEMENT</a:t>
            </a:r>
            <a:endParaRPr spc="-50" dirty="0"/>
          </a:p>
        </p:txBody>
      </p:sp>
      <p:sp>
        <p:nvSpPr>
          <p:cNvPr id="3" name="Rectangle 2"/>
          <p:cNvSpPr/>
          <p:nvPr/>
        </p:nvSpPr>
        <p:spPr>
          <a:xfrm>
            <a:off x="1219200" y="2514600"/>
            <a:ext cx="9677400" cy="1384995"/>
          </a:xfrm>
          <a:prstGeom prst="rect">
            <a:avLst/>
          </a:prstGeom>
        </p:spPr>
        <p:txBody>
          <a:bodyPr wrap="square">
            <a:spAutoFit/>
          </a:bodyPr>
          <a:lstStyle/>
          <a:p>
            <a:r>
              <a:rPr lang="en-US" sz="2800" dirty="0" smtClean="0"/>
              <a:t>Analyzing Bank Loan Payments:A Comprehensive EvaluationAnalyzing Bank Loan Payments:A Comprehensive Evaluation</a:t>
            </a:r>
            <a:endParaRPr lang="en-US" sz="2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74612" rIns="0" bIns="0" rtlCol="0">
            <a:spAutoFit/>
          </a:bodyPr>
          <a:lstStyle/>
          <a:p>
            <a:pPr marL="57785">
              <a:lnSpc>
                <a:spcPct val="100000"/>
              </a:lnSpc>
              <a:spcBef>
                <a:spcPts val="130"/>
              </a:spcBef>
            </a:pPr>
            <a:r>
              <a:rPr dirty="0"/>
              <a:t>PROPOSED</a:t>
            </a:r>
            <a:r>
              <a:rPr spc="105" dirty="0"/>
              <a:t> </a:t>
            </a:r>
            <a:r>
              <a:rPr spc="-10" dirty="0"/>
              <a:t>SOLUTION</a:t>
            </a:r>
            <a:endParaRPr spc="-10" dirty="0"/>
          </a:p>
        </p:txBody>
      </p:sp>
      <p:sp>
        <p:nvSpPr>
          <p:cNvPr id="3" name="Rectangle 2"/>
          <p:cNvSpPr/>
          <p:nvPr/>
        </p:nvSpPr>
        <p:spPr>
          <a:xfrm>
            <a:off x="457200" y="1905000"/>
            <a:ext cx="11506200" cy="1384995"/>
          </a:xfrm>
          <a:prstGeom prst="rect">
            <a:avLst/>
          </a:prstGeom>
        </p:spPr>
        <p:txBody>
          <a:bodyPr wrap="square">
            <a:spAutoFit/>
          </a:bodyPr>
          <a:lstStyle/>
          <a:p>
            <a:r>
              <a:rPr lang="en-US" sz="2800" dirty="0" smtClean="0"/>
              <a:t>This presentation provides a comprehensive evaluation of bank loan payments,analyzing key factors inﬂuencing repayment. We will delve into the ﬁnancialimplications and strategies for effective management.</a:t>
            </a:r>
            <a:endParaRPr lang="en-US" sz="2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497205"/>
            <a:ext cx="5242560" cy="632460"/>
          </a:xfrm>
          <a:prstGeom prst="rect">
            <a:avLst/>
          </a:prstGeom>
        </p:spPr>
        <p:txBody>
          <a:bodyPr vert="horz" wrap="square" lIns="0" tIns="16510" rIns="0" bIns="0" rtlCol="0">
            <a:spAutoFit/>
          </a:bodyPr>
          <a:lstStyle/>
          <a:p>
            <a:pPr marL="12700">
              <a:lnSpc>
                <a:spcPct val="100000"/>
              </a:lnSpc>
              <a:spcBef>
                <a:spcPts val="130"/>
              </a:spcBef>
              <a:tabLst>
                <a:tab pos="2366645" algn="l"/>
              </a:tabLst>
            </a:pPr>
            <a:r>
              <a:rPr spc="-10" dirty="0"/>
              <a:t>SYSTEM</a:t>
            </a:r>
            <a:r>
              <a:rPr dirty="0"/>
              <a:t>	</a:t>
            </a:r>
            <a:r>
              <a:rPr spc="-10" dirty="0"/>
              <a:t>APPROACH</a:t>
            </a:r>
            <a:endParaRPr spc="-10" dirty="0"/>
          </a:p>
        </p:txBody>
      </p:sp>
      <p:sp>
        <p:nvSpPr>
          <p:cNvPr id="5" name="Rectangle 4"/>
          <p:cNvSpPr/>
          <p:nvPr/>
        </p:nvSpPr>
        <p:spPr>
          <a:xfrm>
            <a:off x="381000" y="1447800"/>
            <a:ext cx="8610600" cy="461665"/>
          </a:xfrm>
          <a:prstGeom prst="rect">
            <a:avLst/>
          </a:prstGeom>
        </p:spPr>
        <p:txBody>
          <a:bodyPr wrap="square">
            <a:spAutoFit/>
          </a:bodyPr>
          <a:lstStyle/>
          <a:p>
            <a:r>
              <a:rPr lang="en-US" sz="2400" b="1" dirty="0" smtClean="0"/>
              <a:t>Understanding Loan Structures</a:t>
            </a:r>
            <a:endParaRPr lang="en-US" sz="2400" b="1" dirty="0"/>
          </a:p>
        </p:txBody>
      </p:sp>
      <p:sp>
        <p:nvSpPr>
          <p:cNvPr id="7" name="Rectangle 6"/>
          <p:cNvSpPr/>
          <p:nvPr/>
        </p:nvSpPr>
        <p:spPr>
          <a:xfrm>
            <a:off x="457200" y="2667000"/>
            <a:ext cx="11353800" cy="830997"/>
          </a:xfrm>
          <a:prstGeom prst="rect">
            <a:avLst/>
          </a:prstGeom>
        </p:spPr>
        <p:txBody>
          <a:bodyPr wrap="square">
            <a:spAutoFit/>
          </a:bodyPr>
          <a:lstStyle/>
          <a:p>
            <a:r>
              <a:rPr lang="en-US" sz="2400" dirty="0" smtClean="0"/>
              <a:t>Loan structures vary widely, impacting interest rates and repayment schedules.We will examine the inﬂuence ofamortization and the implications forborrowers.</a:t>
            </a:r>
            <a:endParaRPr lang="en-US" sz="2400" dirty="0"/>
          </a:p>
        </p:txBody>
      </p:sp>
      <p:sp>
        <p:nvSpPr>
          <p:cNvPr id="8" name="Rectangle 7"/>
          <p:cNvSpPr/>
          <p:nvPr/>
        </p:nvSpPr>
        <p:spPr>
          <a:xfrm>
            <a:off x="304800" y="3733800"/>
            <a:ext cx="11887200" cy="369332"/>
          </a:xfrm>
          <a:prstGeom prst="rect">
            <a:avLst/>
          </a:prstGeom>
        </p:spPr>
        <p:txBody>
          <a:bodyPr wrap="square">
            <a:spAutoFit/>
          </a:bodyPr>
          <a:lstStyle/>
          <a:p>
            <a:r>
              <a:rPr lang="en-US" dirty="0" smtClean="0"/>
              <a:t>.</a:t>
            </a:r>
            <a:endParaRPr lang="en-US" dirty="0"/>
          </a:p>
        </p:txBody>
      </p:sp>
      <p:sp>
        <p:nvSpPr>
          <p:cNvPr id="9" name="Rectangle 8"/>
          <p:cNvSpPr/>
          <p:nvPr/>
        </p:nvSpPr>
        <p:spPr>
          <a:xfrm>
            <a:off x="457200" y="3733800"/>
            <a:ext cx="11353800" cy="830997"/>
          </a:xfrm>
          <a:prstGeom prst="rect">
            <a:avLst/>
          </a:prstGeom>
        </p:spPr>
        <p:txBody>
          <a:bodyPr wrap="square">
            <a:spAutoFit/>
          </a:bodyPr>
          <a:lstStyle/>
          <a:p>
            <a:r>
              <a:rPr lang="en-US" sz="2400" dirty="0" smtClean="0"/>
              <a:t>Multiple factors, including interest rates,loan duration, and credit scores, inﬂuenceloan payments. We will analyze the impact of these factors on repayment</a:t>
            </a:r>
            <a:endParaRPr lang="en-US"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74612" rIns="0" bIns="0" rtlCol="0">
            <a:spAutoFit/>
          </a:bodyPr>
          <a:lstStyle/>
          <a:p>
            <a:pPr marL="57785">
              <a:lnSpc>
                <a:spcPct val="100000"/>
              </a:lnSpc>
              <a:spcBef>
                <a:spcPts val="130"/>
              </a:spcBef>
            </a:pPr>
            <a:r>
              <a:rPr dirty="0"/>
              <a:t>ALGORITHM</a:t>
            </a:r>
            <a:r>
              <a:rPr spc="240" dirty="0"/>
              <a:t> </a:t>
            </a:r>
            <a:r>
              <a:rPr dirty="0"/>
              <a:t>&amp;</a:t>
            </a:r>
            <a:r>
              <a:rPr spc="-105" dirty="0"/>
              <a:t> </a:t>
            </a:r>
            <a:r>
              <a:rPr spc="-10" dirty="0"/>
              <a:t>DEPLOYMENT</a:t>
            </a:r>
            <a:endParaRPr spc="-10" dirty="0"/>
          </a:p>
        </p:txBody>
      </p:sp>
      <p:sp>
        <p:nvSpPr>
          <p:cNvPr id="3" name="Rectangle 2"/>
          <p:cNvSpPr/>
          <p:nvPr/>
        </p:nvSpPr>
        <p:spPr>
          <a:xfrm>
            <a:off x="620712" y="1945839"/>
            <a:ext cx="10961687" cy="1015663"/>
          </a:xfrm>
          <a:prstGeom prst="rect">
            <a:avLst/>
          </a:prstGeom>
        </p:spPr>
        <p:txBody>
          <a:bodyPr wrap="square">
            <a:spAutoFit/>
          </a:bodyPr>
          <a:lstStyle/>
          <a:p>
            <a:r>
              <a:rPr lang="en-US" sz="2000" b="1" i="0" dirty="0" smtClean="0">
                <a:solidFill>
                  <a:srgbClr val="0D0D0D"/>
                </a:solidFill>
                <a:latin typeface="Söhne"/>
              </a:rPr>
              <a:t>Data Collection</a:t>
            </a:r>
            <a:r>
              <a:rPr lang="en-US" sz="2000" b="0" i="0" dirty="0" smtClean="0">
                <a:solidFill>
                  <a:srgbClr val="0D0D0D"/>
                </a:solidFill>
                <a:latin typeface="Söhne"/>
              </a:rPr>
              <a:t>: Gather relevant data sources including historical loan performance data, borrower information, financial statements, credit scores, economic indicators, and any other relevant variables</a:t>
            </a:r>
            <a:r>
              <a:rPr lang="en-US" b="0" i="0" dirty="0" smtClean="0">
                <a:solidFill>
                  <a:srgbClr val="0D0D0D"/>
                </a:solidFill>
                <a:latin typeface="Söhne"/>
              </a:rPr>
              <a:t>.</a:t>
            </a:r>
            <a:endParaRPr lang="en-US" dirty="0"/>
          </a:p>
        </p:txBody>
      </p:sp>
      <p:sp>
        <p:nvSpPr>
          <p:cNvPr id="5" name="Rectangle 4"/>
          <p:cNvSpPr/>
          <p:nvPr/>
        </p:nvSpPr>
        <p:spPr>
          <a:xfrm>
            <a:off x="609600" y="3200400"/>
            <a:ext cx="11303000" cy="1323439"/>
          </a:xfrm>
          <a:prstGeom prst="rect">
            <a:avLst/>
          </a:prstGeom>
        </p:spPr>
        <p:txBody>
          <a:bodyPr wrap="square">
            <a:spAutoFit/>
          </a:bodyPr>
          <a:lstStyle/>
          <a:p>
            <a:r>
              <a:rPr lang="en-US" sz="2000" b="1" i="0" dirty="0" smtClean="0">
                <a:solidFill>
                  <a:srgbClr val="0D0D0D"/>
                </a:solidFill>
                <a:latin typeface="Söhne"/>
              </a:rPr>
              <a:t>Model Selection</a:t>
            </a:r>
            <a:r>
              <a:rPr lang="en-US" sz="2000" b="0" i="0" dirty="0" smtClean="0">
                <a:solidFill>
                  <a:srgbClr val="0D0D0D"/>
                </a:solidFill>
                <a:latin typeface="Söhne"/>
              </a:rPr>
              <a:t>: Choose appropriate machine learning algorithms for loan analysis. Commonly used models include logistic regression, decision trees, random forests, gradient boosting machines, and neural networks. Consider the interpretability, scalability, and performance of each model</a:t>
            </a:r>
            <a:r>
              <a:rPr lang="en-US" b="0" i="0" dirty="0" smtClean="0">
                <a:solidFill>
                  <a:srgbClr val="0D0D0D"/>
                </a:solidFill>
                <a:latin typeface="Söhne"/>
              </a:rPr>
              <a:t>.</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74612" rIns="0" bIns="0" rtlCol="0">
            <a:spAutoFit/>
          </a:bodyPr>
          <a:lstStyle/>
          <a:p>
            <a:pPr marL="57785">
              <a:lnSpc>
                <a:spcPct val="100000"/>
              </a:lnSpc>
              <a:spcBef>
                <a:spcPts val="130"/>
              </a:spcBef>
            </a:pPr>
            <a:r>
              <a:rPr spc="-50" dirty="0"/>
              <a:t>RESULT</a:t>
            </a:r>
            <a:endParaRPr spc="-50" dirty="0"/>
          </a:p>
        </p:txBody>
      </p:sp>
      <p:sp>
        <p:nvSpPr>
          <p:cNvPr id="4" name="Rectangle 3"/>
          <p:cNvSpPr/>
          <p:nvPr/>
        </p:nvSpPr>
        <p:spPr>
          <a:xfrm>
            <a:off x="533400" y="1828800"/>
            <a:ext cx="11430000" cy="1200329"/>
          </a:xfrm>
          <a:prstGeom prst="rect">
            <a:avLst/>
          </a:prstGeom>
        </p:spPr>
        <p:txBody>
          <a:bodyPr wrap="square">
            <a:spAutoFit/>
          </a:bodyPr>
          <a:lstStyle/>
          <a:p>
            <a:r>
              <a:rPr lang="en-US" sz="2400" dirty="0" smtClean="0"/>
              <a:t>We will explore emerging trends in the banking industry that may impact loan payments, such as digital lending and alternative credit scoring. Understanding these trends is crucial for borrowers and lenders</a:t>
            </a:r>
            <a:r>
              <a:rPr lang="en-US" dirty="0" smtClean="0"/>
              <a:t>.</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74612" rIns="0" bIns="0" rtlCol="0">
            <a:spAutoFit/>
          </a:bodyPr>
          <a:lstStyle/>
          <a:p>
            <a:pPr marL="57785">
              <a:lnSpc>
                <a:spcPct val="100000"/>
              </a:lnSpc>
              <a:spcBef>
                <a:spcPts val="130"/>
              </a:spcBef>
            </a:pPr>
            <a:r>
              <a:rPr spc="-10" dirty="0"/>
              <a:t>CONCLUSION</a:t>
            </a:r>
            <a:endParaRPr spc="-10" dirty="0"/>
          </a:p>
        </p:txBody>
      </p:sp>
      <p:sp>
        <p:nvSpPr>
          <p:cNvPr id="3" name="Rectangle 2"/>
          <p:cNvSpPr/>
          <p:nvPr/>
        </p:nvSpPr>
        <p:spPr>
          <a:xfrm>
            <a:off x="609600" y="2274838"/>
            <a:ext cx="11277600" cy="1200329"/>
          </a:xfrm>
          <a:prstGeom prst="rect">
            <a:avLst/>
          </a:prstGeom>
        </p:spPr>
        <p:txBody>
          <a:bodyPr wrap="square">
            <a:spAutoFit/>
          </a:bodyPr>
          <a:lstStyle/>
          <a:p>
            <a:r>
              <a:rPr lang="en-US" sz="2400" dirty="0" smtClean="0"/>
              <a:t>This comprehensive evaluation has shed light on the complexities of bank loan payments. Understanding the factors inﬂuencing repayment and implementing effective strategies is essential forborrowers and lenders alike.</a:t>
            </a:r>
            <a:endParaRPr lang="en-US"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317118" rIns="0" bIns="0" rtlCol="0">
            <a:spAutoFit/>
          </a:bodyPr>
          <a:lstStyle/>
          <a:p>
            <a:pPr marL="12700">
              <a:lnSpc>
                <a:spcPct val="100000"/>
              </a:lnSpc>
              <a:spcBef>
                <a:spcPts val="105"/>
              </a:spcBef>
            </a:pPr>
            <a:r>
              <a:rPr sz="3300" dirty="0"/>
              <a:t>FUTURE</a:t>
            </a:r>
            <a:r>
              <a:rPr sz="3300" spc="-40" dirty="0"/>
              <a:t> </a:t>
            </a:r>
            <a:r>
              <a:rPr sz="3300" spc="-10" dirty="0"/>
              <a:t>SCOPE</a:t>
            </a:r>
            <a:endParaRPr sz="3300"/>
          </a:p>
        </p:txBody>
      </p:sp>
      <p:sp>
        <p:nvSpPr>
          <p:cNvPr id="3" name="Rectangle 2"/>
          <p:cNvSpPr/>
          <p:nvPr/>
        </p:nvSpPr>
        <p:spPr>
          <a:xfrm>
            <a:off x="685800" y="1582341"/>
            <a:ext cx="11125200" cy="3785652"/>
          </a:xfrm>
          <a:prstGeom prst="rect">
            <a:avLst/>
          </a:prstGeom>
        </p:spPr>
        <p:txBody>
          <a:bodyPr wrap="square">
            <a:spAutoFit/>
          </a:bodyPr>
          <a:lstStyle/>
          <a:p>
            <a:r>
              <a:rPr lang="en-US" sz="2400" b="1" dirty="0"/>
              <a:t>Credit Risk Management</a:t>
            </a:r>
            <a:r>
              <a:rPr lang="en-US" sz="2400" dirty="0"/>
              <a:t>: As economic conditions evolve, credit risk assessment becomes paramount. Banks must leverage data analytics, machine learning, and alternative data sources for robust credit risk modeling. Proactive risk management practices will be essential for maintaining loan quality and profitability.</a:t>
            </a:r>
            <a:endParaRPr lang="en-US" sz="2400" dirty="0"/>
          </a:p>
          <a:p>
            <a:r>
              <a:rPr lang="en-US" sz="2400" b="1" dirty="0"/>
              <a:t>Customer Experience Enhancement</a:t>
            </a:r>
            <a:r>
              <a:rPr lang="en-US" sz="2400" dirty="0"/>
              <a:t>: Enhancing the customer experience is critical for retaining clients and attracting new borrowers. Personalized digital experiences, seamless application processes, and quick loan approvals are becoming standard expectations. Banks should invest in digital transformation initiatives to meet customer demands.</a:t>
            </a:r>
            <a:endParaRPr lang="en-US" sz="24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2914</Words>
  <Application>WPS Presentation</Application>
  <PresentationFormat>Custom</PresentationFormat>
  <Paragraphs>69</Paragraphs>
  <Slides>11</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11</vt:i4>
      </vt:variant>
    </vt:vector>
  </HeadingPairs>
  <TitlesOfParts>
    <vt:vector size="23" baseType="lpstr">
      <vt:lpstr>Arial</vt:lpstr>
      <vt:lpstr>SimSun</vt:lpstr>
      <vt:lpstr>Wingdings</vt:lpstr>
      <vt:lpstr>Arial</vt:lpstr>
      <vt:lpstr>Times New Roman</vt:lpstr>
      <vt:lpstr>Cambria</vt:lpstr>
      <vt:lpstr>Söhne</vt:lpstr>
      <vt:lpstr>RomanS</vt:lpstr>
      <vt:lpstr>Microsoft YaHei</vt:lpstr>
      <vt:lpstr>Arial Unicode MS</vt:lpstr>
      <vt:lpstr>Calibri</vt:lpstr>
      <vt:lpstr>Office Theme</vt:lpstr>
      <vt:lpstr>CAPSTONE  PROJECT</vt:lpstr>
      <vt:lpstr>OUTLINE</vt:lpstr>
      <vt:lpstr>PROBLEM STATEMENT</vt:lpstr>
      <vt:lpstr>PROPOSED SOLUTION</vt:lpstr>
      <vt:lpstr>SYSTEM	APPROACH</vt:lpstr>
      <vt:lpstr>ALGORITHM &amp; DEPLOYMENT</vt:lpstr>
      <vt:lpstr>RESULT</vt:lpstr>
      <vt:lpstr>CONCLUSION</vt:lpstr>
      <vt:lpstr>FUTURE SCOPE</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EEE</dc:creator>
  <cp:lastModifiedBy>EEE</cp:lastModifiedBy>
  <cp:revision>10</cp:revision>
  <dcterms:created xsi:type="dcterms:W3CDTF">2024-04-05T09:14:00Z</dcterms:created>
  <dcterms:modified xsi:type="dcterms:W3CDTF">2024-04-05T10:30:40Z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2024-04-02T05:30:00Z</vt:filetime>
  </property>
  <property fmtid="{D5CDD505-2E9C-101B-9397-08002B2CF9AE}" pid="3" name="LastSaved">
    <vt:filetime>2024-04-05T05:30:00Z</vt:filetime>
  </property>
  <property fmtid="{D5CDD505-2E9C-101B-9397-08002B2CF9AE}" pid="4" name="ICV">
    <vt:lpwstr>D9B4D2A51C0741B1BDEEB51EF5A16D5C_13</vt:lpwstr>
  </property>
  <property fmtid="{D5CDD505-2E9C-101B-9397-08002B2CF9AE}" pid="5" name="KSOProductBuildVer">
    <vt:lpwstr>1033-12.2.0.13489</vt:lpwstr>
  </property>
</Properties>
</file>