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77D5D"/>
    <a:srgbClr val="841910"/>
    <a:srgbClr val="213264"/>
    <a:srgbClr val="DFDDFB"/>
    <a:srgbClr val="213164"/>
    <a:srgbClr val="213163"/>
    <a:srgbClr val="E3E1FB"/>
    <a:srgbClr val="FFAB40"/>
    <a:srgbClr val="FFFFFF"/>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86441" autoAdjust="0"/>
  </p:normalViewPr>
  <p:slideViewPr>
    <p:cSldViewPr snapToGrid="0">
      <p:cViewPr>
        <p:scale>
          <a:sx n="100" d="100"/>
          <a:sy n="100" d="100"/>
        </p:scale>
        <p:origin x="-802" y="-96"/>
      </p:cViewPr>
      <p:guideLst>
        <p:guide orient="horz" pos="612"/>
        <p:guide orient="horz" pos="876"/>
        <p:guide pos="144"/>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81345" y="3887316"/>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err="1" smtClean="0">
                <a:solidFill>
                  <a:schemeClr val="tx1"/>
                </a:solidFill>
                <a:latin typeface="Arial"/>
                <a:ea typeface="Arial"/>
                <a:cs typeface="Arial"/>
                <a:sym typeface="Arial"/>
              </a:rPr>
              <a:t>Name:V.ABI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:814721104001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a:ea typeface="Arial"/>
                <a:cs typeface="Arial"/>
                <a:sym typeface="Aria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GB" b="1" dirty="0" smtClean="0"/>
              <a:t>LOGIN PAGE</a:t>
            </a:r>
            <a:endParaRPr lang="en-US" b="1" dirty="0"/>
          </a:p>
        </p:txBody>
      </p:sp>
      <p:pic>
        <p:nvPicPr>
          <p:cNvPr id="4" name="Picture 3"/>
          <p:cNvPicPr>
            <a:picLocks noChangeAspect="1" noChangeArrowheads="1"/>
          </p:cNvPicPr>
          <p:nvPr/>
        </p:nvPicPr>
        <p:blipFill>
          <a:blip r:embed="rId2"/>
          <a:stretch>
            <a:fillRect/>
          </a:stretch>
        </p:blipFill>
        <p:spPr bwMode="auto">
          <a:xfrm>
            <a:off x="1528431" y="1325880"/>
            <a:ext cx="6010939" cy="3230880"/>
          </a:xfrm>
          <a:prstGeom prst="rect">
            <a:avLst/>
          </a:prstGeom>
          <a:noFill/>
          <a:ln w="9525">
            <a:noFill/>
            <a:miter lim="800000"/>
            <a:headEnd/>
            <a:tailEnd/>
          </a:ln>
          <a:effectLst/>
        </p:spPr>
      </p:pic>
    </p:spTree>
    <p:extLst>
      <p:ext uri="{BB962C8B-B14F-4D97-AF65-F5344CB8AC3E}">
        <p14:creationId xmlns:p14="http://schemas.microsoft.com/office/powerpoint/2010/main" xmlns=""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GB" b="1" dirty="0" smtClean="0"/>
              <a:t>TEACHERS HOME PAGE</a:t>
            </a:r>
            <a:endParaRPr lang="en-US" b="1" dirty="0"/>
          </a:p>
        </p:txBody>
      </p:sp>
      <p:pic>
        <p:nvPicPr>
          <p:cNvPr id="3074" name="Picture 2"/>
          <p:cNvPicPr>
            <a:picLocks noChangeAspect="1" noChangeArrowheads="1"/>
          </p:cNvPicPr>
          <p:nvPr/>
        </p:nvPicPr>
        <p:blipFill>
          <a:blip r:embed="rId2"/>
          <a:stretch>
            <a:fillRect/>
          </a:stretch>
        </p:blipFill>
        <p:spPr bwMode="auto">
          <a:xfrm>
            <a:off x="1905965" y="1331089"/>
            <a:ext cx="5308920" cy="2986268"/>
          </a:xfrm>
          <a:prstGeom prst="rect">
            <a:avLst/>
          </a:prstGeom>
          <a:noFill/>
          <a:ln w="9525">
            <a:noFill/>
            <a:miter lim="800000"/>
            <a:headEnd/>
            <a:tailEnd/>
          </a:ln>
          <a:effectLst/>
        </p:spPr>
      </p:pic>
    </p:spTree>
    <p:extLst>
      <p:ext uri="{BB962C8B-B14F-4D97-AF65-F5344CB8AC3E}">
        <p14:creationId xmlns:p14="http://schemas.microsoft.com/office/powerpoint/2010/main" xmlns=""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GB" b="1" dirty="0" smtClean="0"/>
              <a:t>TEACHERS PAGE</a:t>
            </a:r>
            <a:endParaRPr lang="en-US" b="1" dirty="0"/>
          </a:p>
        </p:txBody>
      </p:sp>
      <p:pic>
        <p:nvPicPr>
          <p:cNvPr id="4" name="Picture 3" descr="Your paragraph text.jpg"/>
          <p:cNvPicPr>
            <a:picLocks noChangeAspect="1"/>
          </p:cNvPicPr>
          <p:nvPr/>
        </p:nvPicPr>
        <p:blipFill>
          <a:blip r:embed="rId2"/>
          <a:stretch>
            <a:fillRect/>
          </a:stretch>
        </p:blipFill>
        <p:spPr>
          <a:xfrm>
            <a:off x="1601618" y="1325880"/>
            <a:ext cx="5727404" cy="3078480"/>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GB" b="1" dirty="0" smtClean="0"/>
              <a:t>NOT FOUND PAGE</a:t>
            </a:r>
            <a:endParaRPr lang="en-US" b="1" dirty="0"/>
          </a:p>
        </p:txBody>
      </p:sp>
      <p:pic>
        <p:nvPicPr>
          <p:cNvPr id="4098" name="Picture 2"/>
          <p:cNvPicPr>
            <a:picLocks noChangeAspect="1" noChangeArrowheads="1"/>
          </p:cNvPicPr>
          <p:nvPr/>
        </p:nvPicPr>
        <p:blipFill>
          <a:blip r:embed="rId2"/>
          <a:stretch>
            <a:fillRect/>
          </a:stretch>
        </p:blipFill>
        <p:spPr bwMode="auto">
          <a:xfrm>
            <a:off x="1880781" y="1442720"/>
            <a:ext cx="5992037" cy="3220720"/>
          </a:xfrm>
          <a:prstGeom prst="rect">
            <a:avLst/>
          </a:prstGeom>
          <a:noFill/>
          <a:ln w="9525">
            <a:noFill/>
            <a:miter lim="800000"/>
            <a:headEnd/>
            <a:tailEnd/>
          </a:ln>
          <a:effectLst/>
        </p:spPr>
      </p:pic>
    </p:spTree>
    <p:extLst>
      <p:ext uri="{BB962C8B-B14F-4D97-AF65-F5344CB8AC3E}">
        <p14:creationId xmlns:p14="http://schemas.microsoft.com/office/powerpoint/2010/main" xmlns=""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524" y="680132"/>
            <a:ext cx="5305031" cy="521435"/>
          </a:xfrm>
        </p:spPr>
        <p:txBody>
          <a:bodyPr/>
          <a:lstStyle/>
          <a:p>
            <a:r>
              <a:rPr lang="en-GB" b="1" dirty="0" smtClean="0"/>
              <a:t>                         NO ACCESS PAGE</a:t>
            </a:r>
            <a:endParaRPr lang="en-US" b="1" dirty="0"/>
          </a:p>
        </p:txBody>
      </p:sp>
      <p:pic>
        <p:nvPicPr>
          <p:cNvPr id="5122" name="Picture 2"/>
          <p:cNvPicPr>
            <a:picLocks noChangeAspect="1" noChangeArrowheads="1"/>
          </p:cNvPicPr>
          <p:nvPr/>
        </p:nvPicPr>
        <p:blipFill>
          <a:blip r:embed="rId2"/>
          <a:stretch>
            <a:fillRect/>
          </a:stretch>
        </p:blipFill>
        <p:spPr bwMode="auto">
          <a:xfrm>
            <a:off x="1205967" y="1158239"/>
            <a:ext cx="6625386" cy="356114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4" y="719666"/>
            <a:ext cx="8413308" cy="3790457"/>
          </a:xfrm>
        </p:spPr>
        <p:txBody>
          <a:bodyPr/>
          <a:lstStyle/>
          <a:p>
            <a:r>
              <a:rPr lang="en-US" b="0" i="0" dirty="0" smtClean="0">
                <a:solidFill>
                  <a:srgbClr val="374151"/>
                </a:solidFill>
                <a:effectLst/>
                <a:latin typeface="Söhne"/>
              </a:rPr>
              <a:t/>
            </a:r>
            <a:br>
              <a:rPr lang="en-US" b="0" i="0" dirty="0" smtClean="0">
                <a:solidFill>
                  <a:srgbClr val="374151"/>
                </a:solidFill>
                <a:effectLst/>
                <a:latin typeface="Söhne"/>
              </a:rPr>
            </a:br>
            <a:endParaRPr lang="en-US" dirty="0"/>
          </a:p>
        </p:txBody>
      </p:sp>
      <p:sp>
        <p:nvSpPr>
          <p:cNvPr id="3" name="TextBox 2"/>
          <p:cNvSpPr txBox="1"/>
          <p:nvPr/>
        </p:nvSpPr>
        <p:spPr>
          <a:xfrm>
            <a:off x="261258" y="646268"/>
            <a:ext cx="6022664" cy="307777"/>
          </a:xfrm>
          <a:prstGeom prst="rect">
            <a:avLst/>
          </a:prstGeom>
          <a:noFill/>
        </p:spPr>
        <p:txBody>
          <a:bodyPr wrap="square" rtlCol="0">
            <a:spAutoFit/>
          </a:bodyPr>
          <a:lstStyle/>
          <a:p>
            <a:endParaRPr lang="en-US" b="1" dirty="0"/>
          </a:p>
        </p:txBody>
      </p:sp>
      <p:sp>
        <p:nvSpPr>
          <p:cNvPr id="4" name="TextBox 3"/>
          <p:cNvSpPr txBox="1"/>
          <p:nvPr/>
        </p:nvSpPr>
        <p:spPr>
          <a:xfrm>
            <a:off x="226881" y="556890"/>
            <a:ext cx="8669612" cy="4185761"/>
          </a:xfrm>
          <a:prstGeom prst="rect">
            <a:avLst/>
          </a:prstGeom>
          <a:noFill/>
        </p:spPr>
        <p:txBody>
          <a:bodyPr wrap="square" rtlCol="0">
            <a:spAutoFit/>
          </a:bodyPr>
          <a:lstStyle/>
          <a:p>
            <a:r>
              <a:rPr lang="en-IN" b="1" dirty="0" smtClean="0">
                <a:solidFill>
                  <a:srgbClr val="213163"/>
                </a:solidFill>
              </a:rPr>
              <a:t>Future </a:t>
            </a:r>
            <a:r>
              <a:rPr lang="en-US" b="1" dirty="0" smtClean="0">
                <a:solidFill>
                  <a:srgbClr val="213163"/>
                </a:solidFill>
              </a:rPr>
              <a:t>Enhancements</a:t>
            </a:r>
            <a:r>
              <a:rPr lang="en-US" b="1" dirty="0" smtClean="0">
                <a:solidFill>
                  <a:srgbClr val="374151"/>
                </a:solidFill>
                <a:cs typeface="Times New Roman" panose="02020603050405020304" pitchFamily="18" charset="0"/>
              </a:rPr>
              <a:t>:</a:t>
            </a:r>
          </a:p>
          <a:p>
            <a:endParaRPr lang="en-US" b="1" dirty="0" smtClean="0">
              <a:solidFill>
                <a:srgbClr val="374151"/>
              </a:solidFill>
              <a:cs typeface="Times New Roman" panose="02020603050405020304" pitchFamily="18" charset="0"/>
            </a:endParaRPr>
          </a:p>
          <a:p>
            <a:pPr>
              <a:buFont typeface="Wingdings" pitchFamily="2" charset="2"/>
              <a:buChar char="v"/>
            </a:pPr>
            <a:r>
              <a:rPr lang="en-GB" b="1" dirty="0" smtClean="0">
                <a:solidFill>
                  <a:srgbClr val="FF0000"/>
                </a:solidFill>
              </a:rPr>
              <a:t>Version Control for Notes</a:t>
            </a:r>
            <a:endParaRPr lang="en-GB" dirty="0" smtClean="0">
              <a:solidFill>
                <a:srgbClr val="FF0000"/>
              </a:solidFill>
            </a:endParaRPr>
          </a:p>
          <a:p>
            <a:r>
              <a:rPr lang="en-GB" dirty="0" smtClean="0"/>
              <a:t>Introduce version control functionality to track and manage revisions of notes, allowing users to view and revert to previous versions</a:t>
            </a:r>
          </a:p>
          <a:p>
            <a:pPr>
              <a:buFont typeface="Wingdings" pitchFamily="2" charset="2"/>
              <a:buChar char="v"/>
            </a:pPr>
            <a:r>
              <a:rPr lang="en-GB" b="1" dirty="0" smtClean="0">
                <a:solidFill>
                  <a:srgbClr val="FF0000"/>
                </a:solidFill>
              </a:rPr>
              <a:t>Advanced Search and Filtering</a:t>
            </a:r>
            <a:endParaRPr lang="en-GB" dirty="0" smtClean="0">
              <a:solidFill>
                <a:srgbClr val="FF0000"/>
              </a:solidFill>
            </a:endParaRPr>
          </a:p>
          <a:p>
            <a:r>
              <a:rPr lang="en-GB" dirty="0" smtClean="0"/>
              <a:t>Enhance the search functionality with advanced filtering options, such as filtering notes by tags, categories, or custom attributes.</a:t>
            </a:r>
          </a:p>
          <a:p>
            <a:pPr>
              <a:buFont typeface="Wingdings" pitchFamily="2" charset="2"/>
              <a:buChar char="v"/>
            </a:pPr>
            <a:r>
              <a:rPr lang="en-GB" b="1" dirty="0" smtClean="0">
                <a:solidFill>
                  <a:srgbClr val="FF0000"/>
                </a:solidFill>
              </a:rPr>
              <a:t>Mobile Application</a:t>
            </a:r>
            <a:endParaRPr lang="en-GB" dirty="0" smtClean="0">
              <a:solidFill>
                <a:srgbClr val="FF0000"/>
              </a:solidFill>
            </a:endParaRPr>
          </a:p>
          <a:p>
            <a:pPr lvl="1"/>
            <a:r>
              <a:rPr lang="en-GB" dirty="0" smtClean="0"/>
              <a:t>Develop a companion mobile application (</a:t>
            </a:r>
            <a:r>
              <a:rPr lang="en-GB" dirty="0" err="1" smtClean="0"/>
              <a:t>iOS</a:t>
            </a:r>
            <a:r>
              <a:rPr lang="en-GB" dirty="0" smtClean="0"/>
              <a:t>/Android) to provide users with seamless access to their notes on mobile devices with offline support.</a:t>
            </a:r>
          </a:p>
          <a:p>
            <a:pPr>
              <a:buFont typeface="Wingdings" pitchFamily="2" charset="2"/>
              <a:buChar char="v"/>
            </a:pPr>
            <a:r>
              <a:rPr lang="en-GB" b="1" dirty="0" smtClean="0">
                <a:solidFill>
                  <a:srgbClr val="FF0000"/>
                </a:solidFill>
              </a:rPr>
              <a:t>Notifications and Activity Feeds</a:t>
            </a:r>
            <a:endParaRPr lang="en-GB" dirty="0" smtClean="0">
              <a:solidFill>
                <a:srgbClr val="FF0000"/>
              </a:solidFill>
            </a:endParaRPr>
          </a:p>
          <a:p>
            <a:pPr lvl="1"/>
            <a:r>
              <a:rPr lang="en-GB" dirty="0" smtClean="0"/>
              <a:t>Implement notifications for note sharing, comments, and updates to keep users informed about activities related to their shared notes.</a:t>
            </a:r>
          </a:p>
          <a:p>
            <a:endParaRPr lang="en-GB" dirty="0" smtClean="0"/>
          </a:p>
          <a:p>
            <a:pPr>
              <a:buFont typeface="Arial" pitchFamily="34" charset="0"/>
              <a:buChar char="•"/>
            </a:pPr>
            <a:endParaRPr lang="en-GB" dirty="0" smtClean="0"/>
          </a:p>
          <a:p>
            <a:endParaRPr lang="en-GB" dirty="0" smtClean="0"/>
          </a:p>
          <a:p>
            <a:r>
              <a:rPr lang="en-US" b="1" dirty="0" smtClean="0">
                <a:solidFill>
                  <a:srgbClr val="374151"/>
                </a:solidFill>
                <a:cs typeface="Times New Roman" panose="02020603050405020304" pitchFamily="18" charset="0"/>
              </a:rPr>
              <a:t/>
            </a:r>
            <a:br>
              <a:rPr lang="en-US" b="1" dirty="0" smtClean="0">
                <a:solidFill>
                  <a:srgbClr val="374151"/>
                </a:solidFill>
                <a:cs typeface="Times New Roman" panose="02020603050405020304" pitchFamily="18" charset="0"/>
              </a:rPr>
            </a:br>
            <a:endParaRPr lang="en-US"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291073" cy="2996096"/>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t>
            </a:r>
            <a:r>
              <a:rPr lang="en-GB" sz="1600" dirty="0" smtClean="0"/>
              <a:t>By </a:t>
            </a:r>
            <a:r>
              <a:rPr lang="en-GB" sz="1600" dirty="0" err="1" smtClean="0"/>
              <a:t>modeling</a:t>
            </a:r>
            <a:r>
              <a:rPr lang="en-GB" sz="1600" dirty="0" smtClean="0"/>
              <a:t> the database schema with </a:t>
            </a:r>
            <a:r>
              <a:rPr lang="en-GB" sz="1600" dirty="0" err="1" smtClean="0"/>
              <a:t>Django</a:t>
            </a:r>
            <a:r>
              <a:rPr lang="en-GB" sz="1600" dirty="0" smtClean="0"/>
              <a:t> models and implementing views, templates, and forms for notes management and sharing functionalities, you can create a fully functional Notes Sharing Web Application using </a:t>
            </a:r>
            <a:r>
              <a:rPr lang="en-GB" sz="1600" dirty="0" err="1" smtClean="0"/>
              <a:t>Django</a:t>
            </a:r>
            <a:r>
              <a:rPr lang="en-GB" sz="1600" dirty="0" smtClean="0"/>
              <a:t> framework.</a:t>
            </a:r>
            <a:br>
              <a:rPr lang="en-GB" sz="1600" dirty="0" smtClean="0"/>
            </a:br>
            <a:r>
              <a:rPr lang="en-GB" sz="1600" dirty="0" smtClean="0"/>
              <a:t> </a:t>
            </a:r>
            <a:r>
              <a:rPr lang="en-GB" sz="1600" dirty="0" smtClean="0"/>
              <a:t>        Customize </a:t>
            </a:r>
            <a:r>
              <a:rPr lang="en-GB" sz="1600" dirty="0" smtClean="0"/>
              <a:t>and expand upon these components based on your specific requirements and add additional features as needed to enhance the application's usability and user experience. </a:t>
            </a:r>
            <a:r>
              <a:rPr lang="en-GB" sz="1600" dirty="0" smtClean="0"/>
              <a:t/>
            </a:r>
            <a:br>
              <a:rPr lang="en-GB" sz="1600" dirty="0" smtClean="0"/>
            </a:br>
            <a:r>
              <a:rPr lang="en-GB" sz="1600" dirty="0" smtClean="0"/>
              <a:t>         Ensure </a:t>
            </a:r>
            <a:r>
              <a:rPr lang="en-GB" sz="1600" dirty="0" smtClean="0"/>
              <a:t>to test the application thoroughly and handle security considerations such as user authentication and data validation for a robust and secure web application.</a:t>
            </a:r>
            <a:br>
              <a:rPr lang="en-GB" sz="1600" dirty="0" smtClean="0"/>
            </a:br>
            <a:r>
              <a:rPr lang="en-GB" sz="1600" dirty="0" smtClean="0"/>
              <a:t/>
            </a:r>
            <a:br>
              <a:rPr lang="en-GB" sz="1600" dirty="0" smtClean="0"/>
            </a:br>
            <a:r>
              <a:rPr lang="en-IN" sz="1600" b="1" dirty="0" smtClean="0">
                <a:solidFill>
                  <a:srgbClr val="213163"/>
                </a:solidFill>
              </a:rPr>
              <a:t/>
            </a:r>
            <a:br>
              <a:rPr lang="en-IN" sz="1600" b="1" dirty="0" smtClean="0">
                <a:solidFill>
                  <a:srgbClr val="213163"/>
                </a:solidFill>
              </a:rPr>
            </a:br>
            <a:endParaRPr lang="en-IN" sz="16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596680" cy="3717990"/>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t>
            </a:r>
            <a:r>
              <a:rPr lang="en-GB" sz="1600" b="1" dirty="0" smtClean="0">
                <a:solidFill>
                  <a:srgbClr val="177D5D"/>
                </a:solidFill>
              </a:rPr>
              <a:t>A Collaborative Notes Sharing Platform </a:t>
            </a:r>
            <a:r>
              <a:rPr lang="en-IN" sz="1600" b="1" dirty="0" smtClean="0">
                <a:solidFill>
                  <a:srgbClr val="213163"/>
                </a:solidFill>
              </a:rPr>
              <a:t/>
            </a:r>
            <a:br>
              <a:rPr lang="en-IN" sz="1600" b="1" dirty="0" smtClean="0">
                <a:solidFill>
                  <a:srgbClr val="213163"/>
                </a:solidFill>
              </a:rPr>
            </a:br>
            <a:r>
              <a:rPr lang="en-GB" sz="1600" b="1" dirty="0" smtClean="0"/>
              <a:t> </a:t>
            </a:r>
            <a:r>
              <a:rPr lang="en-GB" sz="1600" dirty="0" smtClean="0"/>
              <a:t/>
            </a:r>
            <a:br>
              <a:rPr lang="en-GB" sz="1600" dirty="0" smtClean="0"/>
            </a:br>
            <a:r>
              <a:rPr lang="en-GB" sz="1600" dirty="0" smtClean="0"/>
              <a:t>        </a:t>
            </a:r>
            <a:r>
              <a:rPr lang="en-GB" sz="1600" dirty="0" smtClean="0"/>
              <a:t>NOTES SHARING   is </a:t>
            </a:r>
            <a:r>
              <a:rPr lang="en-GB" sz="1600" dirty="0" smtClean="0"/>
              <a:t>a web application developed using </a:t>
            </a:r>
            <a:r>
              <a:rPr lang="en-GB" sz="1600" dirty="0" err="1" smtClean="0"/>
              <a:t>Django</a:t>
            </a:r>
            <a:r>
              <a:rPr lang="en-GB" sz="1600" dirty="0" smtClean="0"/>
              <a:t>, offering users a seamless way to create, manage, and share notes collaboratively. Key features include:</a:t>
            </a:r>
            <a:br>
              <a:rPr lang="en-GB" sz="1600" dirty="0" smtClean="0"/>
            </a:br>
            <a:r>
              <a:rPr lang="en-GB" sz="1600" dirty="0" smtClean="0"/>
              <a:t/>
            </a:r>
            <a:br>
              <a:rPr lang="en-GB" sz="1600" dirty="0" smtClean="0"/>
            </a:br>
            <a:r>
              <a:rPr lang="en-GB" sz="1600" b="1" dirty="0" smtClean="0"/>
              <a:t>Collaborative Sharing:</a:t>
            </a:r>
            <a:r>
              <a:rPr lang="en-GB" sz="1600" dirty="0" smtClean="0"/>
              <a:t> Share notes with others and manage permissions for viewing and editing.</a:t>
            </a:r>
            <a:br>
              <a:rPr lang="en-GB" sz="1600" dirty="0" smtClean="0"/>
            </a:br>
            <a:r>
              <a:rPr lang="en-GB" sz="1600" b="1" dirty="0" smtClean="0"/>
              <a:t>Search and Filtering:</a:t>
            </a:r>
            <a:r>
              <a:rPr lang="en-GB" sz="1600" dirty="0" smtClean="0"/>
              <a:t> Robust search functionality to quickly find specific notes.</a:t>
            </a:r>
            <a:br>
              <a:rPr lang="en-GB" sz="1600" dirty="0" smtClean="0"/>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7830437" cy="3731741"/>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t>
            </a:r>
            <a:r>
              <a:rPr lang="en-GB" sz="1600" dirty="0" smtClean="0"/>
              <a:t>The primary challenge is to develop a user-friendly web application that allows individuals to create, organize, and share notes effortlessly. “NOTE </a:t>
            </a:r>
            <a:r>
              <a:rPr lang="en-GB" sz="1600" dirty="0" err="1" smtClean="0"/>
              <a:t>SHARITO”aims</a:t>
            </a:r>
            <a:r>
              <a:rPr lang="en-GB" sz="1600" dirty="0" smtClean="0"/>
              <a:t> to enhance collaboration among users by providing robust sharing capabilities while prioritizing simplicity and security.</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descr="AdobeStock_84842043.jpeg"/>
          <p:cNvPicPr>
            <a:picLocks noChangeAspect="1"/>
          </p:cNvPicPr>
          <p:nvPr/>
        </p:nvPicPr>
        <p:blipFill>
          <a:blip r:embed="rId3"/>
          <a:stretch>
            <a:fillRect/>
          </a:stretch>
        </p:blipFill>
        <p:spPr>
          <a:xfrm>
            <a:off x="4200144" y="2897886"/>
            <a:ext cx="2359152" cy="1572768"/>
          </a:xfrm>
          <a:prstGeom prst="rect">
            <a:avLst/>
          </a:prstGeom>
        </p:spPr>
      </p:pic>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490455" cy="3463608"/>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r>
              <a:rPr lang="en-IN" sz="1600" b="1" dirty="0" smtClean="0">
                <a:solidFill>
                  <a:srgbClr val="213163"/>
                </a:solidFill>
              </a:rPr>
              <a:t> </a:t>
            </a:r>
            <a:r>
              <a:rPr lang="en-GB" sz="1600" dirty="0" smtClean="0"/>
              <a:t>In today's digital age, effective collaboration and information sharing are crucial for productivity and learning. However, existing note-taking tools often lack seamless collaboration features and intuitive user experiences. To address this need, we propose building “</a:t>
            </a:r>
            <a:r>
              <a:rPr lang="en-GB" sz="1600" dirty="0" smtClean="0">
                <a:solidFill>
                  <a:schemeClr val="accent4">
                    <a:lumMod val="50000"/>
                  </a:schemeClr>
                </a:solidFill>
              </a:rPr>
              <a:t>NOTE SHARITO</a:t>
            </a:r>
            <a:r>
              <a:rPr lang="en-GB" sz="1600" dirty="0" smtClean="0"/>
              <a:t>" - a web-based notes sharing platform powered by </a:t>
            </a:r>
            <a:r>
              <a:rPr lang="en-GB" sz="1600" dirty="0" err="1" smtClean="0"/>
              <a:t>Django</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11699" cy="356673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a:t>
            </a:r>
            <a:r>
              <a:rPr lang="en-IN" sz="1600" b="1" dirty="0" smtClean="0">
                <a:solidFill>
                  <a:srgbClr val="213163"/>
                </a:solidFill>
              </a:rPr>
              <a:t>Solution :</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031325"/>
          </a:xfrm>
          <a:prstGeom prst="rect">
            <a:avLst/>
          </a:prstGeom>
          <a:noFill/>
        </p:spPr>
        <p:txBody>
          <a:bodyPr wrap="square">
            <a:spAutoFit/>
          </a:bodyPr>
          <a:lstStyle/>
          <a:p>
            <a:pPr>
              <a:lnSpc>
                <a:spcPct val="150000"/>
              </a:lnSpc>
              <a:buFont typeface="Wingdings" pitchFamily="2" charset="2"/>
              <a:buChar char="v"/>
            </a:pPr>
            <a:r>
              <a:rPr lang="en-US" b="0" i="0" dirty="0" smtClean="0">
                <a:solidFill>
                  <a:schemeClr val="accent1">
                    <a:lumMod val="75000"/>
                  </a:schemeClr>
                </a:solidFill>
                <a:effectLst/>
                <a:latin typeface="Times New Roman" panose="02020603050405020304" pitchFamily="18" charset="0"/>
                <a:cs typeface="Times New Roman" panose="02020603050405020304" pitchFamily="18" charset="0"/>
              </a:rPr>
              <a:t>.</a:t>
            </a:r>
            <a:r>
              <a:rPr lang="en-US" dirty="0" smtClean="0">
                <a:solidFill>
                  <a:schemeClr val="accent1">
                    <a:lumMod val="75000"/>
                  </a:schemeClr>
                </a:solidFill>
              </a:rPr>
              <a:t> </a:t>
            </a:r>
            <a:r>
              <a:rPr lang="en-US" dirty="0" smtClean="0">
                <a:solidFill>
                  <a:srgbClr val="00B050"/>
                </a:solidFill>
              </a:rPr>
              <a:t>Search and Filtering</a:t>
            </a:r>
          </a:p>
          <a:p>
            <a:pPr>
              <a:lnSpc>
                <a:spcPct val="150000"/>
              </a:lnSpc>
              <a:buFont typeface="Wingdings" pitchFamily="2" charset="2"/>
              <a:buChar char="v"/>
            </a:pPr>
            <a:r>
              <a:rPr lang="en-US" dirty="0" smtClean="0">
                <a:solidFill>
                  <a:srgbClr val="00B050"/>
                </a:solidFill>
              </a:rPr>
              <a:t>Collaborative Sharing</a:t>
            </a:r>
          </a:p>
          <a:p>
            <a:pPr>
              <a:lnSpc>
                <a:spcPct val="150000"/>
              </a:lnSpc>
              <a:buFont typeface="Wingdings" pitchFamily="2" charset="2"/>
              <a:buChar char="v"/>
            </a:pPr>
            <a:r>
              <a:rPr lang="en-US" dirty="0" smtClean="0">
                <a:solidFill>
                  <a:srgbClr val="00B050"/>
                </a:solidFill>
              </a:rPr>
              <a:t>Security and Validation</a:t>
            </a:r>
          </a:p>
          <a:p>
            <a:pPr>
              <a:lnSpc>
                <a:spcPct val="150000"/>
              </a:lnSpc>
              <a:buFont typeface="Wingdings" pitchFamily="2" charset="2"/>
              <a:buChar char="v"/>
            </a:pPr>
            <a:r>
              <a:rPr lang="en-US" dirty="0" smtClean="0">
                <a:solidFill>
                  <a:srgbClr val="00B050"/>
                </a:solidFill>
              </a:rPr>
              <a:t>Collaborative Sharing</a:t>
            </a:r>
          </a:p>
          <a:p>
            <a:pPr>
              <a:lnSpc>
                <a:spcPct val="150000"/>
              </a:lnSpc>
              <a:buFont typeface="Wingdings" pitchFamily="2" charset="2"/>
              <a:buChar char="v"/>
            </a:pPr>
            <a:r>
              <a:rPr lang="en-US" dirty="0" smtClean="0">
                <a:solidFill>
                  <a:srgbClr val="00B050"/>
                </a:solidFill>
              </a:rPr>
              <a:t>Testing and Debugging</a:t>
            </a:r>
          </a:p>
          <a:p>
            <a:pPr algn="l">
              <a:lnSpc>
                <a:spcPct val="150000"/>
              </a:lnSpc>
              <a:buFont typeface="Wingdings" pitchFamily="2" charset="2"/>
              <a:buChar char="v"/>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7" name="Picture 6" descr="images.png"/>
          <p:cNvPicPr>
            <a:picLocks noChangeAspect="1"/>
          </p:cNvPicPr>
          <p:nvPr/>
        </p:nvPicPr>
        <p:blipFill>
          <a:blip r:embed="rId3"/>
          <a:stretch>
            <a:fillRect/>
          </a:stretch>
        </p:blipFill>
        <p:spPr>
          <a:xfrm>
            <a:off x="3665220" y="1040130"/>
            <a:ext cx="4450080" cy="2800350"/>
          </a:xfrm>
          <a:prstGeom prst="rect">
            <a:avLst/>
          </a:prstGeom>
        </p:spPr>
      </p:pic>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76033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Modelling &amp; </a:t>
            </a:r>
            <a:r>
              <a:rPr lang="en-IN" sz="1600" b="1" dirty="0" smtClean="0">
                <a:solidFill>
                  <a:srgbClr val="213163"/>
                </a:solidFill>
              </a:rPr>
              <a:t>Results :</a:t>
            </a:r>
            <a:br>
              <a:rPr lang="en-IN" sz="1600" b="1" dirty="0" smtClean="0">
                <a:solidFill>
                  <a:srgbClr val="213163"/>
                </a:solidFill>
              </a:rPr>
            </a:br>
            <a:r>
              <a:rPr lang="en-IN" sz="1600" b="1" dirty="0" smtClean="0">
                <a:solidFill>
                  <a:srgbClr val="213163"/>
                </a:solidFill>
              </a:rPr>
              <a:t>              </a:t>
            </a:r>
            <a:r>
              <a:rPr lang="en-GB" sz="1600" dirty="0" err="1" smtClean="0"/>
              <a:t>Modeling</a:t>
            </a:r>
            <a:r>
              <a:rPr lang="en-GB" sz="1600" dirty="0" smtClean="0"/>
              <a:t> enhancements for the Notes Sharing Web Application using </a:t>
            </a:r>
            <a:r>
              <a:rPr lang="en-GB" sz="1600" dirty="0" err="1" smtClean="0"/>
              <a:t>Django</a:t>
            </a:r>
            <a:r>
              <a:rPr lang="en-GB" sz="1600" dirty="0" smtClean="0"/>
              <a:t>, several key additions can significantly augment functionality. For instance, incorporating models for real-time collaboration could involve defining a </a:t>
            </a:r>
            <a:r>
              <a:rPr lang="en-GB" sz="1600" dirty="0" err="1" smtClean="0"/>
              <a:t>CollaborativeSession</a:t>
            </a:r>
            <a:r>
              <a:rPr lang="en-GB" sz="1600" dirty="0" smtClean="0"/>
              <a:t> model to manage sessions where multiple users edit shared notes concurrently.</a:t>
            </a:r>
            <a:br>
              <a:rPr lang="en-GB" sz="1600" dirty="0" smtClean="0"/>
            </a:br>
            <a:r>
              <a:rPr lang="en-GB" sz="1600" dirty="0" smtClean="0"/>
              <a:t/>
            </a:r>
            <a:br>
              <a:rPr lang="en-GB" sz="1600" dirty="0" smtClean="0"/>
            </a:br>
            <a:r>
              <a:rPr lang="en-GB" sz="1600" dirty="0" smtClean="0"/>
              <a:t>               As a result of these </a:t>
            </a:r>
            <a:r>
              <a:rPr lang="en-GB" sz="1600" dirty="0" err="1" smtClean="0"/>
              <a:t>modeling</a:t>
            </a:r>
            <a:r>
              <a:rPr lang="en-GB" sz="1600" dirty="0" smtClean="0"/>
              <a:t> enhancements, users would benefit from seamless real-time collaboration capabilities, allowing multiple users to edit notes simultaneously with changes reflected instantly.</a:t>
            </a:r>
            <a:br>
              <a:rPr lang="en-GB" sz="1600" dirty="0" smtClean="0"/>
            </a:br>
            <a:r>
              <a:rPr lang="en-GB" sz="1600" dirty="0" smtClean="0"/>
              <a:t/>
            </a:r>
            <a:br>
              <a:rPr lang="en-GB" sz="1600" dirty="0" smtClean="0"/>
            </a:br>
            <a:r>
              <a:rPr lang="en-GB" sz="1600" dirty="0" smtClean="0"/>
              <a:t>              The addition of version control would provide a safety net, empowering users to track and revert to earlier versions of their notes, fostering a more robust and flexible note-taking experience within the application.</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447675" y="1028700"/>
            <a:ext cx="8560857" cy="3540300"/>
          </a:xfrm>
        </p:spPr>
        <p:txBody>
          <a:bodyPr/>
          <a:lstStyle/>
          <a:p>
            <a:endParaRPr lang="en-US" dirty="0"/>
          </a:p>
        </p:txBody>
      </p:sp>
      <p:pic>
        <p:nvPicPr>
          <p:cNvPr id="5" name="Picture 4"/>
          <p:cNvPicPr>
            <a:picLocks noChangeAspect="1" noChangeArrowheads="1"/>
          </p:cNvPicPr>
          <p:nvPr/>
        </p:nvPicPr>
        <p:blipFill>
          <a:blip r:embed="rId2"/>
          <a:stretch>
            <a:fillRect/>
          </a:stretch>
        </p:blipFill>
        <p:spPr bwMode="auto">
          <a:xfrm>
            <a:off x="175996" y="1030107"/>
            <a:ext cx="8853704" cy="3573780"/>
          </a:xfrm>
          <a:prstGeom prst="rect">
            <a:avLst/>
          </a:prstGeom>
          <a:noFill/>
          <a:ln w="9525">
            <a:noFill/>
            <a:miter lim="800000"/>
            <a:headEnd/>
            <a:tailEnd/>
          </a:ln>
          <a:effectLst/>
        </p:spPr>
      </p:pic>
    </p:spTree>
    <p:extLst>
      <p:ext uri="{BB962C8B-B14F-4D97-AF65-F5344CB8AC3E}">
        <p14:creationId xmlns:p14="http://schemas.microsoft.com/office/powerpoint/2010/main" xmlns=""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379</TotalTime>
  <Words>219</Words>
  <Application>Microsoft Office PowerPoint</Application>
  <PresentationFormat>On-screen Show (16:9)</PresentationFormat>
  <Paragraphs>57</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 :                      A Collaborative Notes Sharing Platform            NOTES SHARING   is a web application developed using Django, offering users a seamless way to create, manage, and share notes collaboratively. Key features include:  Collaborative Sharing: Share notes with others and manage permissions for viewing and editing. Search and Filtering: Robust search functionality to quickly find specific notes. </vt:lpstr>
      <vt:lpstr>Problem Statement:                                    The primary challenge is to develop a user-friendly web application that allows individuals to create, organize, and share notes effortlessly. “NOTE SHARITO”aims to enhance collaboration among users by providing robust sharing capabilities while prioritizing simplicity and security.</vt:lpstr>
      <vt:lpstr>Project Overview:         In today's digital age, effective collaboration and information sharing are crucial for productivity and learning. However, existing note-taking tools often lack seamless collaboration features and intuitive user experiences. To address this need, we propose building “NOTE SHARITO" - a web-based notes sharing platform powered by Django</vt:lpstr>
      <vt:lpstr>Proposed Solution :   </vt:lpstr>
      <vt:lpstr>Technology Used</vt:lpstr>
      <vt:lpstr>Modelling &amp; Results :               Modeling enhancements for the Notes Sharing Web Application using Django, several key additions can significantly augment functionality. For instance, incorporating models for real-time collaboration could involve defining a CollaborativeSession model to manage sessions where multiple users edit shared notes concurrently.                 As a result of these modeling enhancements, users would benefit from seamless real-time collaboration capabilities, allowing multiple users to edit notes simultaneously with changes reflected instantly.                The addition of version control would provide a safety net, empowering users to track and revert to earlier versions of their notes, fostering a more robust and flexible note-taking experience within the application.</vt:lpstr>
      <vt:lpstr>Homepage</vt:lpstr>
      <vt:lpstr>LOGIN PAGE</vt:lpstr>
      <vt:lpstr>TEACHERS HOME PAGE</vt:lpstr>
      <vt:lpstr>TEACHERS PAGE</vt:lpstr>
      <vt:lpstr>NOT FOUND PAGE</vt:lpstr>
      <vt:lpstr>                         NO ACCESS PAGE</vt:lpstr>
      <vt:lpstr> </vt:lpstr>
      <vt:lpstr>Conclusion:             By modeling the database schema with Django models and implementing views, templates, and forms for notes management and sharing functionalities, you can create a fully functional Notes Sharing Web Application using Django framework.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   </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39</cp:revision>
  <dcterms:modified xsi:type="dcterms:W3CDTF">2024-04-10T15:47:45Z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