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cd48f94ebc8ff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cd48f94ebc8ff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2cd48f94ebc8ff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444f7c3f3e323a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444f7c3f3e323a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4444f7c3f3e323a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cd48f94ebc8ff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cd48f94ebc8ff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2cd48f94ebc8ff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cd48f94ebc8ff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cd48f94ebc8ff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2cd48f94ebc8ff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3"/>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p:nvPr>
            <p:ph idx="2" type="pic"/>
          </p:nvPr>
        </p:nvSpPr>
        <p:spPr>
          <a:xfrm>
            <a:off x="447817" y="641350"/>
            <a:ext cx="11290800" cy="3651300"/>
          </a:xfrm>
          <a:prstGeom prst="rect">
            <a:avLst/>
          </a:prstGeom>
          <a:noFill/>
          <a:ln>
            <a:noFill/>
          </a:ln>
        </p:spPr>
      </p:sp>
      <p:sp>
        <p:nvSpPr>
          <p:cNvPr id="72" name="Google Shape;72;p21"/>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2"/>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eveloper.android.com/distribute/best-practices/measure" TargetMode="External"/><Relationship Id="rId4" Type="http://schemas.openxmlformats.org/officeDocument/2006/relationships/hyperlink" Target="https://www.kaggle.com/lava18/google-play-store-apps" TargetMode="External"/><Relationship Id="rId5" Type="http://schemas.openxmlformats.org/officeDocument/2006/relationships/hyperlink" Target="https://www.nltk.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
          <p:cNvSpPr txBox="1"/>
          <p:nvPr>
            <p:ph type="ctrTitle"/>
          </p:nvPr>
        </p:nvSpPr>
        <p:spPr>
          <a:xfrm>
            <a:off x="2516625" y="1936549"/>
            <a:ext cx="9182100" cy="708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188" name="Google Shape;188;p1"/>
          <p:cNvSpPr txBox="1"/>
          <p:nvPr/>
        </p:nvSpPr>
        <p:spPr>
          <a:xfrm>
            <a:off x="-329782" y="1034321"/>
            <a:ext cx="12726600" cy="303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txBox="1"/>
          <p:nvPr/>
        </p:nvSpPr>
        <p:spPr>
          <a:xfrm>
            <a:off x="3117525" y="3673726"/>
            <a:ext cx="7980300" cy="215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1482AB"/>
                </a:solidFill>
                <a:latin typeface="Arial"/>
                <a:ea typeface="Arial"/>
                <a:cs typeface="Arial"/>
                <a:sym typeface="Arial"/>
              </a:rPr>
              <a:t>Presented By</a:t>
            </a:r>
            <a:r>
              <a:rPr b="1" i="0" lang="en-US" sz="2000" u="none" cap="none" strike="noStrike">
                <a:solidFill>
                  <a:srgbClr val="1482AB"/>
                </a:solidFill>
                <a:latin typeface="Arial"/>
                <a:ea typeface="Arial"/>
                <a:cs typeface="Arial"/>
                <a:sym typeface="Arial"/>
              </a:rPr>
              <a:t>: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M. JOSEPH CHRISTOBER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3rd year - MECHANICAL ENGINEERING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KINGS COLLEGE OF ENGINEERING  (8211)</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PUDUKKOTTAI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txBox="1"/>
          <p:nvPr/>
        </p:nvSpPr>
        <p:spPr>
          <a:xfrm>
            <a:off x="-329782" y="1034321"/>
            <a:ext cx="12726600" cy="582900"/>
          </a:xfrm>
          <a:prstGeom prst="rect">
            <a:avLst/>
          </a:prstGeom>
          <a:noFill/>
          <a:ln>
            <a:noFill/>
          </a:ln>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DATA SCIENCE AND FUNDAMENTALS PROJECT </a:t>
            </a:r>
            <a:endParaRPr b="1" i="0" sz="32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2cd48f94ebc8ff_15"/>
          <p:cNvSpPr txBox="1"/>
          <p:nvPr>
            <p:ph type="title"/>
          </p:nvPr>
        </p:nvSpPr>
        <p:spPr>
          <a:xfrm>
            <a:off x="581192" y="702156"/>
            <a:ext cx="11029500" cy="530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b="1" lang="en-US" sz="4000" u="sng">
                <a:solidFill>
                  <a:schemeClr val="accent1"/>
                </a:solidFill>
              </a:rPr>
              <a:t>Result</a:t>
            </a:r>
            <a:r>
              <a:rPr lang="en-US">
                <a:solidFill>
                  <a:schemeClr val="accent1"/>
                </a:solidFill>
              </a:rPr>
              <a:t> </a:t>
            </a:r>
            <a:endParaRPr>
              <a:solidFill>
                <a:schemeClr val="accent1"/>
              </a:solidFill>
            </a:endParaRPr>
          </a:p>
        </p:txBody>
      </p:sp>
      <p:sp>
        <p:nvSpPr>
          <p:cNvPr id="154" name="Google Shape;154;g12cd48f94ebc8ff_15"/>
          <p:cNvSpPr txBox="1"/>
          <p:nvPr>
            <p:ph idx="1" type="body"/>
          </p:nvPr>
        </p:nvSpPr>
        <p:spPr>
          <a:xfrm>
            <a:off x="581192" y="1232542"/>
            <a:ext cx="11029500" cy="4673400"/>
          </a:xfrm>
          <a:prstGeom prst="rect">
            <a:avLst/>
          </a:prstGeom>
        </p:spPr>
        <p:txBody>
          <a:bodyPr anchorCtr="0" anchor="ctr" bIns="45700" lIns="91425" spcFirstLastPara="1" rIns="91425" wrap="square" tIns="45700">
            <a:normAutofit fontScale="92500" lnSpcReduction="20000"/>
          </a:bodyPr>
          <a:lstStyle/>
          <a:p>
            <a:pPr indent="0" lvl="0" marL="0" rtl="0" algn="l">
              <a:spcBef>
                <a:spcPts val="360"/>
              </a:spcBef>
              <a:spcAft>
                <a:spcPts val="0"/>
              </a:spcAft>
              <a:buNone/>
            </a:pPr>
            <a:r>
              <a:rPr b="1" lang="en-US"/>
              <a:t>1. Imports</a:t>
            </a:r>
            <a:r>
              <a:rPr lang="en-US"/>
              <a:t>:</a:t>
            </a:r>
            <a:endParaRPr/>
          </a:p>
          <a:p>
            <a:pPr indent="0" lvl="0" marL="0" rtl="0" algn="l">
              <a:spcBef>
                <a:spcPts val="360"/>
              </a:spcBef>
              <a:spcAft>
                <a:spcPts val="0"/>
              </a:spcAft>
              <a:buNone/>
            </a:pPr>
            <a:r>
              <a:rPr lang="en-US"/>
              <a:t>pandas (pd): for data manipulation and analysis (reading CSV files, creating DataFrames)</a:t>
            </a:r>
            <a:endParaRPr/>
          </a:p>
          <a:p>
            <a:pPr indent="0" lvl="0" marL="0" rtl="0" algn="l">
              <a:spcBef>
                <a:spcPts val="360"/>
              </a:spcBef>
              <a:spcAft>
                <a:spcPts val="0"/>
              </a:spcAft>
              <a:buNone/>
            </a:pPr>
            <a:r>
              <a:rPr lang="en-US"/>
              <a:t>numpy (np): for numerical computations (not explicitly used in this snippet)</a:t>
            </a:r>
            <a:endParaRPr/>
          </a:p>
          <a:p>
            <a:pPr indent="0" lvl="0" marL="0" rtl="0" algn="l">
              <a:spcBef>
                <a:spcPts val="360"/>
              </a:spcBef>
              <a:spcAft>
                <a:spcPts val="0"/>
              </a:spcAft>
              <a:buNone/>
            </a:pPr>
            <a:r>
              <a:rPr lang="en-US"/>
              <a:t>matplotlib.pyplot (plt): for creating plots</a:t>
            </a:r>
            <a:endParaRPr/>
          </a:p>
          <a:p>
            <a:pPr indent="0" lvl="0" marL="0" rtl="0" algn="l">
              <a:spcBef>
                <a:spcPts val="360"/>
              </a:spcBef>
              <a:spcAft>
                <a:spcPts val="0"/>
              </a:spcAft>
              <a:buNone/>
            </a:pPr>
            <a:r>
              <a:rPr lang="en-US"/>
              <a:t>seaborn (sns): a library built on top of matplotlib for easier and prettier visualizations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2. Loading Data:</a:t>
            </a:r>
            <a:endParaRPr b="1"/>
          </a:p>
          <a:p>
            <a:pPr indent="0" lvl="0" marL="0" rtl="0" algn="l">
              <a:spcBef>
                <a:spcPts val="360"/>
              </a:spcBef>
              <a:spcAft>
                <a:spcPts val="0"/>
              </a:spcAft>
              <a:buNone/>
            </a:pPr>
            <a:r>
              <a:rPr lang="en-US"/>
              <a:t>apps_data =</a:t>
            </a:r>
            <a:endParaRPr/>
          </a:p>
          <a:p>
            <a:pPr indent="0" lvl="0" marL="0" rtl="0" algn="l">
              <a:spcBef>
                <a:spcPts val="360"/>
              </a:spcBef>
              <a:spcAft>
                <a:spcPts val="0"/>
              </a:spcAft>
              <a:buNone/>
            </a:pPr>
            <a:r>
              <a:rPr lang="en-US"/>
              <a:t>pd.read_csv('play_store_apps.csv') = Reads the "play_store_apps.csv" file into a pandas DataFrame named apps_data. This DataFrame likely contains information about various apps on the Play Store.</a:t>
            </a:r>
            <a:endParaRPr/>
          </a:p>
          <a:p>
            <a:pPr indent="0" lvl="0" marL="0" rtl="0" algn="l">
              <a:spcBef>
                <a:spcPts val="360"/>
              </a:spcBef>
              <a:spcAft>
                <a:spcPts val="0"/>
              </a:spcAft>
              <a:buNone/>
            </a:pPr>
            <a:r>
              <a:rPr lang="en-US"/>
              <a:t>reviews_data =</a:t>
            </a:r>
            <a:endParaRPr/>
          </a:p>
          <a:p>
            <a:pPr indent="0" lvl="0" marL="0" rtl="0" algn="l">
              <a:spcBef>
                <a:spcPts val="360"/>
              </a:spcBef>
              <a:spcAft>
                <a:spcPts val="0"/>
              </a:spcAft>
              <a:buNone/>
            </a:pPr>
            <a:r>
              <a:rPr lang="en-US"/>
              <a:t>pd.read_csv('customer_reviews.csv') Reads the "customer_reviews.csv" file into a pandas DataFrame named reviews_data. This DataFrame likely contains reviews left by customers for different apps.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3. Data Cleaning and Preprocessing (not shown):</a:t>
            </a:r>
            <a:endParaRPr b="1"/>
          </a:p>
          <a:p>
            <a:pPr indent="0" lvl="0" marL="0" rtl="0" algn="l">
              <a:spcBef>
                <a:spcPts val="360"/>
              </a:spcBef>
              <a:spcAft>
                <a:spcPts val="0"/>
              </a:spcAft>
              <a:buNone/>
            </a:pPr>
            <a:r>
              <a:rPr lang="en-US"/>
              <a:t>• This step is crucial for ensuring the data is accurate and usable. It might involve handling missing values, removing duplicates, formatting data types,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4444f7c3f3e323a_0"/>
          <p:cNvSpPr txBox="1"/>
          <p:nvPr>
            <p:ph type="title"/>
          </p:nvPr>
        </p:nvSpPr>
        <p:spPr>
          <a:xfrm>
            <a:off x="581192" y="702156"/>
            <a:ext cx="11029500" cy="530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600" u="sng">
                <a:solidFill>
                  <a:schemeClr val="accent1"/>
                </a:solidFill>
              </a:rPr>
              <a:t>Cont…</a:t>
            </a:r>
            <a:endParaRPr b="1" sz="3600" u="sng">
              <a:solidFill>
                <a:schemeClr val="accent1"/>
              </a:solidFill>
            </a:endParaRPr>
          </a:p>
        </p:txBody>
      </p:sp>
      <p:sp>
        <p:nvSpPr>
          <p:cNvPr id="161" name="Google Shape;161;g34444f7c3f3e323a_0"/>
          <p:cNvSpPr txBox="1"/>
          <p:nvPr>
            <p:ph idx="1" type="body"/>
          </p:nvPr>
        </p:nvSpPr>
        <p:spPr>
          <a:xfrm>
            <a:off x="581200" y="1232550"/>
            <a:ext cx="11029500" cy="51612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b="1" lang="en-US"/>
              <a:t>4. Analyzing Apps Data (not shown):</a:t>
            </a:r>
            <a:endParaRPr b="1"/>
          </a:p>
          <a:p>
            <a:pPr indent="0" lvl="0" marL="0" rtl="0" algn="l">
              <a:spcBef>
                <a:spcPts val="360"/>
              </a:spcBef>
              <a:spcAft>
                <a:spcPts val="0"/>
              </a:spcAft>
              <a:buNone/>
            </a:pPr>
            <a:r>
              <a:rPr lang="en-US"/>
              <a:t>              This section would likely involve exploring relationships between different features in the apps_data DataFrame. Examples include:</a:t>
            </a:r>
            <a:endParaRPr/>
          </a:p>
          <a:p>
            <a:pPr indent="0" lvl="0" marL="0" rtl="0" algn="l">
              <a:spcBef>
                <a:spcPts val="360"/>
              </a:spcBef>
              <a:spcAft>
                <a:spcPts val="0"/>
              </a:spcAft>
              <a:buNone/>
            </a:pPr>
            <a:r>
              <a:rPr lang="en-US"/>
              <a:t>■ Number of downloads by app category</a:t>
            </a:r>
            <a:endParaRPr/>
          </a:p>
          <a:p>
            <a:pPr indent="0" lvl="0" marL="0" rtl="0" algn="l">
              <a:spcBef>
                <a:spcPts val="360"/>
              </a:spcBef>
              <a:spcAft>
                <a:spcPts val="0"/>
              </a:spcAft>
              <a:buNone/>
            </a:pPr>
            <a:r>
              <a:rPr lang="en-US"/>
              <a:t>■ Average rating vs. number of reviews</a:t>
            </a:r>
            <a:endParaRPr/>
          </a:p>
          <a:p>
            <a:pPr indent="0" lvl="0" marL="0" rtl="0" algn="l">
              <a:spcBef>
                <a:spcPts val="360"/>
              </a:spcBef>
              <a:spcAft>
                <a:spcPts val="0"/>
              </a:spcAft>
              <a:buNone/>
            </a:pPr>
            <a:r>
              <a:rPr lang="en-US"/>
              <a:t>■ Relationship between app size and rating</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5. Analyzing Customer Reviews (not shown):</a:t>
            </a:r>
            <a:endParaRPr b="1"/>
          </a:p>
          <a:p>
            <a:pPr indent="0" lvl="0" marL="0" rtl="0" algn="l">
              <a:spcBef>
                <a:spcPts val="360"/>
              </a:spcBef>
              <a:spcAft>
                <a:spcPts val="0"/>
              </a:spcAft>
              <a:buNone/>
            </a:pPr>
            <a:r>
              <a:rPr lang="en-US"/>
              <a:t>           This section could involve analyzing the sentiment of reviews or identifying the most common positive and negative words used by customers.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6. Visualization (Sample Plots Shown):</a:t>
            </a:r>
            <a:endParaRPr b="1"/>
          </a:p>
          <a:p>
            <a:pPr indent="0" lvl="0" marL="0" rtl="0" algn="l">
              <a:spcBef>
                <a:spcPts val="360"/>
              </a:spcBef>
              <a:spcAft>
                <a:spcPts val="0"/>
              </a:spcAft>
              <a:buNone/>
            </a:pPr>
            <a:r>
              <a:rPr lang="en-US"/>
              <a:t>      • The code showcases two sample visualizations using seaborn:</a:t>
            </a:r>
            <a:endParaRPr/>
          </a:p>
          <a:p>
            <a:pPr indent="0" lvl="0" marL="0" rtl="0" algn="l">
              <a:spcBef>
                <a:spcPts val="360"/>
              </a:spcBef>
              <a:spcAft>
                <a:spcPts val="0"/>
              </a:spcAft>
              <a:buNone/>
            </a:pPr>
            <a:r>
              <a:rPr lang="en-US"/>
              <a:t>■ A count plot showing the distribution of apps across different categories.</a:t>
            </a:r>
            <a:endParaRPr/>
          </a:p>
          <a:p>
            <a:pPr indent="0" lvl="0" marL="0" rtl="0" algn="l">
              <a:spcBef>
                <a:spcPts val="360"/>
              </a:spcBef>
              <a:spcAft>
                <a:spcPts val="0"/>
              </a:spcAft>
              <a:buNone/>
            </a:pPr>
            <a:r>
              <a:rPr lang="en-US"/>
              <a:t>■ A scatter plot exploring the relationship between app size and rating.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CONCLUSION</a:t>
            </a:r>
            <a:r>
              <a:rPr b="1" lang="en-US" sz="4400">
                <a:solidFill>
                  <a:schemeClr val="accent1"/>
                </a:solidFill>
                <a:latin typeface="Arial"/>
                <a:ea typeface="Arial"/>
                <a:cs typeface="Arial"/>
                <a:sym typeface="Arial"/>
              </a:rPr>
              <a:t> </a:t>
            </a:r>
            <a:endParaRPr/>
          </a:p>
        </p:txBody>
      </p:sp>
      <p:sp>
        <p:nvSpPr>
          <p:cNvPr id="167" name="Google Shape;167;p8"/>
          <p:cNvSpPr txBox="1"/>
          <p:nvPr>
            <p:ph idx="1" type="body"/>
          </p:nvPr>
        </p:nvSpPr>
        <p:spPr>
          <a:xfrm>
            <a:off x="290700" y="1485298"/>
            <a:ext cx="11610600" cy="3887400"/>
          </a:xfrm>
          <a:prstGeom prst="rect">
            <a:avLst/>
          </a:prstGeom>
          <a:noFill/>
          <a:ln>
            <a:noFill/>
          </a:ln>
        </p:spPr>
        <p:txBody>
          <a:bodyPr anchorCtr="0" anchor="ctr" bIns="45700" lIns="91425" spcFirstLastPara="1" rIns="91425" wrap="square" tIns="45700">
            <a:normAutofit lnSpcReduction="20000"/>
          </a:bodyPr>
          <a:lstStyle/>
          <a:p>
            <a:pPr indent="-188595" lvl="0" marL="305435" rtl="0" algn="l">
              <a:lnSpc>
                <a:spcPct val="110000"/>
              </a:lnSpc>
              <a:spcBef>
                <a:spcPts val="0"/>
              </a:spcBef>
              <a:spcAft>
                <a:spcPts val="0"/>
              </a:spcAft>
              <a:buSzPts val="1840"/>
              <a:buNone/>
            </a:pPr>
            <a:r>
              <a:rPr lang="en-US" sz="2000"/>
              <a:t>             </a:t>
            </a:r>
            <a:r>
              <a:rPr lang="en-US" sz="2400"/>
              <a:t>   In conclusion, leveraging the vast amount of data available from the Play Store apps and customer reviews presents a significant opportunity for app-making businesses to enhance their success in the Android market.</a:t>
            </a:r>
            <a:endParaRPr sz="2400"/>
          </a:p>
          <a:p>
            <a:pPr indent="-188595" lvl="0" marL="305435" rtl="0" algn="l">
              <a:lnSpc>
                <a:spcPct val="110000"/>
              </a:lnSpc>
              <a:spcBef>
                <a:spcPts val="0"/>
              </a:spcBef>
              <a:spcAft>
                <a:spcPts val="0"/>
              </a:spcAft>
              <a:buSzPts val="1840"/>
              <a:buNone/>
            </a:pPr>
            <a:r>
              <a:t/>
            </a:r>
            <a:endParaRPr sz="2400"/>
          </a:p>
          <a:p>
            <a:pPr indent="-188595" lvl="0" marL="305435" rtl="0" algn="l">
              <a:lnSpc>
                <a:spcPct val="110000"/>
              </a:lnSpc>
              <a:spcBef>
                <a:spcPts val="0"/>
              </a:spcBef>
              <a:spcAft>
                <a:spcPts val="0"/>
              </a:spcAft>
              <a:buSzPts val="1840"/>
              <a:buNone/>
            </a:pPr>
            <a:r>
              <a:rPr lang="en-US" sz="2400"/>
              <a:t>               By extracting actionable insights from factors such as category, rating, size, and customer feedback, developers can strategically improve app engagement and drive overall success.</a:t>
            </a:r>
            <a:endParaRPr sz="2400"/>
          </a:p>
          <a:p>
            <a:pPr indent="-188595" lvl="0" marL="305435" rtl="0" algn="l">
              <a:lnSpc>
                <a:spcPct val="110000"/>
              </a:lnSpc>
              <a:spcBef>
                <a:spcPts val="0"/>
              </a:spcBef>
              <a:spcAft>
                <a:spcPts val="0"/>
              </a:spcAft>
              <a:buSzPts val="1840"/>
              <a:buNone/>
            </a:pPr>
            <a:r>
              <a:t/>
            </a:r>
            <a:endParaRPr sz="2400"/>
          </a:p>
          <a:p>
            <a:pPr indent="-188595" lvl="0" marL="305435" rtl="0" algn="l">
              <a:lnSpc>
                <a:spcPct val="110000"/>
              </a:lnSpc>
              <a:spcBef>
                <a:spcPts val="0"/>
              </a:spcBef>
              <a:spcAft>
                <a:spcPts val="0"/>
              </a:spcAft>
              <a:buSzPts val="1840"/>
              <a:buNone/>
            </a:pPr>
            <a:r>
              <a:rPr lang="en-US" sz="2400"/>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idx="1" type="body"/>
          </p:nvPr>
        </p:nvSpPr>
        <p:spPr>
          <a:xfrm>
            <a:off x="581242" y="1092288"/>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360"/>
              </a:spcBef>
              <a:spcAft>
                <a:spcPts val="0"/>
              </a:spcAft>
              <a:buSzPts val="1656"/>
              <a:buNone/>
            </a:pPr>
            <a:r>
              <a:rPr lang="en-US" sz="1800"/>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   Additionally, employing predictive modeling can help forecast app engagement metrics such as downloads, user retention, and revenue generation. </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73" name="Google Shape;173;p9"/>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sng" cap="none" strike="noStrike">
                <a:solidFill>
                  <a:schemeClr val="accent1"/>
                </a:solidFill>
                <a:latin typeface="Arial"/>
                <a:ea typeface="Arial"/>
                <a:cs typeface="Arial"/>
                <a:sym typeface="Arial"/>
              </a:rPr>
              <a:t>FUTURE SCOPE</a:t>
            </a:r>
            <a:endParaRPr b="0" i="0" sz="1400" u="sng"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9" name="Google Shape;179;p1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165225" lvl="0" marL="305435" rtl="0" algn="l">
              <a:lnSpc>
                <a:spcPct val="110000"/>
              </a:lnSpc>
              <a:spcBef>
                <a:spcPts val="0"/>
              </a:spcBef>
              <a:spcAft>
                <a:spcPts val="0"/>
              </a:spcAft>
              <a:buSzPts val="2208"/>
              <a:buNone/>
            </a:pPr>
            <a:r>
              <a:rPr lang="en-US" sz="2400" u="sng">
                <a:solidFill>
                  <a:schemeClr val="hlink"/>
                </a:solidFill>
                <a:hlinkClick r:id="rId3"/>
              </a:rPr>
              <a:t>https://developer.android.com/distribute/best-practices/measure</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u="sng">
                <a:solidFill>
                  <a:schemeClr val="hlink"/>
                </a:solidFill>
                <a:hlinkClick r:id="rId4"/>
              </a:rPr>
              <a:t>https://www.kaggle.com/lava18/google-play-store-apps</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u="sng">
                <a:solidFill>
                  <a:schemeClr val="hlink"/>
                </a:solidFill>
                <a:hlinkClick r:id="rId5"/>
              </a:rPr>
              <a:t>https://www.nltk.org/</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1446588" y="985893"/>
            <a:ext cx="9298800" cy="30339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sz="3600">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38198" y="293243"/>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4" name="Google Shape;104;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242" y="913919"/>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PROBLEM STATEMENT</a:t>
            </a:r>
            <a:endParaRPr sz="4400" u="sng"/>
          </a:p>
        </p:txBody>
      </p:sp>
      <p:sp>
        <p:nvSpPr>
          <p:cNvPr id="110" name="Google Shape;110;p3"/>
          <p:cNvSpPr txBox="1"/>
          <p:nvPr>
            <p:ph idx="1" type="body"/>
          </p:nvPr>
        </p:nvSpPr>
        <p:spPr>
          <a:xfrm>
            <a:off x="936300" y="1781100"/>
            <a:ext cx="11029500" cy="32958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lang="en-US" sz="2400"/>
              <a:t>          The Play Store apps data has enormous potential to drive app-making businesses to success. Actionable insights can be drawn for developers to work on and capture the Android market. Each app (row) has values for category, rating, size, and more. </a:t>
            </a:r>
            <a:endParaRPr sz="2400"/>
          </a:p>
          <a:p>
            <a:pPr indent="0" lvl="0" marL="0" rtl="0" algn="l">
              <a:lnSpc>
                <a:spcPct val="110000"/>
              </a:lnSpc>
              <a:spcBef>
                <a:spcPts val="0"/>
              </a:spcBef>
              <a:spcAft>
                <a:spcPts val="0"/>
              </a:spcAft>
              <a:buSzPts val="1564"/>
              <a:buNone/>
            </a:pPr>
            <a:r>
              <a:t/>
            </a:r>
            <a:endParaRPr sz="2400"/>
          </a:p>
          <a:p>
            <a:pPr indent="0" lvl="0" marL="0" rtl="0" algn="l">
              <a:lnSpc>
                <a:spcPct val="110000"/>
              </a:lnSpc>
              <a:spcBef>
                <a:spcPts val="0"/>
              </a:spcBef>
              <a:spcAft>
                <a:spcPts val="0"/>
              </a:spcAft>
              <a:buSzPts val="1564"/>
              <a:buNone/>
            </a:pPr>
            <a:r>
              <a:rPr lang="en-US" sz="2400"/>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86712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PROPOSED SOLUTION</a:t>
            </a:r>
            <a:endParaRPr sz="4400" u="sng"/>
          </a:p>
        </p:txBody>
      </p:sp>
      <p:sp>
        <p:nvSpPr>
          <p:cNvPr id="116" name="Google Shape;116;p4"/>
          <p:cNvSpPr txBox="1"/>
          <p:nvPr>
            <p:ph idx="1" type="body"/>
          </p:nvPr>
        </p:nvSpPr>
        <p:spPr>
          <a:xfrm>
            <a:off x="278350" y="1657055"/>
            <a:ext cx="11635200" cy="4790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360"/>
              </a:spcBef>
              <a:spcAft>
                <a:spcPts val="0"/>
              </a:spcAft>
              <a:buSzPts val="1656"/>
              <a:buNone/>
            </a:pPr>
            <a:r>
              <a:rPr b="1" i="1" lang="en-US" sz="2400"/>
              <a:t>To explore and analyze the data effectively, you can follow these steps:</a:t>
            </a:r>
            <a:endParaRPr b="1" i="1" sz="24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1. </a:t>
            </a:r>
            <a:r>
              <a:rPr b="1" lang="en-US" sz="1800"/>
              <a:t>**Data Collection**:</a:t>
            </a:r>
            <a:r>
              <a:rPr lang="en-US" sz="1800"/>
              <a:t> Gather both the Play Store apps data and the customer reviews dataset.</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2. **</a:t>
            </a:r>
            <a:r>
              <a:rPr b="1" lang="en-US" sz="1800"/>
              <a:t>Data Cleaning**</a:t>
            </a:r>
            <a:r>
              <a:rPr lang="en-US" sz="1800"/>
              <a:t>: Preprocess the data by removing duplicates, handling missing values, and ensuring consistency in formatting.</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3. </a:t>
            </a:r>
            <a:r>
              <a:rPr b="1" lang="en-US" sz="1800"/>
              <a:t>**Data Integration**:</a:t>
            </a:r>
            <a:r>
              <a:rPr lang="en-US" sz="1800"/>
              <a:t> Merge the two datasets based on a common identifier, such as the app name or ID.</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4. </a:t>
            </a:r>
            <a:r>
              <a:rPr b="1" lang="en-US" sz="1800"/>
              <a:t>**Exploratory Data Analysis (EDA)**:</a:t>
            </a:r>
            <a:endParaRPr b="1" sz="1800"/>
          </a:p>
          <a:p>
            <a:pPr indent="0" lvl="0" marL="0" rtl="0" algn="l">
              <a:lnSpc>
                <a:spcPct val="110000"/>
              </a:lnSpc>
              <a:spcBef>
                <a:spcPts val="360"/>
              </a:spcBef>
              <a:spcAft>
                <a:spcPts val="0"/>
              </a:spcAft>
              <a:buSzPts val="1656"/>
              <a:buNone/>
            </a:pPr>
            <a:r>
              <a:rPr lang="en-US" sz="1800"/>
              <a:t>   - Conduct descriptive statistics to understand the distribution of ratings, sizes, and other variables.</a:t>
            </a:r>
            <a:endParaRPr sz="1800"/>
          </a:p>
          <a:p>
            <a:pPr indent="0" lvl="0" marL="0" rtl="0" algn="l">
              <a:lnSpc>
                <a:spcPct val="110000"/>
              </a:lnSpc>
              <a:spcBef>
                <a:spcPts val="360"/>
              </a:spcBef>
              <a:spcAft>
                <a:spcPts val="0"/>
              </a:spcAft>
              <a:buSzPts val="1656"/>
              <a:buNone/>
            </a:pPr>
            <a:r>
              <a:rPr lang="en-US" sz="1800"/>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1009497"/>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22" name="Google Shape;122;p5"/>
          <p:cNvSpPr txBox="1"/>
          <p:nvPr>
            <p:ph idx="1" type="body"/>
          </p:nvPr>
        </p:nvSpPr>
        <p:spPr>
          <a:xfrm>
            <a:off x="581200" y="1539900"/>
            <a:ext cx="11029500" cy="5318100"/>
          </a:xfrm>
          <a:prstGeom prst="rect">
            <a:avLst/>
          </a:prstGeom>
          <a:noFill/>
          <a:ln>
            <a:noFill/>
          </a:ln>
        </p:spPr>
        <p:txBody>
          <a:bodyPr anchorCtr="0" anchor="ctr" bIns="45700" lIns="91425" spcFirstLastPara="1" rIns="91425" wrap="square" tIns="45700">
            <a:normAutofit/>
          </a:bodyPr>
          <a:lstStyle/>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Introduction :</a:t>
            </a:r>
            <a:endParaRPr b="1" sz="1800">
              <a:solidFill>
                <a:srgbClr val="0F0F0F"/>
              </a:solidFill>
            </a:endParaRPr>
          </a:p>
          <a:p>
            <a:pPr indent="0" lvl="0" marL="457200" rtl="0" algn="l">
              <a:lnSpc>
                <a:spcPct val="110000"/>
              </a:lnSpc>
              <a:spcBef>
                <a:spcPts val="0"/>
              </a:spcBef>
              <a:spcAft>
                <a:spcPts val="0"/>
              </a:spcAft>
              <a:buSzPts val="1656"/>
              <a:buNone/>
            </a:pPr>
            <a:r>
              <a:rPr b="1" lang="en-US" sz="1800">
                <a:solidFill>
                  <a:srgbClr val="0F0F0F"/>
                </a:solidFill>
              </a:rPr>
              <a:t>  </a:t>
            </a:r>
            <a:r>
              <a:rPr lang="en-US" sz="1800">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Data Sources:</a:t>
            </a:r>
            <a:endParaRPr b="1" sz="1800">
              <a:solidFill>
                <a:srgbClr val="0F0F0F"/>
              </a:solidFill>
            </a:endParaRPr>
          </a:p>
          <a:p>
            <a:pPr indent="0" lvl="0" marL="457200" rtl="0" algn="l">
              <a:lnSpc>
                <a:spcPct val="110000"/>
              </a:lnSpc>
              <a:spcBef>
                <a:spcPts val="0"/>
              </a:spcBef>
              <a:spcAft>
                <a:spcPts val="0"/>
              </a:spcAft>
              <a:buSzPts val="1656"/>
              <a:buNone/>
            </a:pPr>
            <a:r>
              <a:rPr lang="en-US" sz="1800">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indent="0" lvl="0" marL="457200" rtl="0" algn="l">
              <a:lnSpc>
                <a:spcPct val="110000"/>
              </a:lnSpc>
              <a:spcBef>
                <a:spcPts val="0"/>
              </a:spcBef>
              <a:spcAft>
                <a:spcPts val="0"/>
              </a:spcAft>
              <a:buSzPts val="1656"/>
              <a:buNone/>
            </a:pPr>
            <a:r>
              <a:t/>
            </a:r>
            <a:endParaRPr sz="1800">
              <a:solidFill>
                <a:srgbClr val="0F0F0F"/>
              </a:solidFill>
            </a:endParaRPr>
          </a:p>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Data exploration:</a:t>
            </a:r>
            <a:endParaRPr b="1" sz="1800">
              <a:solidFill>
                <a:srgbClr val="0F0F0F"/>
              </a:solidFill>
            </a:endParaRPr>
          </a:p>
          <a:p>
            <a:pPr indent="0" lvl="0" marL="457200" rtl="0" algn="l">
              <a:lnSpc>
                <a:spcPct val="110000"/>
              </a:lnSpc>
              <a:spcBef>
                <a:spcPts val="0"/>
              </a:spcBef>
              <a:spcAft>
                <a:spcPts val="0"/>
              </a:spcAft>
              <a:buSzPts val="1656"/>
              <a:buNone/>
            </a:pPr>
            <a:r>
              <a:rPr b="1" lang="en-US" sz="1800">
                <a:solidFill>
                  <a:srgbClr val="0F0F0F"/>
                </a:solidFill>
              </a:rPr>
              <a:t> </a:t>
            </a:r>
            <a:r>
              <a:rPr lang="en-US" sz="1800">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CONT…</a:t>
            </a:r>
            <a:endParaRPr u="sng"/>
          </a:p>
        </p:txBody>
      </p:sp>
      <p:sp>
        <p:nvSpPr>
          <p:cNvPr id="128" name="Google Shape;128;p6"/>
          <p:cNvSpPr txBox="1"/>
          <p:nvPr>
            <p:ph idx="1" type="body"/>
          </p:nvPr>
        </p:nvSpPr>
        <p:spPr>
          <a:xfrm>
            <a:off x="581250" y="1092300"/>
            <a:ext cx="11029500" cy="5233200"/>
          </a:xfrm>
          <a:prstGeom prst="rect">
            <a:avLst/>
          </a:prstGeom>
          <a:noFill/>
          <a:ln>
            <a:noFill/>
          </a:ln>
        </p:spPr>
        <p:txBody>
          <a:bodyPr anchorCtr="0" anchor="ctr" bIns="45700" lIns="91425" spcFirstLastPara="1" rIns="91425" wrap="square" tIns="45700">
            <a:normAutofit/>
          </a:bodyPr>
          <a:lstStyle/>
          <a:p>
            <a:pPr indent="-206121" lvl="0" marL="305435" rtl="0" algn="l">
              <a:lnSpc>
                <a:spcPct val="110000"/>
              </a:lnSpc>
              <a:spcBef>
                <a:spcPts val="0"/>
              </a:spcBef>
              <a:spcAft>
                <a:spcPts val="0"/>
              </a:spcAft>
              <a:buSzPts val="1564"/>
              <a:buNone/>
            </a:pPr>
            <a:r>
              <a:rPr b="1" lang="en-US" sz="1800"/>
              <a:t>4.   Customer Feedback Analysis:</a:t>
            </a:r>
            <a:endParaRPr b="1" sz="1800"/>
          </a:p>
          <a:p>
            <a:pPr indent="-206121" lvl="0" marL="305435" rtl="0" algn="l">
              <a:lnSpc>
                <a:spcPct val="110000"/>
              </a:lnSpc>
              <a:spcBef>
                <a:spcPts val="0"/>
              </a:spcBef>
              <a:spcAft>
                <a:spcPts val="0"/>
              </a:spcAft>
              <a:buSzPts val="1564"/>
              <a:buNone/>
            </a:pPr>
            <a:r>
              <a:rPr lang="en-US" sz="1800"/>
              <a:t>             Dive into the dataset containing customer reviews to extract sentiment analysis and identify common themes or concerns.Determine key factors driving user engagement and satisfaction based on the feedback.</a:t>
            </a:r>
            <a:endParaRPr sz="1800"/>
          </a:p>
          <a:p>
            <a:pPr indent="-206121" lvl="0" marL="305435" rtl="0" algn="l">
              <a:lnSpc>
                <a:spcPct val="110000"/>
              </a:lnSpc>
              <a:spcBef>
                <a:spcPts val="0"/>
              </a:spcBef>
              <a:spcAft>
                <a:spcPts val="0"/>
              </a:spcAft>
              <a:buSzPts val="1564"/>
              <a:buNone/>
            </a:pPr>
            <a:r>
              <a:t/>
            </a:r>
            <a:endParaRPr sz="1800"/>
          </a:p>
          <a:p>
            <a:pPr indent="-206121" lvl="0" marL="305435" rtl="0" algn="l">
              <a:lnSpc>
                <a:spcPct val="110000"/>
              </a:lnSpc>
              <a:spcBef>
                <a:spcPts val="0"/>
              </a:spcBef>
              <a:spcAft>
                <a:spcPts val="0"/>
              </a:spcAft>
              <a:buSzPts val="1564"/>
              <a:buNone/>
            </a:pPr>
            <a:r>
              <a:rPr b="1" lang="en-US" sz="1800"/>
              <a:t>5.   Feature Engineering:</a:t>
            </a:r>
            <a:endParaRPr b="1" sz="1800"/>
          </a:p>
          <a:p>
            <a:pPr indent="-206121" lvl="0" marL="305435" rtl="0" algn="l">
              <a:lnSpc>
                <a:spcPct val="110000"/>
              </a:lnSpc>
              <a:spcBef>
                <a:spcPts val="0"/>
              </a:spcBef>
              <a:spcAft>
                <a:spcPts val="0"/>
              </a:spcAft>
              <a:buSzPts val="1564"/>
              <a:buNone/>
            </a:pPr>
            <a:r>
              <a:rPr lang="en-US" sz="1800"/>
              <a:t>              Integrate relevant features from both datasets to create a comprehensive dataset for analysis.Explore correlations between different features to uncover insights into app success factors.</a:t>
            </a:r>
            <a:endParaRPr sz="1800"/>
          </a:p>
          <a:p>
            <a:pPr indent="-206121" lvl="0" marL="305435" rtl="0" algn="l">
              <a:lnSpc>
                <a:spcPct val="110000"/>
              </a:lnSpc>
              <a:spcBef>
                <a:spcPts val="0"/>
              </a:spcBef>
              <a:spcAft>
                <a:spcPts val="0"/>
              </a:spcAft>
              <a:buSzPts val="1564"/>
              <a:buNone/>
            </a:pPr>
            <a:r>
              <a:t/>
            </a:r>
            <a:endParaRPr sz="1800"/>
          </a:p>
          <a:p>
            <a:pPr indent="0" lvl="0" marL="99314" rtl="0" algn="l">
              <a:lnSpc>
                <a:spcPct val="110000"/>
              </a:lnSpc>
              <a:spcBef>
                <a:spcPts val="0"/>
              </a:spcBef>
              <a:spcAft>
                <a:spcPts val="0"/>
              </a:spcAft>
              <a:buSzPts val="1564"/>
              <a:buNone/>
            </a:pPr>
            <a:r>
              <a:rPr b="1" lang="en-US" sz="1800"/>
              <a:t>6.   Machine learning models:</a:t>
            </a:r>
            <a:endParaRPr b="1" sz="1800"/>
          </a:p>
          <a:p>
            <a:pPr indent="0" lvl="0" marL="99314" rtl="0" algn="l">
              <a:lnSpc>
                <a:spcPct val="110000"/>
              </a:lnSpc>
              <a:spcBef>
                <a:spcPts val="0"/>
              </a:spcBef>
              <a:spcAft>
                <a:spcPts val="0"/>
              </a:spcAft>
              <a:buSzPts val="1564"/>
              <a:buNone/>
            </a:pPr>
            <a:r>
              <a:rPr lang="en-US" sz="1800"/>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Cont…</a:t>
            </a:r>
            <a:endParaRPr u="sng"/>
          </a:p>
        </p:txBody>
      </p:sp>
      <p:sp>
        <p:nvSpPr>
          <p:cNvPr id="134" name="Google Shape;134;p7"/>
          <p:cNvSpPr txBox="1"/>
          <p:nvPr>
            <p:ph idx="1" type="body"/>
          </p:nvPr>
        </p:nvSpPr>
        <p:spPr>
          <a:xfrm>
            <a:off x="581242" y="1232548"/>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1800"/>
              <a:t>7.   Actionable Insights:</a:t>
            </a:r>
            <a:endParaRPr b="1" sz="1800"/>
          </a:p>
          <a:p>
            <a:pPr indent="0" lvl="0" marL="0" rtl="0" algn="l">
              <a:lnSpc>
                <a:spcPct val="110000"/>
              </a:lnSpc>
              <a:spcBef>
                <a:spcPts val="0"/>
              </a:spcBef>
              <a:spcAft>
                <a:spcPts val="0"/>
              </a:spcAft>
              <a:buSzPts val="2208"/>
              <a:buNone/>
            </a:pPr>
            <a:r>
              <a:rPr lang="en-US" sz="1800"/>
              <a:t>      Summarize key findings and actionable insights derived from the analysis.Provide recommendations for developers to optimize their app development strategies and enhance market penetration.</a:t>
            </a:r>
            <a:endParaRPr sz="1800"/>
          </a:p>
          <a:p>
            <a:pPr indent="0" lvl="0" marL="0" rtl="0" algn="l">
              <a:lnSpc>
                <a:spcPct val="110000"/>
              </a:lnSpc>
              <a:spcBef>
                <a:spcPts val="0"/>
              </a:spcBef>
              <a:spcAft>
                <a:spcPts val="0"/>
              </a:spcAft>
              <a:buSzPts val="2208"/>
              <a:buNone/>
            </a:pPr>
            <a:r>
              <a:t/>
            </a:r>
            <a:endParaRPr sz="1800"/>
          </a:p>
          <a:p>
            <a:pPr indent="0" lvl="0" marL="0" rtl="0" algn="l">
              <a:lnSpc>
                <a:spcPct val="110000"/>
              </a:lnSpc>
              <a:spcBef>
                <a:spcPts val="0"/>
              </a:spcBef>
              <a:spcAft>
                <a:spcPts val="0"/>
              </a:spcAft>
              <a:buSzPts val="2208"/>
              <a:buNone/>
            </a:pPr>
            <a:r>
              <a:rPr b="1" lang="en-US" sz="1800"/>
              <a:t>8.   Continues improvement:</a:t>
            </a:r>
            <a:endParaRPr b="1" sz="1800"/>
          </a:p>
          <a:p>
            <a:pPr indent="0" lvl="0" marL="0" rtl="0" algn="l">
              <a:lnSpc>
                <a:spcPct val="110000"/>
              </a:lnSpc>
              <a:spcBef>
                <a:spcPts val="0"/>
              </a:spcBef>
              <a:spcAft>
                <a:spcPts val="0"/>
              </a:spcAft>
              <a:buSzPts val="2208"/>
              <a:buNone/>
            </a:pPr>
            <a:r>
              <a:rPr b="1" lang="en-US" sz="1800"/>
              <a:t>       </a:t>
            </a:r>
            <a:r>
              <a:rPr lang="en-US" sz="1800"/>
              <a:t>Stress the importance of continuous monitoring and analysis of app data to adapt to changing market dynamics.Suggest strategies for ongoing data collection, analysis, and iteration to maintain competitiveness in the Android market.</a:t>
            </a:r>
            <a:endParaRPr sz="1800"/>
          </a:p>
          <a:p>
            <a:pPr indent="0" lvl="0" marL="0" rtl="0" algn="l">
              <a:lnSpc>
                <a:spcPct val="110000"/>
              </a:lnSpc>
              <a:spcBef>
                <a:spcPts val="0"/>
              </a:spcBef>
              <a:spcAft>
                <a:spcPts val="0"/>
              </a:spcAft>
              <a:buSzPts val="2208"/>
              <a:buNone/>
            </a:pPr>
            <a:r>
              <a:t/>
            </a:r>
            <a:endParaRPr sz="1800"/>
          </a:p>
          <a:p>
            <a:pPr indent="0" lvl="0" marL="0" rtl="0" algn="l">
              <a:lnSpc>
                <a:spcPct val="110000"/>
              </a:lnSpc>
              <a:spcBef>
                <a:spcPts val="0"/>
              </a:spcBef>
              <a:spcAft>
                <a:spcPts val="0"/>
              </a:spcAft>
              <a:buSzPts val="2208"/>
              <a:buNone/>
            </a:pPr>
            <a:r>
              <a:rPr b="1" lang="en-US" sz="1800"/>
              <a:t>9.    Conclusion:</a:t>
            </a:r>
            <a:endParaRPr b="1" sz="1800"/>
          </a:p>
          <a:p>
            <a:pPr indent="0" lvl="0" marL="0" rtl="0" algn="l">
              <a:lnSpc>
                <a:spcPct val="110000"/>
              </a:lnSpc>
              <a:spcBef>
                <a:spcPts val="0"/>
              </a:spcBef>
              <a:spcAft>
                <a:spcPts val="0"/>
              </a:spcAft>
              <a:buSzPts val="2208"/>
              <a:buNone/>
            </a:pPr>
            <a:r>
              <a:rPr lang="en-US" sz="1800"/>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2cd48f94ebc8ff_0"/>
          <p:cNvSpPr txBox="1"/>
          <p:nvPr>
            <p:ph type="title"/>
          </p:nvPr>
        </p:nvSpPr>
        <p:spPr>
          <a:xfrm>
            <a:off x="581192" y="702156"/>
            <a:ext cx="11029500" cy="530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b="1" lang="en-US" sz="3300" u="sng">
                <a:solidFill>
                  <a:schemeClr val="accent1"/>
                </a:solidFill>
              </a:rPr>
              <a:t>ALGORITHM</a:t>
            </a:r>
            <a:r>
              <a:rPr lang="en-US">
                <a:solidFill>
                  <a:schemeClr val="accent1"/>
                </a:solidFill>
              </a:rPr>
              <a:t> </a:t>
            </a:r>
            <a:r>
              <a:rPr b="1" lang="en-US" sz="3300" u="sng">
                <a:solidFill>
                  <a:schemeClr val="accent1"/>
                </a:solidFill>
              </a:rPr>
              <a:t>&amp; DEPLOYMENT </a:t>
            </a:r>
            <a:endParaRPr b="1" sz="3300" u="sng">
              <a:solidFill>
                <a:schemeClr val="accent1"/>
              </a:solidFill>
            </a:endParaRPr>
          </a:p>
        </p:txBody>
      </p:sp>
      <p:sp>
        <p:nvSpPr>
          <p:cNvPr id="141" name="Google Shape;141;g12cd48f94ebc8ff_0"/>
          <p:cNvSpPr txBox="1"/>
          <p:nvPr/>
        </p:nvSpPr>
        <p:spPr>
          <a:xfrm>
            <a:off x="581200" y="1533793"/>
            <a:ext cx="106272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import pandas as pd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import numpy as np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import matplotlib.pyplot as plt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import seaborn as sns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Step 2: Load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apps_data = pd.read_csv('play_store_apps.csv')</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reviews_data = pd.read_csv('customer_reviews.csv')</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Step 3: Data cleaning and preprocessing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Handle missing values, remove duplicates, format data types,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Step 4: Analyze key factors from apps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Example: Category vs. Number of Downloads, Rating vs. Number of Reviews, Size vs. Rating, etc.</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2cd48f94ebc8ff_6"/>
          <p:cNvSpPr txBox="1"/>
          <p:nvPr/>
        </p:nvSpPr>
        <p:spPr>
          <a:xfrm>
            <a:off x="796803" y="1114354"/>
            <a:ext cx="105984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Step 5: Analyze customer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Example: Sentiment analysis, most common positive/ negative words,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Step 6: 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Example: Plotting histograms, scatter plots, 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clouds, etc. to visualize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Sample visualizations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sns.countplot(x='Category', data=apps_data) plt.xticks(rotation=90) plt.title('Distribution of Apps by Category') plt.show()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sns.scatterplot(x='Size', y='Rating', data=apps_data) plt.title('App Size vs. Rating') plt.show()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Additional analysis and visualizations as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Step 7: Conclusion and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End of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