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7" name="bg object 27"/>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8" name="bg object 28"/>
          <p:cNvPicPr/>
          <p:nvPr/>
        </p:nvPicPr>
        <p:blipFill>
          <a:blip r:embed="rId2" cstate="print"/>
          <a:stretch>
            <a:fillRect/>
          </a:stretch>
        </p:blipFill>
        <p:spPr>
          <a:xfrm>
            <a:off x="1667255" y="6467855"/>
            <a:ext cx="76200" cy="176783"/>
          </a:xfrm>
          <a:prstGeom prst="rect">
            <a:avLst/>
          </a:prstGeom>
        </p:spPr>
      </p:pic>
      <p:sp>
        <p:nvSpPr>
          <p:cNvPr id="2" name="Holder 2"/>
          <p:cNvSpPr>
            <a:spLocks noGrp="1"/>
          </p:cNvSpPr>
          <p:nvPr>
            <p:ph type="ctrTitle"/>
          </p:nvPr>
        </p:nvSpPr>
        <p:spPr>
          <a:xfrm>
            <a:off x="739241" y="273811"/>
            <a:ext cx="3297554" cy="756919"/>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26" name="bg object 26"/>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sp>
        <p:nvSpPr>
          <p:cNvPr id="27" name="bg object 27"/>
          <p:cNvSpPr/>
          <p:nvPr/>
        </p:nvSpPr>
        <p:spPr>
          <a:xfrm>
            <a:off x="3753611" y="1190244"/>
            <a:ext cx="1666239" cy="1438910"/>
          </a:xfrm>
          <a:custGeom>
            <a:avLst/>
            <a:gdLst/>
            <a:ahLst/>
            <a:cxnLst/>
            <a:rect l="l" t="t" r="r" b="b"/>
            <a:pathLst>
              <a:path w="1666239" h="1438910">
                <a:moveTo>
                  <a:pt x="1306449" y="0"/>
                </a:moveTo>
                <a:lnTo>
                  <a:pt x="359283" y="0"/>
                </a:lnTo>
                <a:lnTo>
                  <a:pt x="0" y="719201"/>
                </a:lnTo>
                <a:lnTo>
                  <a:pt x="359283" y="1438655"/>
                </a:lnTo>
                <a:lnTo>
                  <a:pt x="1306449" y="1438655"/>
                </a:lnTo>
                <a:lnTo>
                  <a:pt x="1665732" y="719201"/>
                </a:lnTo>
                <a:lnTo>
                  <a:pt x="1306449" y="0"/>
                </a:lnTo>
                <a:close/>
              </a:path>
            </a:pathLst>
          </a:custGeom>
          <a:solidFill>
            <a:srgbClr val="42D0A0"/>
          </a:solidFill>
        </p:spPr>
        <p:txBody>
          <a:bodyPr wrap="square" lIns="0" tIns="0" rIns="0" bIns="0" rtlCol="0"/>
          <a:lstStyle/>
          <a:p>
            <a:endParaRPr/>
          </a:p>
        </p:txBody>
      </p:sp>
      <p:sp>
        <p:nvSpPr>
          <p:cNvPr id="28" name="bg object 28"/>
          <p:cNvSpPr/>
          <p:nvPr/>
        </p:nvSpPr>
        <p:spPr>
          <a:xfrm>
            <a:off x="3800855" y="5228844"/>
            <a:ext cx="723900" cy="620395"/>
          </a:xfrm>
          <a:custGeom>
            <a:avLst/>
            <a:gdLst/>
            <a:ahLst/>
            <a:cxnLst/>
            <a:rect l="l" t="t" r="r" b="b"/>
            <a:pathLst>
              <a:path w="723900" h="620395">
                <a:moveTo>
                  <a:pt x="569087" y="0"/>
                </a:moveTo>
                <a:lnTo>
                  <a:pt x="154813" y="0"/>
                </a:lnTo>
                <a:lnTo>
                  <a:pt x="0" y="310133"/>
                </a:lnTo>
                <a:lnTo>
                  <a:pt x="154813" y="620267"/>
                </a:lnTo>
                <a:lnTo>
                  <a:pt x="569087" y="620267"/>
                </a:lnTo>
                <a:lnTo>
                  <a:pt x="723900" y="310133"/>
                </a:lnTo>
                <a:lnTo>
                  <a:pt x="569087" y="0"/>
                </a:lnTo>
                <a:close/>
              </a:path>
            </a:pathLst>
          </a:custGeom>
          <a:solidFill>
            <a:srgbClr val="42AE51"/>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368046"/>
            <a:ext cx="9736455" cy="1771268"/>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5420105" y="3170936"/>
            <a:ext cx="4889500" cy="1784350"/>
          </a:xfrm>
          <a:prstGeom prst="rect">
            <a:avLst/>
          </a:prstGeom>
        </p:spPr>
        <p:txBody>
          <a:bodyPr wrap="square" lIns="0" tIns="0" rIns="0" bIns="0">
            <a:spAutoFit/>
          </a:bodyPr>
          <a:lstStyle>
            <a:lvl1pPr>
              <a:defRPr sz="1600" b="1" i="0">
                <a:solidFill>
                  <a:srgbClr val="2C926B"/>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8869" y="6472857"/>
            <a:ext cx="2387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1143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667079" y="6467855"/>
            <a:ext cx="76186" cy="177461"/>
          </a:xfrm>
          <a:prstGeom prst="rect">
            <a:avLst/>
          </a:prstGeom>
        </p:spPr>
      </p:pic>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1</a:t>
            </a:fld>
            <a:endParaRPr spc="-50" dirty="0"/>
          </a:p>
        </p:txBody>
      </p:sp>
      <p:sp>
        <p:nvSpPr>
          <p:cNvPr id="11" name="TextBox 10">
            <a:extLst>
              <a:ext uri="{FF2B5EF4-FFF2-40B4-BE49-F238E27FC236}">
                <a16:creationId xmlns:a16="http://schemas.microsoft.com/office/drawing/2014/main" id="{B6E990A8-028A-E9E8-B8E5-BD27FCD56920}"/>
              </a:ext>
            </a:extLst>
          </p:cNvPr>
          <p:cNvSpPr txBox="1"/>
          <p:nvPr/>
        </p:nvSpPr>
        <p:spPr>
          <a:xfrm>
            <a:off x="5870251" y="3523130"/>
            <a:ext cx="6562165"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8D50A77E-E0AB-5944-52FA-1D519A4BF5CC}"/>
              </a:ext>
            </a:extLst>
          </p:cNvPr>
          <p:cNvSpPr txBox="1"/>
          <p:nvPr/>
        </p:nvSpPr>
        <p:spPr>
          <a:xfrm>
            <a:off x="5007952" y="2430522"/>
            <a:ext cx="5553636" cy="769441"/>
          </a:xfrm>
          <a:prstGeom prst="rect">
            <a:avLst/>
          </a:prstGeom>
          <a:noFill/>
        </p:spPr>
        <p:txBody>
          <a:bodyPr wrap="square" rtlCol="0">
            <a:spAutoFit/>
          </a:bodyPr>
          <a:lstStyle/>
          <a:p>
            <a:pPr algn="l"/>
            <a:r>
              <a:rPr lang="en-US" sz="4400" b="1" dirty="0">
                <a:latin typeface="Times New Roman" panose="02020603050405020304" pitchFamily="18" charset="0"/>
                <a:cs typeface="Times New Roman" panose="02020603050405020304" pitchFamily="18" charset="0"/>
              </a:rPr>
              <a:t>ARUN B.</a:t>
            </a:r>
          </a:p>
        </p:txBody>
      </p:sp>
      <p:sp>
        <p:nvSpPr>
          <p:cNvPr id="13" name="TextBox 12">
            <a:extLst>
              <a:ext uri="{FF2B5EF4-FFF2-40B4-BE49-F238E27FC236}">
                <a16:creationId xmlns:a16="http://schemas.microsoft.com/office/drawing/2014/main" id="{17DE1C81-814A-3F42-6C87-3326E2597547}"/>
              </a:ext>
            </a:extLst>
          </p:cNvPr>
          <p:cNvSpPr txBox="1"/>
          <p:nvPr/>
        </p:nvSpPr>
        <p:spPr>
          <a:xfrm>
            <a:off x="5301808" y="2520712"/>
            <a:ext cx="1828800" cy="1828800"/>
          </a:xfrm>
          <a:prstGeom prst="rect">
            <a:avLst/>
          </a:prstGeom>
          <a:noFill/>
        </p:spPr>
        <p:txBody>
          <a:bodyPr wrap="square" rtlCol="0">
            <a:spAutoFit/>
          </a:bodyPr>
          <a:lstStyle/>
          <a:p>
            <a:pPr algn="l"/>
            <a:endParaRPr lang="en-US" dirty="0"/>
          </a:p>
        </p:txBody>
      </p:sp>
      <p:sp>
        <p:nvSpPr>
          <p:cNvPr id="14" name="TextBox 13">
            <a:extLst>
              <a:ext uri="{FF2B5EF4-FFF2-40B4-BE49-F238E27FC236}">
                <a16:creationId xmlns:a16="http://schemas.microsoft.com/office/drawing/2014/main" id="{E74221FF-A67E-D53E-0C1C-506DCFB9EB70}"/>
              </a:ext>
            </a:extLst>
          </p:cNvPr>
          <p:cNvSpPr txBox="1"/>
          <p:nvPr/>
        </p:nvSpPr>
        <p:spPr>
          <a:xfrm rot="10800000" flipH="1" flipV="1">
            <a:off x="5301808" y="3257905"/>
            <a:ext cx="2698179" cy="461665"/>
          </a:xfrm>
          <a:prstGeom prst="rect">
            <a:avLst/>
          </a:prstGeom>
          <a:noFill/>
        </p:spPr>
        <p:txBody>
          <a:bodyPr wrap="square" rtlCol="0">
            <a:spAutoFit/>
          </a:bodyPr>
          <a:lstStyle/>
          <a:p>
            <a:pPr algn="l"/>
            <a:r>
              <a:rPr lang="en-US" sz="2400">
                <a:latin typeface="Times New Roman" panose="02020603050405020304" pitchFamily="18" charset="0"/>
                <a:cs typeface="Times New Roman" panose="02020603050405020304" pitchFamily="18" charset="0"/>
              </a:rPr>
              <a:t>821721104006</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220C8B7-A1CC-3BF9-3E03-2F26BA66D0FE}"/>
              </a:ext>
            </a:extLst>
          </p:cNvPr>
          <p:cNvSpPr txBox="1"/>
          <p:nvPr/>
        </p:nvSpPr>
        <p:spPr>
          <a:xfrm rot="10800000" flipV="1">
            <a:off x="3238592" y="3775663"/>
            <a:ext cx="7400883" cy="461665"/>
          </a:xfrm>
          <a:prstGeom prst="rect">
            <a:avLst/>
          </a:prstGeom>
          <a:noFill/>
        </p:spPr>
        <p:txBody>
          <a:bodyPr wrap="square" rtlCol="0">
            <a:spAutoFit/>
          </a:bodyPr>
          <a:lstStyle/>
          <a:p>
            <a:pPr algn="l"/>
            <a:r>
              <a:rPr lang="en-US" sz="2400" dirty="0">
                <a:latin typeface="Times New Roman" panose="02020603050405020304" pitchFamily="18" charset="0"/>
                <a:cs typeface="Times New Roman" panose="02020603050405020304" pitchFamily="18" charset="0"/>
              </a:rPr>
              <a:t>BE COMPUTER SCIENCE AND ENGINEERING </a:t>
            </a:r>
          </a:p>
        </p:txBody>
      </p:sp>
      <p:sp>
        <p:nvSpPr>
          <p:cNvPr id="16" name="TextBox 15">
            <a:extLst>
              <a:ext uri="{FF2B5EF4-FFF2-40B4-BE49-F238E27FC236}">
                <a16:creationId xmlns:a16="http://schemas.microsoft.com/office/drawing/2014/main" id="{884ED96E-1657-FABA-42B8-341559F04B4E}"/>
              </a:ext>
            </a:extLst>
          </p:cNvPr>
          <p:cNvSpPr txBox="1"/>
          <p:nvPr/>
        </p:nvSpPr>
        <p:spPr>
          <a:xfrm rot="10800000" flipV="1">
            <a:off x="3468117" y="4349512"/>
            <a:ext cx="6096439" cy="707886"/>
          </a:xfrm>
          <a:prstGeom prst="rect">
            <a:avLst/>
          </a:prstGeom>
          <a:noFill/>
        </p:spPr>
        <p:txBody>
          <a:bodyPr wrap="square" rtlCol="0" anchor="ctr">
            <a:spAutoFit/>
          </a:bodyPr>
          <a:lstStyle/>
          <a:p>
            <a:pPr algn="ctr"/>
            <a:r>
              <a:rPr lang="en-US" sz="2000" dirty="0">
                <a:latin typeface="Times New Roman" panose="02020603050405020304" pitchFamily="18" charset="0"/>
                <a:cs typeface="Times New Roman" panose="02020603050405020304" pitchFamily="18" charset="0"/>
              </a:rPr>
              <a:t>SIR ISSAC NEWTON COLLEGE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1667255" y="6467855"/>
            <a:ext cx="76200" cy="176783"/>
          </a:xfrm>
          <a:prstGeom prst="rect">
            <a:avLst/>
          </a:prstGeom>
        </p:spPr>
      </p:pic>
      <p:sp>
        <p:nvSpPr>
          <p:cNvPr id="6" name="object 6"/>
          <p:cNvSpPr txBox="1">
            <a:spLocks noGrp="1"/>
          </p:cNvSpPr>
          <p:nvPr>
            <p:ph type="title"/>
          </p:nvPr>
        </p:nvSpPr>
        <p:spPr>
          <a:xfrm>
            <a:off x="262037" y="156569"/>
            <a:ext cx="7890536" cy="751488"/>
          </a:xfrm>
          <a:prstGeom prst="rect">
            <a:avLst/>
          </a:prstGeom>
        </p:spPr>
        <p:txBody>
          <a:bodyPr vert="horz" wrap="square" lIns="0" tIns="12700" rIns="0" bIns="0" rtlCol="0">
            <a:spAutoFit/>
          </a:bodyPr>
          <a:lstStyle/>
          <a:p>
            <a:pPr marL="209550">
              <a:lnSpc>
                <a:spcPct val="100000"/>
              </a:lnSpc>
              <a:spcBef>
                <a:spcPts val="100"/>
              </a:spcBef>
            </a:pPr>
            <a:r>
              <a:rPr spc="-65" dirty="0"/>
              <a:t>RESULTS</a:t>
            </a:r>
          </a:p>
        </p:txBody>
      </p:sp>
      <p:sp>
        <p:nvSpPr>
          <p:cNvPr id="8" name="object 8"/>
          <p:cNvSpPr txBox="1"/>
          <p:nvPr/>
        </p:nvSpPr>
        <p:spPr>
          <a:xfrm>
            <a:off x="1625955" y="6488300"/>
            <a:ext cx="8445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B31F9A13-B9EF-716E-1D6C-A18AB161DD41}"/>
              </a:ext>
            </a:extLst>
          </p:cNvPr>
          <p:cNvSpPr txBox="1"/>
          <p:nvPr/>
        </p:nvSpPr>
        <p:spPr>
          <a:xfrm>
            <a:off x="992637" y="1848934"/>
            <a:ext cx="3029255"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3C1D6DFD-0157-2703-4306-94A65F402ED7}"/>
              </a:ext>
            </a:extLst>
          </p:cNvPr>
          <p:cNvSpPr txBox="1"/>
          <p:nvPr/>
        </p:nvSpPr>
        <p:spPr>
          <a:xfrm>
            <a:off x="405856" y="1360140"/>
            <a:ext cx="6452143" cy="369332"/>
          </a:xfrm>
          <a:prstGeom prst="rect">
            <a:avLst/>
          </a:prstGeom>
          <a:noFill/>
        </p:spPr>
        <p:txBody>
          <a:bodyPr wrap="square" rtlCol="0">
            <a:spAutoFit/>
          </a:bodyPr>
          <a:lstStyle/>
          <a:p>
            <a:pPr algn="l"/>
            <a:r>
              <a:rPr lang="en-US" dirty="0"/>
              <a:t>HEART FAILURE  PREDICTION USING ANN</a:t>
            </a:r>
          </a:p>
        </p:txBody>
      </p:sp>
      <p:pic>
        <p:nvPicPr>
          <p:cNvPr id="7" name="Picture 6">
            <a:extLst>
              <a:ext uri="{FF2B5EF4-FFF2-40B4-BE49-F238E27FC236}">
                <a16:creationId xmlns:a16="http://schemas.microsoft.com/office/drawing/2014/main" id="{1ED2AFD5-E86C-B7FE-A791-916BA78C3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856" y="1916008"/>
            <a:ext cx="7391400" cy="3762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380489" y="6271308"/>
            <a:ext cx="12192000"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dirty="0"/>
          </a:p>
        </p:txBody>
      </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6" name="object 16"/>
          <p:cNvSpPr txBox="1">
            <a:spLocks noGrp="1"/>
          </p:cNvSpPr>
          <p:nvPr>
            <p:ph type="title"/>
          </p:nvPr>
        </p:nvSpPr>
        <p:spPr>
          <a:xfrm rot="10800000" flipV="1">
            <a:off x="1172542" y="550858"/>
            <a:ext cx="9846915" cy="689291"/>
          </a:xfrm>
          <a:prstGeom prst="rect">
            <a:avLst/>
          </a:prstGeom>
        </p:spPr>
        <p:txBody>
          <a:bodyPr vert="horz" wrap="square" lIns="0" tIns="12065" rIns="0" bIns="0" rtlCol="0">
            <a:spAutoFit/>
          </a:bodyPr>
          <a:lstStyle/>
          <a:p>
            <a:pPr marL="12700" marR="5080">
              <a:lnSpc>
                <a:spcPct val="100000"/>
              </a:lnSpc>
              <a:spcBef>
                <a:spcPts val="95"/>
              </a:spcBef>
            </a:pPr>
            <a:r>
              <a:rPr lang="en-US" sz="4400" dirty="0"/>
              <a:t>HEART FAILURE PREDICTION(ANN)</a:t>
            </a:r>
            <a:endParaRPr sz="4400" dirty="0"/>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2</a:t>
            </a:fld>
            <a:endParaRPr spc="-50" dirty="0"/>
          </a:p>
        </p:txBody>
      </p:sp>
      <p:pic>
        <p:nvPicPr>
          <p:cNvPr id="5" name="Picture 4">
            <a:extLst>
              <a:ext uri="{FF2B5EF4-FFF2-40B4-BE49-F238E27FC236}">
                <a16:creationId xmlns:a16="http://schemas.microsoft.com/office/drawing/2014/main" id="{923D5F2A-5044-4390-B497-7B42C3280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2542" y="1607841"/>
            <a:ext cx="6486525" cy="42957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dirty="0"/>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prstGeom prst="rect">
            <a:avLst/>
          </a:prstGeom>
        </p:spPr>
        <p:txBody>
          <a:bodyPr vert="horz" wrap="square" lIns="0" tIns="72644" rIns="0" bIns="0" rtlCol="0">
            <a:spAutoFit/>
          </a:bodyPr>
          <a:lstStyle/>
          <a:p>
            <a:pPr marL="193675">
              <a:lnSpc>
                <a:spcPct val="100000"/>
              </a:lnSpc>
              <a:spcBef>
                <a:spcPts val="100"/>
              </a:spcBef>
            </a:pPr>
            <a:r>
              <a:rPr spc="-10" dirty="0"/>
              <a:t>AGENDA</a:t>
            </a:r>
          </a:p>
        </p:txBody>
      </p:sp>
      <p:sp>
        <p:nvSpPr>
          <p:cNvPr id="21" name="object 21"/>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3</a:t>
            </a:fld>
            <a:endParaRPr spc="-50" dirty="0"/>
          </a:p>
        </p:txBody>
      </p:sp>
      <p:sp>
        <p:nvSpPr>
          <p:cNvPr id="2" name="TextBox 1">
            <a:extLst>
              <a:ext uri="{FF2B5EF4-FFF2-40B4-BE49-F238E27FC236}">
                <a16:creationId xmlns:a16="http://schemas.microsoft.com/office/drawing/2014/main" id="{4A457A74-7ED2-291E-A1A4-0B573344CFCF}"/>
              </a:ext>
            </a:extLst>
          </p:cNvPr>
          <p:cNvSpPr txBox="1"/>
          <p:nvPr/>
        </p:nvSpPr>
        <p:spPr>
          <a:xfrm>
            <a:off x="752551" y="1477594"/>
            <a:ext cx="9002005" cy="1631216"/>
          </a:xfrm>
          <a:prstGeom prst="rect">
            <a:avLst/>
          </a:prstGeom>
          <a:noFill/>
        </p:spPr>
        <p:txBody>
          <a:bodyPr wrap="square" rtlCol="0">
            <a:spAutoFit/>
          </a:bodyPr>
          <a:lstStyle/>
          <a:p>
            <a:pPr algn="l"/>
            <a:r>
              <a:rPr lang="en-US" sz="2000" dirty="0">
                <a:latin typeface="Times New Roman" panose="02020603050405020304" pitchFamily="18" charset="0"/>
                <a:ea typeface="Abadi Extra Light" pitchFamily="2" charset="0"/>
                <a:cs typeface="Times New Roman" panose="02020603050405020304" pitchFamily="18" charset="0"/>
              </a:rPr>
              <a:t>The agenda includes: introduction to heart failure prediction, literature review, data collection and preprocessing, exploratory data analysis, model selection and development, evaluation metrics, model interpretation, deployment, validation and testing, ethical considerations, future directions, and conclusion, emphasizing comprehensive steps for effective prediction and application in healthcare.</a:t>
            </a:r>
          </a:p>
        </p:txBody>
      </p:sp>
      <p:sp>
        <p:nvSpPr>
          <p:cNvPr id="22" name="TextBox 21">
            <a:extLst>
              <a:ext uri="{FF2B5EF4-FFF2-40B4-BE49-F238E27FC236}">
                <a16:creationId xmlns:a16="http://schemas.microsoft.com/office/drawing/2014/main" id="{95563BF3-FCEC-2B15-E846-31ADAC98D3A9}"/>
              </a:ext>
            </a:extLst>
          </p:cNvPr>
          <p:cNvSpPr txBox="1"/>
          <p:nvPr/>
        </p:nvSpPr>
        <p:spPr>
          <a:xfrm>
            <a:off x="2448219" y="3216518"/>
            <a:ext cx="6576148" cy="3693319"/>
          </a:xfrm>
          <a:prstGeom prst="rect">
            <a:avLst/>
          </a:prstGeom>
          <a:noFill/>
        </p:spPr>
        <p:txBody>
          <a:bodyPr wrap="square" rtlCol="0">
            <a:spAutoFit/>
          </a:bodyPr>
          <a:lstStyle/>
          <a:p>
            <a:pPr algn="l"/>
            <a:r>
              <a:rPr lang="en-US" dirty="0">
                <a:latin typeface="Times New Roman" panose="02020603050405020304" pitchFamily="18" charset="0"/>
                <a:cs typeface="Times New Roman" panose="02020603050405020304" pitchFamily="18" charset="0"/>
              </a:rPr>
              <a:t>“Comprehensive Agenda for Heart Failure Prediction: A Multifaceted Approach”
1. Introduction to Heart Failure Prediction
2. Literature Review: Existing Models and Techniques
3. Data Collection and Preprocessing Strategies
4. Exploratory Data Analysis: Uncovering Insights
5. Model Selection and Development Techniques
6. Evaluation Metrics for Model Performance
7. Interpretation of Predictive Models
8. Deployment and Integration Considerations
9. Validation and Testing Procedures
10. Ethical Considerations in Heart Failure Prediction
</a:t>
            </a:r>
          </a:p>
        </p:txBody>
      </p:sp>
      <p:sp>
        <p:nvSpPr>
          <p:cNvPr id="23" name="TextBox 22">
            <a:extLst>
              <a:ext uri="{FF2B5EF4-FFF2-40B4-BE49-F238E27FC236}">
                <a16:creationId xmlns:a16="http://schemas.microsoft.com/office/drawing/2014/main" id="{3C159D1D-FAA1-B9D2-8C1F-2DF4ABF885D4}"/>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7991856" y="2933700"/>
            <a:ext cx="2761615" cy="3258820"/>
            <a:chOff x="7991856" y="2933700"/>
            <a:chExt cx="2761615" cy="3258820"/>
          </a:xfrm>
        </p:grpSpPr>
        <p:sp>
          <p:nvSpPr>
            <p:cNvPr id="4" name="object 4"/>
            <p:cNvSpPr/>
            <p:nvPr/>
          </p:nvSpPr>
          <p:spPr>
            <a:xfrm>
              <a:off x="9354312"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856" y="2933700"/>
              <a:ext cx="2761488" cy="3258312"/>
            </a:xfrm>
            <a:prstGeom prst="rect">
              <a:avLst/>
            </a:prstGeom>
          </p:spPr>
        </p:pic>
      </p:grpSp>
      <p:sp>
        <p:nvSpPr>
          <p:cNvPr id="7" name="object 7"/>
          <p:cNvSpPr txBox="1">
            <a:spLocks noGrp="1"/>
          </p:cNvSpPr>
          <p:nvPr>
            <p:ph type="title"/>
          </p:nvPr>
        </p:nvSpPr>
        <p:spPr>
          <a:xfrm>
            <a:off x="833729" y="564007"/>
            <a:ext cx="5629910" cy="673100"/>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z="4250" spc="-10" dirty="0"/>
              <a:t>PROBLEM</a:t>
            </a:r>
            <a:r>
              <a:rPr sz="4250" dirty="0"/>
              <a:t>	</a:t>
            </a:r>
            <a:r>
              <a:rPr sz="4250" spc="-85" dirty="0"/>
              <a:t>STATEMENT</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4</a:t>
            </a:fld>
            <a:endParaRPr spc="-50" dirty="0"/>
          </a:p>
        </p:txBody>
      </p:sp>
      <p:sp>
        <p:nvSpPr>
          <p:cNvPr id="6" name="TextBox 5">
            <a:extLst>
              <a:ext uri="{FF2B5EF4-FFF2-40B4-BE49-F238E27FC236}">
                <a16:creationId xmlns:a16="http://schemas.microsoft.com/office/drawing/2014/main" id="{C92CDF3E-DF1C-3113-4369-D13A644C3622}"/>
              </a:ext>
            </a:extLst>
          </p:cNvPr>
          <p:cNvSpPr txBox="1"/>
          <p:nvPr/>
        </p:nvSpPr>
        <p:spPr>
          <a:xfrm>
            <a:off x="833729" y="1238252"/>
            <a:ext cx="738120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
“Developing a predictive model for early detection of heart failure, utilizing patient health data to accurately assess the risk of heart failure onset. The aim is to enhance proactive healthcare interventions and improve patient outcomes through timely diagnosis and targeted treatment strategies.”</a:t>
            </a:r>
          </a:p>
        </p:txBody>
      </p:sp>
      <p:sp>
        <p:nvSpPr>
          <p:cNvPr id="9" name="TextBox 8">
            <a:extLst>
              <a:ext uri="{FF2B5EF4-FFF2-40B4-BE49-F238E27FC236}">
                <a16:creationId xmlns:a16="http://schemas.microsoft.com/office/drawing/2014/main" id="{9F6E2F3D-96D1-DD85-684C-67E3816E5921}"/>
              </a:ext>
            </a:extLst>
          </p:cNvPr>
          <p:cNvSpPr txBox="1"/>
          <p:nvPr/>
        </p:nvSpPr>
        <p:spPr>
          <a:xfrm>
            <a:off x="833729" y="3422599"/>
            <a:ext cx="6835211"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an advanced algorithmic solution to predict heart failure onset by leveraging machine learning techniques on comprehensive patient health datasets. This project aims to revolutionize clinical practice by enabling healthcare providers to intervene proactively, thereby reducing morbidity, mortality, and healthcare costs associated with heart failure.”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657843" y="2648711"/>
            <a:ext cx="3534410" cy="3810000"/>
            <a:chOff x="8657843" y="2648711"/>
            <a:chExt cx="3534410" cy="3810000"/>
          </a:xfrm>
        </p:grpSpPr>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7843" y="2648711"/>
              <a:ext cx="3534155" cy="3810000"/>
            </a:xfrm>
            <a:prstGeom prst="rect">
              <a:avLst/>
            </a:prstGeom>
          </p:spPr>
        </p:pic>
      </p:grpSp>
      <p:sp>
        <p:nvSpPr>
          <p:cNvPr id="7" name="object 7"/>
          <p:cNvSpPr txBox="1">
            <a:spLocks noGrp="1"/>
          </p:cNvSpPr>
          <p:nvPr>
            <p:ph type="title"/>
          </p:nvPr>
        </p:nvSpPr>
        <p:spPr>
          <a:xfrm>
            <a:off x="739241" y="818514"/>
            <a:ext cx="5255260" cy="673100"/>
          </a:xfrm>
          <a:prstGeom prst="rect">
            <a:avLst/>
          </a:prstGeom>
        </p:spPr>
        <p:txBody>
          <a:bodyPr vert="horz" wrap="square" lIns="0" tIns="12065" rIns="0" bIns="0" rtlCol="0">
            <a:spAutoFit/>
          </a:bodyPr>
          <a:lstStyle/>
          <a:p>
            <a:pPr marL="12700">
              <a:lnSpc>
                <a:spcPct val="100000"/>
              </a:lnSpc>
              <a:spcBef>
                <a:spcPts val="95"/>
              </a:spcBef>
              <a:tabLst>
                <a:tab pos="2643505" algn="l"/>
              </a:tabLst>
            </a:pPr>
            <a:r>
              <a:rPr sz="4250" spc="-10" dirty="0"/>
              <a:t>PROJECT</a:t>
            </a:r>
            <a:r>
              <a:rPr sz="4250" dirty="0"/>
              <a:t>	</a:t>
            </a:r>
            <a:r>
              <a:rPr sz="4250" spc="-20" dirty="0"/>
              <a:t>OVERVIEW</a:t>
            </a:r>
            <a:endParaRPr sz="4250"/>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5</a:t>
            </a:fld>
            <a:endParaRPr spc="-50" dirty="0"/>
          </a:p>
        </p:txBody>
      </p:sp>
      <p:sp>
        <p:nvSpPr>
          <p:cNvPr id="6" name="TextBox 5">
            <a:extLst>
              <a:ext uri="{FF2B5EF4-FFF2-40B4-BE49-F238E27FC236}">
                <a16:creationId xmlns:a16="http://schemas.microsoft.com/office/drawing/2014/main" id="{7C2D74A7-7D06-F045-33C8-E29CE2075A88}"/>
              </a:ext>
            </a:extLst>
          </p:cNvPr>
          <p:cNvSpPr txBox="1"/>
          <p:nvPr/>
        </p:nvSpPr>
        <p:spPr>
          <a:xfrm>
            <a:off x="739241" y="936010"/>
            <a:ext cx="7316423" cy="2800767"/>
          </a:xfrm>
          <a:prstGeom prst="rect">
            <a:avLst/>
          </a:prstGeom>
          <a:noFill/>
        </p:spPr>
        <p:txBody>
          <a:bodyPr wrap="square" rtlCol="0">
            <a:spAutoFit/>
          </a:bodyPr>
          <a:lstStyle/>
          <a:p>
            <a:pPr algn="l"/>
            <a:r>
              <a:rPr lang="en-US" dirty="0"/>
              <a:t>
</a:t>
            </a:r>
            <a:r>
              <a:rPr lang="en-US" sz="2000" b="1" dirty="0">
                <a:latin typeface="Times New Roman" panose="02020603050405020304" pitchFamily="18" charset="0"/>
                <a:cs typeface="Times New Roman" panose="02020603050405020304" pitchFamily="18" charset="0"/>
              </a:rPr>
              <a:t>Project Overview:</a:t>
            </a:r>
            <a:r>
              <a:rPr lang="en-US" sz="2000" dirty="0">
                <a:latin typeface="Times New Roman" panose="02020603050405020304" pitchFamily="18" charset="0"/>
                <a:cs typeface="Times New Roman" panose="02020603050405020304" pitchFamily="18" charset="0"/>
              </a:rPr>
              <a:t>
Developing a predictive model for early heart failure detection using machine learning. Data acquisition from diverse sources, preprocessing, and feature engineering precede model development. Ethical considerations guide deployment. Validation assesses clinical effectiveness. Aim: Improve patient outcomes through timely intervention and proactive healthcare strategies.</a:t>
            </a:r>
          </a:p>
        </p:txBody>
      </p:sp>
      <p:sp>
        <p:nvSpPr>
          <p:cNvPr id="9" name="TextBox 8">
            <a:extLst>
              <a:ext uri="{FF2B5EF4-FFF2-40B4-BE49-F238E27FC236}">
                <a16:creationId xmlns:a16="http://schemas.microsoft.com/office/drawing/2014/main" id="{BA6EBBF5-0AE0-4697-E8D0-A33619869263}"/>
              </a:ext>
            </a:extLst>
          </p:cNvPr>
          <p:cNvSpPr txBox="1"/>
          <p:nvPr/>
        </p:nvSpPr>
        <p:spPr>
          <a:xfrm>
            <a:off x="739241" y="4008353"/>
            <a:ext cx="756126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Creating a predictive model for early heart failure detection via machine learning. Data collection from varied sources, preprocessing, and feature engineering precede model development. Ethical deployment considerations are paramount. Validation evaluates clinical effectiveness. Goal: Enhance patient care by enabling timely intervention and proactive healthcare approaches.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27772" y="0"/>
            <a:ext cx="9736455" cy="1771268"/>
          </a:xfrm>
          <a:prstGeom prst="rect">
            <a:avLst/>
          </a:prstGeom>
        </p:spPr>
        <p:txBody>
          <a:bodyPr vert="horz" wrap="square" lIns="0" tIns="528954" rIns="0" bIns="0" rtlCol="0">
            <a:spAutoFit/>
          </a:bodyPr>
          <a:lstStyle/>
          <a:p>
            <a:pPr marL="153670">
              <a:lnSpc>
                <a:spcPct val="100000"/>
              </a:lnSpc>
              <a:spcBef>
                <a:spcPts val="105"/>
              </a:spcBef>
            </a:pPr>
            <a:r>
              <a:rPr sz="3200" dirty="0"/>
              <a:t>WHO</a:t>
            </a:r>
            <a:r>
              <a:rPr sz="3200" spc="-254" dirty="0"/>
              <a:t> </a:t>
            </a:r>
            <a:r>
              <a:rPr sz="3200" dirty="0"/>
              <a:t>ARE</a:t>
            </a:r>
            <a:r>
              <a:rPr sz="3200" spc="-90" dirty="0"/>
              <a:t> </a:t>
            </a:r>
            <a:r>
              <a:rPr sz="3200" dirty="0"/>
              <a:t>THE</a:t>
            </a:r>
            <a:r>
              <a:rPr sz="3200" spc="-55" dirty="0"/>
              <a:t> </a:t>
            </a:r>
            <a:r>
              <a:rPr sz="3200" dirty="0"/>
              <a:t>END</a:t>
            </a:r>
            <a:r>
              <a:rPr sz="3200" spc="-70" dirty="0"/>
              <a:t> </a:t>
            </a:r>
            <a:r>
              <a:rPr sz="3200" spc="-10" dirty="0"/>
              <a:t>USERS?</a:t>
            </a:r>
            <a:endParaRPr sz="3200" dirty="0"/>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6</a:t>
            </a:fld>
            <a:endParaRPr spc="-50" dirty="0"/>
          </a:p>
        </p:txBody>
      </p:sp>
      <p:sp>
        <p:nvSpPr>
          <p:cNvPr id="3" name="TextBox 2">
            <a:extLst>
              <a:ext uri="{FF2B5EF4-FFF2-40B4-BE49-F238E27FC236}">
                <a16:creationId xmlns:a16="http://schemas.microsoft.com/office/drawing/2014/main" id="{B91725BD-BD85-C03F-0D2E-E7997159DEC1}"/>
              </a:ext>
            </a:extLst>
          </p:cNvPr>
          <p:cNvSpPr txBox="1"/>
          <p:nvPr/>
        </p:nvSpPr>
        <p:spPr>
          <a:xfrm>
            <a:off x="464535" y="1120287"/>
            <a:ext cx="7945989"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the predictive model for early heart failure detection include healthcare providers such as physicians, nurses, and medical practitioners involved in patient care. Additionally, healthcare administrators and policymakers may utilize the model to inform resource allocation and decision-making at institutional or system levels.</a:t>
            </a:r>
          </a:p>
        </p:txBody>
      </p:sp>
      <p:sp>
        <p:nvSpPr>
          <p:cNvPr id="6" name="TextBox 5">
            <a:extLst>
              <a:ext uri="{FF2B5EF4-FFF2-40B4-BE49-F238E27FC236}">
                <a16:creationId xmlns:a16="http://schemas.microsoft.com/office/drawing/2014/main" id="{A355D8A2-DE43-EDED-7956-FD5338AF8705}"/>
              </a:ext>
            </a:extLst>
          </p:cNvPr>
          <p:cNvSpPr txBox="1"/>
          <p:nvPr/>
        </p:nvSpPr>
        <p:spPr>
          <a:xfrm>
            <a:off x="464535" y="2751503"/>
            <a:ext cx="7799294"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also encompass patients themselves, who may benefit from the proactive identification of heart failure risk, leading to early intervention and improved health outcomes. Furthermore, researchers and developers in the healthcare industry may utilize the model for further advancement of predictive analytics and personalized medicine approaches.</a:t>
            </a:r>
          </a:p>
        </p:txBody>
      </p:sp>
      <p:sp>
        <p:nvSpPr>
          <p:cNvPr id="7" name="TextBox 6">
            <a:extLst>
              <a:ext uri="{FF2B5EF4-FFF2-40B4-BE49-F238E27FC236}">
                <a16:creationId xmlns:a16="http://schemas.microsoft.com/office/drawing/2014/main" id="{CAB63388-8F03-E0E4-D799-F2FA956722F5}"/>
              </a:ext>
            </a:extLst>
          </p:cNvPr>
          <p:cNvSpPr txBox="1"/>
          <p:nvPr/>
        </p:nvSpPr>
        <p:spPr>
          <a:xfrm>
            <a:off x="464535" y="4775947"/>
            <a:ext cx="7713722"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end users of a heart failure prediction model include patients, healthcare providers, healthcare systems, insurance companies, researchers, public health agencies, and pharmaceutical companies. Each group benefits differently, ranging from individual risk assessment to population health management and drug development, enhancing prevention and management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67133"/>
            <a:ext cx="2695955" cy="3247644"/>
          </a:xfrm>
          <a:prstGeom prst="rect">
            <a:avLst/>
          </a:prstGeom>
        </p:spPr>
      </p:pic>
      <p:sp>
        <p:nvSpPr>
          <p:cNvPr id="6" name="object 6"/>
          <p:cNvSpPr txBox="1">
            <a:spLocks noGrp="1"/>
          </p:cNvSpPr>
          <p:nvPr>
            <p:ph type="title"/>
          </p:nvPr>
        </p:nvSpPr>
        <p:spPr>
          <a:prstGeom prst="rect">
            <a:avLst/>
          </a:prstGeom>
        </p:spPr>
        <p:txBody>
          <a:bodyPr vert="horz" wrap="square" lIns="0" tIns="489407" rIns="0" bIns="0" rtlCol="0">
            <a:spAutoFit/>
          </a:bodyPr>
          <a:lstStyle/>
          <a:p>
            <a:pPr marL="12700">
              <a:lnSpc>
                <a:spcPct val="100000"/>
              </a:lnSpc>
              <a:spcBef>
                <a:spcPts val="100"/>
              </a:spcBef>
            </a:pPr>
            <a:r>
              <a:rPr sz="3600" dirty="0"/>
              <a:t>YOUR</a:t>
            </a:r>
            <a:r>
              <a:rPr sz="3600" spc="-114" dirty="0"/>
              <a:t> </a:t>
            </a:r>
            <a:r>
              <a:rPr sz="3600" spc="-10" dirty="0"/>
              <a:t>SOLUTION</a:t>
            </a:r>
            <a:r>
              <a:rPr sz="3600" spc="-335" dirty="0"/>
              <a:t> </a:t>
            </a:r>
            <a:r>
              <a:rPr sz="3600" dirty="0"/>
              <a:t>AND</a:t>
            </a:r>
            <a:r>
              <a:rPr sz="3600" spc="-55" dirty="0"/>
              <a:t> </a:t>
            </a:r>
            <a:r>
              <a:rPr sz="3600" dirty="0"/>
              <a:t>ITS</a:t>
            </a:r>
            <a:r>
              <a:rPr sz="3600" spc="-15" dirty="0"/>
              <a:t> </a:t>
            </a:r>
            <a:r>
              <a:rPr sz="3600" spc="-3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9" name="object 9"/>
          <p:cNvSpPr txBox="1">
            <a:spLocks noGrp="1"/>
          </p:cNvSpPr>
          <p:nvPr>
            <p:ph type="sldNum" sz="quarter" idx="7"/>
          </p:nvPr>
        </p:nvSpPr>
        <p:spPr>
          <a:prstGeom prst="rect">
            <a:avLst/>
          </a:prstGeom>
        </p:spPr>
        <p:txBody>
          <a:bodyPr vert="horz" wrap="square" lIns="0" tIns="4445" rIns="0" bIns="0" rtlCol="0">
            <a:spAutoFit/>
          </a:bodyPr>
          <a:lstStyle/>
          <a:p>
            <a:pPr marL="114300">
              <a:lnSpc>
                <a:spcPct val="100000"/>
              </a:lnSpc>
              <a:spcBef>
                <a:spcPts val="3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FC632080-7E3B-0D5A-E89E-268A46329199}"/>
              </a:ext>
            </a:extLst>
          </p:cNvPr>
          <p:cNvSpPr txBox="1"/>
          <p:nvPr/>
        </p:nvSpPr>
        <p:spPr>
          <a:xfrm>
            <a:off x="2770390" y="1862369"/>
            <a:ext cx="7523950" cy="3970318"/>
          </a:xfrm>
          <a:prstGeom prst="rect">
            <a:avLst/>
          </a:prstGeom>
          <a:noFill/>
        </p:spPr>
        <p:txBody>
          <a:bodyPr wrap="square">
            <a:spAutoFit/>
          </a:bodyPr>
          <a:lstStyle/>
          <a:p>
            <a:r>
              <a:rPr lang="en-US" b="1" dirty="0">
                <a:solidFill>
                  <a:schemeClr val="tx1"/>
                </a:solidFill>
              </a:rPr>
              <a:t>Solution</a:t>
            </a:r>
            <a:r>
              <a:rPr lang="en-US" dirty="0">
                <a:solidFill>
                  <a:schemeClr val="tx1"/>
                </a:solidFill>
              </a:rPr>
              <a:t>: Our heart failure prediction model, powered by Artificial Neural Networks (ANN), utilizes comprehensive patient data to accurately assess individual risk factors. By analyzing medical history and demographic information, it offers personalized risk scores, enabling proactive healthcare interventions.
</a:t>
            </a:r>
            <a:r>
              <a:rPr lang="en-US" b="1" dirty="0">
                <a:solidFill>
                  <a:schemeClr val="tx1"/>
                </a:solidFill>
              </a:rPr>
              <a:t>
Value Proposition</a:t>
            </a:r>
            <a:r>
              <a:rPr lang="en-US" dirty="0">
                <a:solidFill>
                  <a:schemeClr val="tx1"/>
                </a:solidFill>
              </a:rPr>
              <a:t>: Our solution revolutionizes healthcare by empowering patients with personalized risk assessments, leading to early detection and prevention of heart failure. Healthcare providers benefit from optimized patient management, reducing hospitalizations and improving patient outcomes. Public health agencies gain valuable insights for targeted interventions and resource allocation, ultimately enhancing population health and reducing the burden on healthcare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62760" cy="163195"/>
          </a:xfrm>
          <a:prstGeom prst="rect">
            <a:avLst/>
          </a:prstGeom>
        </p:spPr>
        <p:txBody>
          <a:bodyPr vert="horz" wrap="square" lIns="0" tIns="0" rIns="0" bIns="0" rtlCol="0">
            <a:spAutoFit/>
          </a:bodyPr>
          <a:lstStyle/>
          <a:p>
            <a:pPr>
              <a:lnSpc>
                <a:spcPts val="1255"/>
              </a:lnSpc>
            </a:pPr>
            <a:r>
              <a:rPr sz="1100" dirty="0">
                <a:solidFill>
                  <a:srgbClr val="2C83C3"/>
                </a:solidFill>
                <a:latin typeface="Trebuchet MS"/>
                <a:cs typeface="Trebuchet MS"/>
              </a:rPr>
              <a:t>3/21/2024</a:t>
            </a:r>
            <a:r>
              <a:rPr sz="1100" spc="130" dirty="0">
                <a:solidFill>
                  <a:srgbClr val="2C83C3"/>
                </a:solidFill>
                <a:latin typeface="Trebuchet MS"/>
                <a:cs typeface="Trebuchet MS"/>
              </a:rPr>
              <a:t>  </a:t>
            </a:r>
            <a:r>
              <a:rPr sz="1100" b="1" dirty="0">
                <a:solidFill>
                  <a:srgbClr val="2C83C3"/>
                </a:solidFill>
                <a:latin typeface="Trebuchet MS"/>
                <a:cs typeface="Trebuchet MS"/>
              </a:rPr>
              <a:t>Annual</a:t>
            </a:r>
            <a:r>
              <a:rPr sz="1100" b="1" spc="-4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67056" y="3381754"/>
            <a:ext cx="2467356" cy="3418330"/>
          </a:xfrm>
          <a:prstGeom prst="rect">
            <a:avLst/>
          </a:prstGeom>
        </p:spPr>
      </p:pic>
      <p:sp>
        <p:nvSpPr>
          <p:cNvPr id="7" name="object 7"/>
          <p:cNvSpPr txBox="1">
            <a:spLocks noGrp="1"/>
          </p:cNvSpPr>
          <p:nvPr>
            <p:ph type="title"/>
          </p:nvPr>
        </p:nvSpPr>
        <p:spPr>
          <a:prstGeom prst="rect">
            <a:avLst/>
          </a:prstGeom>
        </p:spPr>
        <p:txBody>
          <a:bodyPr vert="horz" wrap="square" lIns="0" tIns="287908" rIns="0" bIns="0" rtlCol="0">
            <a:spAutoFit/>
          </a:bodyPr>
          <a:lstStyle/>
          <a:p>
            <a:pPr marL="193675">
              <a:lnSpc>
                <a:spcPct val="100000"/>
              </a:lnSpc>
              <a:spcBef>
                <a:spcPts val="95"/>
              </a:spcBef>
            </a:pPr>
            <a:r>
              <a:rPr sz="4250" dirty="0"/>
              <a:t>THE</a:t>
            </a:r>
            <a:r>
              <a:rPr sz="4250" spc="-5" dirty="0"/>
              <a:t> </a:t>
            </a:r>
            <a:r>
              <a:rPr sz="4250" dirty="0"/>
              <a:t>WOW</a:t>
            </a:r>
            <a:r>
              <a:rPr sz="4250" spc="45" dirty="0"/>
              <a:t> </a:t>
            </a:r>
            <a:r>
              <a:rPr sz="4250" dirty="0"/>
              <a:t>IN</a:t>
            </a:r>
            <a:r>
              <a:rPr sz="4250" spc="-30" dirty="0"/>
              <a:t> </a:t>
            </a:r>
            <a:r>
              <a:rPr sz="4250" dirty="0"/>
              <a:t>YOUR</a:t>
            </a:r>
            <a:r>
              <a:rPr sz="4250" spc="10" dirty="0"/>
              <a:t> </a:t>
            </a:r>
            <a:r>
              <a:rPr sz="4250" spc="-10" dirty="0"/>
              <a:t>SOLUTION</a:t>
            </a:r>
            <a:endParaRPr sz="4250" dirty="0"/>
          </a:p>
        </p:txBody>
      </p:sp>
      <p:sp>
        <p:nvSpPr>
          <p:cNvPr id="4" name="TextBox 3">
            <a:extLst>
              <a:ext uri="{FF2B5EF4-FFF2-40B4-BE49-F238E27FC236}">
                <a16:creationId xmlns:a16="http://schemas.microsoft.com/office/drawing/2014/main" id="{66D1FA94-C026-DBF3-3E4C-4DE1564864A7}"/>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9" name="TextBox 8">
            <a:extLst>
              <a:ext uri="{FF2B5EF4-FFF2-40B4-BE49-F238E27FC236}">
                <a16:creationId xmlns:a16="http://schemas.microsoft.com/office/drawing/2014/main" id="{27EEEA22-8047-C2B0-85ED-291C444C8CE9}"/>
              </a:ext>
            </a:extLst>
          </p:cNvPr>
          <p:cNvSpPr txBox="1"/>
          <p:nvPr/>
        </p:nvSpPr>
        <p:spPr>
          <a:xfrm>
            <a:off x="5187088" y="2525120"/>
            <a:ext cx="1828800" cy="369332"/>
          </a:xfrm>
          <a:prstGeom prst="rect">
            <a:avLst/>
          </a:prstGeom>
          <a:noFill/>
        </p:spPr>
        <p:txBody>
          <a:bodyPr wrap="square" rtlCol="0">
            <a:spAutoFit/>
          </a:bodyPr>
          <a:lstStyle/>
          <a:p>
            <a:pPr algn="l"/>
            <a:endParaRPr lang="en-US" dirty="0">
              <a:solidFill>
                <a:schemeClr val="tx2">
                  <a:lumMod val="60000"/>
                  <a:lumOff val="40000"/>
                </a:schemeClr>
              </a:solidFill>
            </a:endParaRPr>
          </a:p>
        </p:txBody>
      </p:sp>
      <p:sp>
        <p:nvSpPr>
          <p:cNvPr id="8" name="TextBox 7">
            <a:extLst>
              <a:ext uri="{FF2B5EF4-FFF2-40B4-BE49-F238E27FC236}">
                <a16:creationId xmlns:a16="http://schemas.microsoft.com/office/drawing/2014/main" id="{4B5BBAFC-DFBC-4AF8-E757-BE6533D83B00}"/>
              </a:ext>
            </a:extLst>
          </p:cNvPr>
          <p:cNvSpPr txBox="1"/>
          <p:nvPr/>
        </p:nvSpPr>
        <p:spPr>
          <a:xfrm>
            <a:off x="752551" y="1442762"/>
            <a:ext cx="7601257" cy="1938992"/>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heart failure prediction model harnesses the cutting-edge capabilities of Artificial Neural Networks to deliver a game-changing solution. By seamlessly integrating comprehensive patient data and leveraging advanced algorithms, our model offers unparalleled accuracy in risk assessment, enabling timely interventions and personalized healthcare strategies. </a:t>
            </a:r>
          </a:p>
        </p:txBody>
      </p:sp>
      <p:sp>
        <p:nvSpPr>
          <p:cNvPr id="3" name="TextBox 2">
            <a:extLst>
              <a:ext uri="{FF2B5EF4-FFF2-40B4-BE49-F238E27FC236}">
                <a16:creationId xmlns:a16="http://schemas.microsoft.com/office/drawing/2014/main" id="{3EABCB3A-1C73-5E01-775E-BE19A87464A3}"/>
              </a:ext>
            </a:extLst>
          </p:cNvPr>
          <p:cNvSpPr txBox="1"/>
          <p:nvPr/>
        </p:nvSpPr>
        <p:spPr>
          <a:xfrm>
            <a:off x="2515310" y="3542069"/>
            <a:ext cx="5467353" cy="2554545"/>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Our pioneering solution utilizes advanced neural networks to predict heart failure with unmatched accuracy. By integrating diverse data sources and cutting-edge deep learning techniques, we revolutionize risk assessment, offering personalized insights for proactive intervention. We redefine healthcare, saving lives through early detection and precision medicine.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25" dirty="0"/>
              <a:t>9</a:t>
            </a:fld>
            <a:endParaRPr spc="-25" dirty="0"/>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MODELLING</a:t>
            </a:r>
          </a:p>
        </p:txBody>
      </p:sp>
      <p:sp>
        <p:nvSpPr>
          <p:cNvPr id="4" name="TextBox 3">
            <a:extLst>
              <a:ext uri="{FF2B5EF4-FFF2-40B4-BE49-F238E27FC236}">
                <a16:creationId xmlns:a16="http://schemas.microsoft.com/office/drawing/2014/main" id="{85ACBC12-26FC-4C60-05B3-30D896241F63}"/>
              </a:ext>
            </a:extLst>
          </p:cNvPr>
          <p:cNvSpPr txBox="1"/>
          <p:nvPr/>
        </p:nvSpPr>
        <p:spPr>
          <a:xfrm>
            <a:off x="739241" y="1939150"/>
            <a:ext cx="8795946" cy="1631216"/>
          </a:xfrm>
          <a:prstGeom prst="rect">
            <a:avLst/>
          </a:prstGeom>
          <a:noFill/>
        </p:spPr>
        <p:txBody>
          <a:bodyPr wrap="square" rtlCol="0">
            <a:spAutoFit/>
          </a:bodyPr>
          <a:lstStyle/>
          <a:p>
            <a:pPr algn="l"/>
            <a:r>
              <a:rPr lang="en-US" sz="2000" dirty="0">
                <a:latin typeface="Times New Roman" panose="02020603050405020304" pitchFamily="18" charset="0"/>
                <a:cs typeface="Times New Roman" panose="02020603050405020304" pitchFamily="18" charset="0"/>
              </a:rPr>
              <a:t>The heart failure prediction model utilizes artificial neural networks (ANNs). It begins with data collection and preprocessing, followed by selecting and training an appropriate ANN architecture. Model performance is evaluated,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are fine-tuned, and the final model is deployed for proactive heart failure risk assessment and intervention.</a:t>
            </a:r>
          </a:p>
        </p:txBody>
      </p:sp>
      <p:sp>
        <p:nvSpPr>
          <p:cNvPr id="7" name="TextBox 6">
            <a:extLst>
              <a:ext uri="{FF2B5EF4-FFF2-40B4-BE49-F238E27FC236}">
                <a16:creationId xmlns:a16="http://schemas.microsoft.com/office/drawing/2014/main" id="{CE1950D2-6C6D-94F0-1FBF-AA7C8D8B68D8}"/>
              </a:ext>
            </a:extLst>
          </p:cNvPr>
          <p:cNvSpPr txBox="1"/>
          <p:nvPr/>
        </p:nvSpPr>
        <p:spPr>
          <a:xfrm>
            <a:off x="739241" y="3824993"/>
            <a:ext cx="8017647" cy="1938992"/>
          </a:xfrm>
          <a:prstGeom prst="rect">
            <a:avLst/>
          </a:prstGeom>
          <a:noFill/>
        </p:spPr>
        <p:txBody>
          <a:bodyPr wrap="square" rtlCol="0">
            <a:spAutoFit/>
          </a:bodyPr>
          <a:lstStyle/>
          <a:p>
            <a:pPr algn="l"/>
            <a:r>
              <a:rPr lang="en-US" sz="2000" dirty="0">
                <a:solidFill>
                  <a:schemeClr val="tx1"/>
                </a:solidFill>
                <a:latin typeface="Times New Roman" panose="02020603050405020304" pitchFamily="18" charset="0"/>
                <a:cs typeface="Times New Roman" panose="02020603050405020304" pitchFamily="18" charset="0"/>
              </a:rPr>
              <a:t>Utilizing artificial neural networks, our heart failure prediction model integrates data preprocessing, model selection, training, evaluation, </a:t>
            </a:r>
            <a:r>
              <a:rPr lang="en-US" sz="2000" dirty="0" err="1">
                <a:solidFill>
                  <a:schemeClr val="tx1"/>
                </a:solidFill>
                <a:latin typeface="Times New Roman" panose="02020603050405020304" pitchFamily="18" charset="0"/>
                <a:cs typeface="Times New Roman" panose="02020603050405020304" pitchFamily="18" charset="0"/>
              </a:rPr>
              <a:t>hyperparameter</a:t>
            </a:r>
            <a:r>
              <a:rPr lang="en-US" sz="2000" dirty="0">
                <a:solidFill>
                  <a:schemeClr val="tx1"/>
                </a:solidFill>
                <a:latin typeface="Times New Roman" panose="02020603050405020304" pitchFamily="18" charset="0"/>
                <a:cs typeface="Times New Roman" panose="02020603050405020304" pitchFamily="18" charset="0"/>
              </a:rPr>
              <a:t> tuning, and deployment stages. This comprehensive approach optimizes accuracy and reliability, enabling proactive risk assessment and personalized healthcare interventions for improved patient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HEART FAILURE PREDICTION(ANN)</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MONISHA R</dc:title>
  <cp:lastModifiedBy>Guest User</cp:lastModifiedBy>
  <cp:revision>13</cp:revision>
  <dcterms:created xsi:type="dcterms:W3CDTF">2024-03-29T08:43:39Z</dcterms:created>
  <dcterms:modified xsi:type="dcterms:W3CDTF">2024-04-04T04:41:02Z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2024-03-29T00:00:00Z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ies>
</file>