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4"/>
  </p:notesMasterIdLst>
  <p:handoutMasterIdLst>
    <p:handoutMasterId r:id="rId15"/>
  </p:handout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92" d="100"/>
          <a:sy n="92" d="100"/>
        </p:scale>
        <p:origin x="-756" y="-108"/>
      </p:cViewPr>
      <p:guideLst>
        <p:guide orient="horz" pos="588"/>
        <p:guide pos="144"/>
        <p:guide orient="horz" pos="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11/26/2024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pPr algn="r">
                <a:lnSpc>
                  <a:spcPct val="100000"/>
                </a:lnSpc>
              </a:p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26-11-2024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Spotify Music Recommendation System</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2.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11965" y="2331363"/>
            <a:ext cx="6520068" cy="2462213"/>
          </a:xfrm>
          <a:prstGeom prst="rect">
            <a:avLst/>
          </a:prstGeom>
          <a:noFill/>
        </p:spPr>
        <p:txBody>
          <a:bodyPr wrap="square">
            <a:spAutoFit/>
          </a:bodyPr>
          <a:lstStyle/>
          <a:p>
            <a:pPr algn="ctr"/>
            <a:r>
              <a:rPr lang="en-US" sz="2800" dirty="0"/>
              <a:t>CUSTOMER SEGMENTATION AND PERSONALIZATION</a:t>
            </a:r>
            <a:endParaRPr lang="en-US" dirty="0"/>
          </a:p>
          <a:p>
            <a:endParaRPr lang="en-US" sz="1400" dirty="0"/>
          </a:p>
          <a:p>
            <a:r>
              <a:rPr lang="en-US" dirty="0"/>
              <a:t>N</a:t>
            </a:r>
            <a:r>
              <a:rPr lang="en-IN" dirty="0" err="1"/>
              <a:t>ame</a:t>
            </a:r>
            <a:r>
              <a:rPr lang="en-IN" dirty="0"/>
              <a:t>: </a:t>
            </a:r>
            <a:r>
              <a:rPr lang="en-GB" dirty="0"/>
              <a:t>AJAY MURUGAN M</a:t>
            </a:r>
            <a:endParaRPr lang="en-US" dirty="0"/>
          </a:p>
          <a:p>
            <a:r>
              <a:rPr lang="en-US" dirty="0"/>
              <a:t>Email id:</a:t>
            </a:r>
            <a:r>
              <a:rPr lang="en-GB"/>
              <a:t>ajaymurugan091976</a:t>
            </a:r>
            <a:r>
              <a:rPr lang="en-IN"/>
              <a:t>@</a:t>
            </a:r>
            <a:r>
              <a:rPr lang="en-IN" dirty="0"/>
              <a:t>gmail.com</a:t>
            </a:r>
            <a:r>
              <a:rPr lang="en-US" dirty="0"/>
              <a:t> </a:t>
            </a:r>
            <a:r>
              <a:rPr lang="en-IN" dirty="0"/>
              <a:t>                          </a:t>
            </a:r>
            <a:r>
              <a:rPr lang="en-US" dirty="0"/>
              <a:t> </a:t>
            </a:r>
            <a:r>
              <a:rPr lang="en-US" sz="1400" dirty="0"/>
              <a:t>Guide: P.RAJA</a:t>
            </a:r>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58868"/>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Abstract of the system</a:t>
            </a:r>
            <a:endParaRPr lang="en-US" sz="1800" dirty="0">
              <a:latin typeface="Times New Roman" panose="02020603050405020304" pitchFamily="18" charset="0"/>
              <a:ea typeface="+mn-lt"/>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a:latin typeface="Times New Roman" panose="02020603050405020304" pitchFamily="18" charset="0"/>
                <a:ea typeface="+mn-lt"/>
                <a:cs typeface="Times New Roman" panose="02020603050405020304" pitchFamily="18" charset="0"/>
              </a:rPr>
              <a:t>Future Scope</a:t>
            </a:r>
            <a:endParaRPr lang="en-US" sz="1800" dirty="0">
              <a:latin typeface="Times New Roman" panose="02020603050405020304" pitchFamily="18" charset="0"/>
              <a:ea typeface="+mn-lt"/>
              <a:cs typeface="Times New Roman" panose="02020603050405020304" pitchFamily="18" charset="0"/>
            </a:endParaRPr>
          </a:p>
        </p:txBody>
      </p:sp>
      <p:pic>
        <p:nvPicPr>
          <p:cNvPr id="5" name="Picture 4" descr="dark blue screen.jpg"/>
          <p:cNvPicPr>
            <a:picLocks noChangeAspect="1"/>
          </p:cNvPicPr>
          <p:nvPr/>
        </p:nvPicPr>
        <p:blipFill>
          <a:blip r:embed="rId3"/>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a:solidFill>
                  <a:schemeClr val="bg1"/>
                </a:solidFill>
                <a:latin typeface="+mj-lt"/>
              </a:rPr>
              <a:t>CUSTOMER SEGMENTATION AND PERSONALIZATION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017726"/>
            <a:ext cx="9144000" cy="378565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Customer segmentation and personalization are critical strategies in modern marketing that enable businesses to deliver more tailored and effective customer experiences. Customer segmentation involves dividing a broad customer base into distinct groups based on shared characteristics, such as demographics, behaviors, preferences, or purchasing history. This allows organizations to better understand their diverse customer needs and optimize their offerings. Personalization, on the other hand, takes these insights a step further by customizing products, services, communications, and interactions to individual customer profiles, creating a more relevant and engaging experience.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integration of segmentation and personalization allows companies to target the right customers with the right message at the right time, improving customer satisfaction, increasing conversion rates, and enhancing customer loyalty. Advances in data analytics, machine learning, and artificial intelligence have significantly enhanced the accuracy and scalability of these strategies, enabling businesses to continuously refine and adapt their segmentation models and personalize interactions at scale.</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8" name="Rectangle 7"/>
          <p:cNvSpPr/>
          <p:nvPr/>
        </p:nvSpPr>
        <p:spPr>
          <a:xfrm>
            <a:off x="0" y="0"/>
            <a:ext cx="7065818" cy="307777"/>
          </a:xfrm>
          <a:prstGeom prst="rect">
            <a:avLst/>
          </a:prstGeom>
        </p:spPr>
        <p:txBody>
          <a:bodyPr wrap="square">
            <a:spAutoFit/>
          </a:bodyPr>
          <a:lstStyle/>
          <a:p>
            <a:r>
              <a:rPr lang="en-US" dirty="0">
                <a:solidFill>
                  <a:schemeClr val="bg1"/>
                </a:solidFill>
                <a:latin typeface="+mj-lt"/>
              </a:rPr>
              <a:t>CUSTOMER SEGMENTATION AND PERSONALIZATION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114697"/>
            <a:ext cx="9144000" cy="310854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In today’s highly competitive and data-driven marketplace, businesses face the challenge of effectively targeting and engaging their diverse customer base. Generic marketing strategies often fail to resonate with individual customers, leading to reduced engagement, lower conversion rates, and decreased customer loyalty. The key to overcoming this challenge lies in customer segmentation and personalization, which enable companies to tailor their offerings, communication, and overall customer experience to meet the specific needs and preferences of different customer groups.</a:t>
            </a:r>
          </a:p>
          <a:p>
            <a:r>
              <a:rPr lang="en-US" dirty="0">
                <a:latin typeface="Times New Roman" panose="02020603050405020304" pitchFamily="18" charset="0"/>
                <a:cs typeface="Times New Roman" panose="02020603050405020304" pitchFamily="18" charset="0"/>
              </a:rPr>
              <a:t>However, many businesses struggle with the complexity of segmentation, the accurate collection and analysis of customer data, and the implementation of effective personalization strategies. While segmentation models can provide valuable insights, organizations often face challenges in selecting the right segmentation criteria, managing large and diverse datasets, and integrating these insights into personalized marketing actions. Furthermore, implementing real-time personalization that resonates with individual customers at scale remains a significant hurdle, particularly for businesses with limited technological infrastructure or resources..</a:t>
            </a:r>
          </a:p>
          <a:p>
            <a:r>
              <a:rPr lang="en-US" dirty="0">
                <a:latin typeface="Times New Roman" panose="02020603050405020304" pitchFamily="18" charset="0"/>
                <a:cs typeface="Times New Roman" panose="02020603050405020304" pitchFamily="18" charset="0"/>
              </a:rPr>
              <a:t>How can businesses effectively utilize customer segmentation to drive personalized marketing strategies that enhance customer engagement, improve conversion rates, and increase customer loyalty, while overcoming challenges related to data quality, privacy concerns, and technological limitations?</a:t>
            </a:r>
            <a:endParaRPr lang="en-IN"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7" name="Rectangle 6"/>
          <p:cNvSpPr/>
          <p:nvPr/>
        </p:nvSpPr>
        <p:spPr>
          <a:xfrm>
            <a:off x="0" y="0"/>
            <a:ext cx="7065818" cy="307777"/>
          </a:xfrm>
          <a:prstGeom prst="rect">
            <a:avLst/>
          </a:prstGeom>
        </p:spPr>
        <p:txBody>
          <a:bodyPr wrap="square">
            <a:spAutoFit/>
          </a:bodyPr>
          <a:lstStyle/>
          <a:p>
            <a:r>
              <a:rPr lang="en-US" dirty="0">
                <a:solidFill>
                  <a:schemeClr val="bg1"/>
                </a:solidFill>
                <a:latin typeface="+mj-lt"/>
              </a:rPr>
              <a:t>CUSTOMER SEGMENTATION AND PERSONALIZATION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1" y="1132114"/>
            <a:ext cx="9144000" cy="375487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address the challenges businesses face with customer segmentation and personalization, this project proposes a comprehensive approach that integrates data-driven segmentation models, advanced personalization techniques, and robust technology infrastructure. </a:t>
            </a:r>
            <a:r>
              <a:rPr lang="en-IN" sz="1400"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Multi-Dimensional Segmentation: Combine demographic, </a:t>
            </a:r>
            <a:r>
              <a:rPr lang="en-IN" dirty="0" err="1">
                <a:latin typeface="Times New Roman" panose="02020603050405020304" pitchFamily="18" charset="0"/>
                <a:cs typeface="Times New Roman" panose="02020603050405020304" pitchFamily="18" charset="0"/>
              </a:rPr>
              <a:t>behavioral</a:t>
            </a:r>
            <a:r>
              <a:rPr lang="en-IN" dirty="0">
                <a:latin typeface="Times New Roman" panose="02020603050405020304" pitchFamily="18" charset="0"/>
                <a:cs typeface="Times New Roman" panose="02020603050405020304" pitchFamily="18" charset="0"/>
              </a:rPr>
              <a:t>, psychographic, and geographic data to create more precise customer segments. Leverage both traditional segmentation techniques (e.g., RFM analysis, cohort analysis) and advanced methods such as clustering algorithms (e.g., K-means, hierarchical clustering).</a:t>
            </a:r>
          </a:p>
          <a:p>
            <a:r>
              <a:rPr lang="en-IN" dirty="0">
                <a:latin typeface="Times New Roman" panose="02020603050405020304" pitchFamily="18" charset="0"/>
                <a:cs typeface="Times New Roman" panose="02020603050405020304" pitchFamily="18" charset="0"/>
              </a:rPr>
              <a:t>Data Quality and Integration:</a:t>
            </a:r>
            <a:r>
              <a:rPr lang="en-US" dirty="0">
                <a:latin typeface="Times New Roman" panose="02020603050405020304" pitchFamily="18" charset="0"/>
                <a:cs typeface="Times New Roman" panose="02020603050405020304" pitchFamily="18" charset="0"/>
              </a:rPr>
              <a:t>Improve data quality by cleaning, normalizing, and integrating data from multiple sources (CRM systems, website analytics, social media, etc.) to ensure a comprehensive customer view.</a:t>
            </a:r>
          </a:p>
          <a:p>
            <a:r>
              <a:rPr lang="en-IN" dirty="0">
                <a:latin typeface="Times New Roman" panose="02020603050405020304" pitchFamily="18" charset="0"/>
                <a:cs typeface="Times New Roman" panose="02020603050405020304" pitchFamily="18" charset="0"/>
              </a:rPr>
              <a:t>Real-Time Personalization:</a:t>
            </a:r>
            <a:r>
              <a:rPr lang="en-US" dirty="0">
                <a:latin typeface="Times New Roman" panose="02020603050405020304" pitchFamily="18" charset="0"/>
                <a:cs typeface="Times New Roman" panose="02020603050405020304" pitchFamily="18" charset="0"/>
              </a:rPr>
              <a:t>Use real-time data processing to tailor the customer experience based on live interactions, such as browsing activity or recent purchases. This includes personalized product recommendations, dynamic content on websites, personalized email campaigns, and targeted advertisements.</a:t>
            </a:r>
          </a:p>
          <a:p>
            <a:r>
              <a:rPr lang="en-IN" dirty="0">
                <a:latin typeface="Times New Roman" panose="02020603050405020304" pitchFamily="18" charset="0"/>
                <a:cs typeface="Times New Roman" panose="02020603050405020304" pitchFamily="18" charset="0"/>
              </a:rPr>
              <a:t>AI-Powered Personalization:</a:t>
            </a:r>
            <a:r>
              <a:rPr lang="en-US" dirty="0">
                <a:latin typeface="Times New Roman" panose="02020603050405020304" pitchFamily="18" charset="0"/>
                <a:cs typeface="Times New Roman" panose="02020603050405020304" pitchFamily="18" charset="0"/>
              </a:rPr>
              <a:t>Use AI-driven recommendation engines, such as collaborative filtering or content-based filtering, to personalize product or content recommendations based on similar customer behaviors or preferences.</a:t>
            </a:r>
          </a:p>
          <a:p>
            <a:r>
              <a:rPr lang="en-IN" dirty="0">
                <a:latin typeface="Times New Roman" panose="02020603050405020304" pitchFamily="18" charset="0"/>
                <a:cs typeface="Times New Roman" panose="02020603050405020304" pitchFamily="18" charset="0"/>
              </a:rPr>
              <a:t>Marketing Automation Tools:</a:t>
            </a:r>
            <a:r>
              <a:rPr lang="en-US" dirty="0">
                <a:latin typeface="Times New Roman" panose="02020603050405020304" pitchFamily="18" charset="0"/>
                <a:cs typeface="Times New Roman" panose="02020603050405020304" pitchFamily="18" charset="0"/>
              </a:rPr>
              <a:t>Implement advanced marketing automation platforms (e.g., </a:t>
            </a:r>
            <a:r>
              <a:rPr lang="en-US" dirty="0" err="1">
                <a:latin typeface="Times New Roman" panose="02020603050405020304" pitchFamily="18" charset="0"/>
                <a:cs typeface="Times New Roman" panose="02020603050405020304" pitchFamily="18" charset="0"/>
              </a:rPr>
              <a:t>HubSpot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Salesforce</a:t>
            </a:r>
            <a:r>
              <a:rPr lang="en-US" dirty="0">
                <a:latin typeface="Times New Roman" panose="02020603050405020304" pitchFamily="18" charset="0"/>
                <a:cs typeface="Times New Roman" panose="02020603050405020304" pitchFamily="18" charset="0"/>
              </a:rPr>
              <a:t> Marketing Cloud) to automate personalized email campaigns, customer journey mapping, and triggered marketing actions based on customer behavior.</a:t>
            </a:r>
            <a:endParaRPr lang="en-IN" sz="1400" dirty="0">
              <a:latin typeface="Times New Roman" panose="02020603050405020304" pitchFamily="18" charset="0"/>
              <a:cs typeface="Times New Roman" panose="02020603050405020304" pitchFamily="18" charset="0"/>
            </a:endParaRPr>
          </a:p>
        </p:txBody>
      </p:sp>
      <p:pic>
        <p:nvPicPr>
          <p:cNvPr id="4" name="Picture 3" descr="dark blue screen.jpg"/>
          <p:cNvPicPr>
            <a:picLocks noChangeAspect="1"/>
          </p:cNvPicPr>
          <p:nvPr/>
        </p:nvPicPr>
        <p:blipFill>
          <a:blip r:embed="rId2"/>
          <a:stretch>
            <a:fillRect/>
          </a:stretch>
        </p:blipFill>
        <p:spPr>
          <a:xfrm>
            <a:off x="0" y="-145472"/>
            <a:ext cx="7107382" cy="550717"/>
          </a:xfrm>
          <a:prstGeom prst="rect">
            <a:avLst/>
          </a:prstGeom>
        </p:spPr>
      </p:pic>
      <p:sp>
        <p:nvSpPr>
          <p:cNvPr id="8" name="Rectangle 7"/>
          <p:cNvSpPr/>
          <p:nvPr/>
        </p:nvSpPr>
        <p:spPr>
          <a:xfrm>
            <a:off x="0" y="0"/>
            <a:ext cx="7065818" cy="307777"/>
          </a:xfrm>
          <a:prstGeom prst="rect">
            <a:avLst/>
          </a:prstGeom>
        </p:spPr>
        <p:txBody>
          <a:bodyPr wrap="square">
            <a:spAutoFit/>
          </a:bodyPr>
          <a:lstStyle/>
          <a:p>
            <a:r>
              <a:rPr lang="en-US" dirty="0">
                <a:solidFill>
                  <a:schemeClr val="bg1"/>
                </a:solidFill>
                <a:latin typeface="+mj-lt"/>
              </a:rPr>
              <a:t>CUSTOMER SEGMENTATION AND PERSONALIZATION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87086" y="940525"/>
            <a:ext cx="9056914" cy="397031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ETL (Extract, Transform, Load) Pipeline: Aggregates and cleanses data from various sources to create a unified customer dataset.</a:t>
            </a:r>
            <a:r>
              <a:rPr lang="en-IN" sz="14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Descriptive Segmentation: Traditional segmentation based on demographic, </a:t>
            </a:r>
            <a:r>
              <a:rPr lang="en-IN" dirty="0" err="1">
                <a:latin typeface="Arial" panose="020B0604020202020204" pitchFamily="34" charset="0"/>
                <a:cs typeface="Arial" panose="020B0604020202020204" pitchFamily="34" charset="0"/>
              </a:rPr>
              <a:t>behavioral</a:t>
            </a:r>
            <a:r>
              <a:rPr lang="en-IN" dirty="0">
                <a:latin typeface="Arial" panose="020B0604020202020204" pitchFamily="34" charset="0"/>
                <a:cs typeface="Arial" panose="020B0604020202020204" pitchFamily="34" charset="0"/>
              </a:rPr>
              <a:t>, and psychographic data (e.g., age, gender, interests).</a:t>
            </a:r>
            <a:r>
              <a:rPr lang="en-IN" sz="1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BI Tools: Dashboards for visualizing segmentation results (e.g., Tableau, Power BI).</a:t>
            </a:r>
            <a:r>
              <a:rPr lang="en-IN" sz="1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Recommendation System: Powered by machine learning models (collaborative filtering, content-based filtering) to provide personalized product or content recommendations (e.g., for e-commerce or media streaming).</a:t>
            </a:r>
            <a:r>
              <a:rPr lang="en-IN" sz="14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Marketing Automation Platform: Automates personalized messaging and campaigns across channels (e.g., email marketing, SMS, push notifications) based on customer segments and </a:t>
            </a:r>
            <a:r>
              <a:rPr lang="en-IN" dirty="0" err="1">
                <a:latin typeface="Arial" panose="020B0604020202020204" pitchFamily="34" charset="0"/>
                <a:cs typeface="Arial" panose="020B0604020202020204" pitchFamily="34" charset="0"/>
              </a:rPr>
              <a:t>behavior</a:t>
            </a:r>
            <a:r>
              <a:rPr lang="en-IN" dirty="0">
                <a:latin typeface="Arial" panose="020B0604020202020204" pitchFamily="34" charset="0"/>
                <a:cs typeface="Arial" panose="020B0604020202020204" pitchFamily="34" charset="0"/>
              </a:rPr>
              <a:t> (e.g., </a:t>
            </a:r>
            <a:r>
              <a:rPr lang="en-IN" dirty="0" err="1">
                <a:latin typeface="Arial" panose="020B0604020202020204" pitchFamily="34" charset="0"/>
                <a:cs typeface="Arial" panose="020B0604020202020204" pitchFamily="34" charset="0"/>
              </a:rPr>
              <a:t>Mailchimp</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Marketo</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Salesforce</a:t>
            </a:r>
            <a:r>
              <a:rPr lang="en-IN" dirty="0">
                <a:latin typeface="Arial" panose="020B0604020202020204" pitchFamily="34" charset="0"/>
                <a:cs typeface="Arial" panose="020B0604020202020204" pitchFamily="34" charset="0"/>
              </a:rPr>
              <a:t> Marketing Cloud).</a:t>
            </a:r>
            <a:r>
              <a:rPr lang="en-IN" sz="1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Churn Prediction Models: Predict when a customer might churn and trigger retention campaigns (e.g., using classification algorithms like logistic regression or random forests).</a:t>
            </a:r>
            <a:r>
              <a:rPr lang="en-IN" sz="1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Model Retraining: Continuously update segmentation and personalization models with new data to ensure they remain accurate and relevant.</a:t>
            </a:r>
            <a:r>
              <a:rPr lang="en-IN" sz="14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Consent Management System: Collects and manages user consent for data collection and processing (e.g., GDPR, CCPA compliance).</a:t>
            </a:r>
            <a:r>
              <a:rPr lang="en-IN" sz="1400" dirty="0">
                <a:latin typeface="Arial" panose="020B0604020202020204" pitchFamily="34" charset="0"/>
                <a:cs typeface="Arial" panose="020B0604020202020204" pitchFamily="34" charset="0"/>
              </a:rPr>
              <a:t>
</a:t>
            </a:r>
            <a:endParaRPr lang="en-IN" dirty="0"/>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8" name="Rectangle 7"/>
          <p:cNvSpPr/>
          <p:nvPr/>
        </p:nvSpPr>
        <p:spPr>
          <a:xfrm>
            <a:off x="0" y="0"/>
            <a:ext cx="7065818" cy="307777"/>
          </a:xfrm>
          <a:prstGeom prst="rect">
            <a:avLst/>
          </a:prstGeom>
        </p:spPr>
        <p:txBody>
          <a:bodyPr wrap="square">
            <a:spAutoFit/>
          </a:bodyPr>
          <a:lstStyle/>
          <a:p>
            <a:r>
              <a:rPr lang="en-US" dirty="0">
                <a:solidFill>
                  <a:schemeClr val="bg1"/>
                </a:solidFill>
                <a:latin typeface="+mj-lt"/>
              </a:rPr>
              <a:t>CUSTOMER SEGMENTATION AND PERSONALIZATION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859138"/>
            <a:ext cx="9144000" cy="246221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an increasingly competitive and data-driven marketplace, customer segmentation and personalization have become essential strategies for businesses seeking to engage customers in a more meaningful and effective way. Through careful segmentation, businesses can categorize their customers based on shared characteristics, enabling them to tailor marketing efforts to meet specific needs, behaviors, and preferences. Personalization takes this a step further by delivering highly relevant, individualized experiences that enhance customer satisfaction and loyalty, ultimately driving higher conversion rates and long-term business success.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Despite the benefits, the project also highlighted several challenges that businesses face in implementing segmentation and personalization at scale. These include data quality and integration issues, privacy concerns, and the complexity of managing real-time personalization. However, with the right technological infrastructure, ethical data practices, and continuous optimization through A/B testing and machine learning models, these challenges can be mitigated.</a:t>
            </a:r>
            <a:endParaRPr lang="en-IN" dirty="0">
              <a:latin typeface="Times New Roman" panose="02020603050405020304" pitchFamily="18" charset="0"/>
              <a:cs typeface="Times New Roman" panose="02020603050405020304" pitchFamily="18" charset="0"/>
            </a:endParaRPr>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7" name="Rectangle 6"/>
          <p:cNvSpPr/>
          <p:nvPr/>
        </p:nvSpPr>
        <p:spPr>
          <a:xfrm>
            <a:off x="0" y="0"/>
            <a:ext cx="7065818" cy="307777"/>
          </a:xfrm>
          <a:prstGeom prst="rect">
            <a:avLst/>
          </a:prstGeom>
        </p:spPr>
        <p:txBody>
          <a:bodyPr wrap="square">
            <a:spAutoFit/>
          </a:bodyPr>
          <a:lstStyle/>
          <a:p>
            <a:r>
              <a:rPr lang="en-US" dirty="0">
                <a:solidFill>
                  <a:schemeClr val="bg1"/>
                </a:solidFill>
                <a:latin typeface="+mj-lt"/>
              </a:rPr>
              <a:t>CUSTOMER SEGMENTATION AND PERSONALIZATION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60960" y="1074581"/>
            <a:ext cx="9144000" cy="3323987"/>
          </a:xfrm>
          <a:prstGeom prst="rect">
            <a:avLst/>
          </a:prstGeom>
          <a:noFill/>
        </p:spPr>
        <p:txBody>
          <a:bodyPr wrap="square">
            <a:spAutoFit/>
          </a:bodyPr>
          <a:lstStyle/>
          <a:p>
            <a:r>
              <a:rPr lang="en-US" dirty="0"/>
              <a:t>          As the customer segmentation and personalization landscape evolves with emerging technologies and increasingly sophisticated data analytics, the future goals for this project will focus on enhancing the scalability, precision, and ethical delivery of personalized experiences. These goals will ensure that businesses can not only stay competitive but also foster long-term customer loyalty while respecting privacy and ethical standards.</a:t>
            </a:r>
          </a:p>
          <a:p>
            <a:endParaRPr lang="en-US" dirty="0"/>
          </a:p>
          <a:p>
            <a:r>
              <a:rPr lang="en-US" dirty="0"/>
              <a:t> The future goals of this Customer Segmentation and Personalization project are centered around creating smarter, more personalized experiences that drive deeper engagement, loyalty, and conversion. By leveraging advanced AI models, integrating emerging technologies, ensuring privacy and ethical standards, and focusing on </a:t>
            </a:r>
            <a:r>
              <a:rPr lang="en-US" dirty="0" err="1"/>
              <a:t>omnichannel</a:t>
            </a:r>
            <a:r>
              <a:rPr lang="en-US" dirty="0"/>
              <a:t> consistency, businesses can offer hyper-relevant, dynamic experiences that resonate with customers in a meaningful way. Achieving these goals will not only improve customer satisfaction but also lead to sustained business growth, stronger customer retention, and a more competitive market position.</a:t>
            </a:r>
          </a:p>
          <a:p>
            <a:endParaRPr lang="en-US" dirty="0"/>
          </a:p>
          <a:p>
            <a:endParaRPr lang="en-US" dirty="0"/>
          </a:p>
          <a:p>
            <a:endParaRPr lang="en-US" dirty="0"/>
          </a:p>
          <a:p>
            <a:endParaRPr lang="en-US" dirty="0"/>
          </a:p>
        </p:txBody>
      </p:sp>
      <p:pic>
        <p:nvPicPr>
          <p:cNvPr id="5" name="Picture 4" descr="dark blue screen.jpg"/>
          <p:cNvPicPr>
            <a:picLocks noChangeAspect="1"/>
          </p:cNvPicPr>
          <p:nvPr/>
        </p:nvPicPr>
        <p:blipFill>
          <a:blip r:embed="rId2"/>
          <a:stretch>
            <a:fillRect/>
          </a:stretch>
        </p:blipFill>
        <p:spPr>
          <a:xfrm>
            <a:off x="0" y="-145472"/>
            <a:ext cx="7107382" cy="550717"/>
          </a:xfrm>
          <a:prstGeom prst="rect">
            <a:avLst/>
          </a:prstGeom>
        </p:spPr>
      </p:pic>
      <p:sp>
        <p:nvSpPr>
          <p:cNvPr id="6" name="Rectangle 5"/>
          <p:cNvSpPr/>
          <p:nvPr/>
        </p:nvSpPr>
        <p:spPr>
          <a:xfrm>
            <a:off x="0" y="0"/>
            <a:ext cx="7065818" cy="307777"/>
          </a:xfrm>
          <a:prstGeom prst="rect">
            <a:avLst/>
          </a:prstGeom>
        </p:spPr>
        <p:txBody>
          <a:bodyPr wrap="square">
            <a:spAutoFit/>
          </a:bodyPr>
          <a:lstStyle/>
          <a:p>
            <a:r>
              <a:rPr lang="en-US" dirty="0">
                <a:solidFill>
                  <a:schemeClr val="bg1"/>
                </a:solidFill>
                <a:latin typeface="+mj-lt"/>
              </a:rPr>
              <a:t>CUSTOMER SEGMENTATION AND PERSONALIZATION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pic>
        <p:nvPicPr>
          <p:cNvPr id="4" name="Picture 3" descr="dark blue screen.jpg"/>
          <p:cNvPicPr>
            <a:picLocks noChangeAspect="1"/>
          </p:cNvPicPr>
          <p:nvPr/>
        </p:nvPicPr>
        <p:blipFill>
          <a:blip r:embed="rId3"/>
          <a:stretch>
            <a:fillRect/>
          </a:stretch>
        </p:blipFill>
        <p:spPr>
          <a:xfrm>
            <a:off x="0" y="-145472"/>
            <a:ext cx="7107382" cy="550717"/>
          </a:xfrm>
          <a:prstGeom prst="rect">
            <a:avLst/>
          </a:prstGeom>
        </p:spPr>
      </p:pic>
      <p:sp>
        <p:nvSpPr>
          <p:cNvPr id="5" name="Rectangle 4"/>
          <p:cNvSpPr/>
          <p:nvPr/>
        </p:nvSpPr>
        <p:spPr>
          <a:xfrm>
            <a:off x="0" y="0"/>
            <a:ext cx="7065818" cy="307777"/>
          </a:xfrm>
          <a:prstGeom prst="rect">
            <a:avLst/>
          </a:prstGeom>
        </p:spPr>
        <p:txBody>
          <a:bodyPr wrap="square">
            <a:spAutoFit/>
          </a:bodyPr>
          <a:lstStyle/>
          <a:p>
            <a:r>
              <a:rPr lang="en-US" dirty="0">
                <a:solidFill>
                  <a:schemeClr val="bg1"/>
                </a:solidFill>
                <a:latin typeface="+mj-lt"/>
              </a:rPr>
              <a:t>CUSTOMER SEGMENTATION AND PERSONALIZATION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s>
</ds:datastoreItem>
</file>

<file path=docProps/app.xml><?xml version="1.0" encoding="utf-8"?>
<Properties xmlns="http://schemas.openxmlformats.org/officeDocument/2006/extended-properties" xmlns:vt="http://schemas.openxmlformats.org/officeDocument/2006/docPropsVTypes">
  <TotalTime>59</TotalTime>
  <Words>902</Words>
  <Application>Microsoft Office PowerPoint</Application>
  <PresentationFormat>On-screen Show (16:9)</PresentationFormat>
  <Paragraphs>57</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PowerPoint Presentation</vt:lpstr>
      <vt:lpstr>PowerPoint Presentation</vt:lpstr>
      <vt:lpstr>Abstract</vt:lpstr>
      <vt:lpstr>Problem Statement</vt:lpstr>
      <vt:lpstr>Proposed Solution</vt:lpstr>
      <vt:lpstr>System Architecture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918056622970</cp:lastModifiedBy>
  <cp:revision>16</cp:revision>
  <dcterms:created xsi:type="dcterms:W3CDTF">2024-11-10T11:41:20Z</dcterms:created>
  <dcterms:modified xsi:type="dcterms:W3CDTF">2024-11-26T13:07:24Z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