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536C7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 u="sng">
                <a:solidFill>
                  <a:srgbClr val="00A2D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536C7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 u="sng">
                <a:solidFill>
                  <a:srgbClr val="00A2D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536C7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536C7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065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0650"/>
                </a:lnTo>
                <a:lnTo>
                  <a:pt x="8991600" y="1390650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06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6391275"/>
            <a:ext cx="8829675" cy="304800"/>
          </a:xfrm>
          <a:custGeom>
            <a:avLst/>
            <a:gdLst/>
            <a:ahLst/>
            <a:cxnLst/>
            <a:rect l="l" t="t" r="r" b="b"/>
            <a:pathLst>
              <a:path w="8829675" h="304800">
                <a:moveTo>
                  <a:pt x="8829675" y="0"/>
                </a:moveTo>
                <a:lnTo>
                  <a:pt x="0" y="0"/>
                </a:lnTo>
                <a:lnTo>
                  <a:pt x="0" y="304800"/>
                </a:lnTo>
                <a:lnTo>
                  <a:pt x="8829675" y="304800"/>
                </a:lnTo>
                <a:lnTo>
                  <a:pt x="8829675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7162" y="157162"/>
            <a:ext cx="8829675" cy="6553200"/>
          </a:xfrm>
          <a:custGeom>
            <a:avLst/>
            <a:gdLst/>
            <a:ahLst/>
            <a:cxnLst/>
            <a:rect l="l" t="t" r="r" b="b"/>
            <a:pathLst>
              <a:path w="8829675" h="6553200">
                <a:moveTo>
                  <a:pt x="0" y="6553200"/>
                </a:moveTo>
                <a:lnTo>
                  <a:pt x="8829675" y="6553200"/>
                </a:lnTo>
                <a:lnTo>
                  <a:pt x="8829675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7162" y="1281175"/>
            <a:ext cx="8830310" cy="0"/>
          </a:xfrm>
          <a:custGeom>
            <a:avLst/>
            <a:gdLst/>
            <a:ahLst/>
            <a:cxnLst/>
            <a:rect l="l" t="t" r="r" b="b"/>
            <a:pathLst>
              <a:path w="8830310">
                <a:moveTo>
                  <a:pt x="0" y="0"/>
                </a:moveTo>
                <a:lnTo>
                  <a:pt x="8829738" y="0"/>
                </a:lnTo>
              </a:path>
            </a:pathLst>
          </a:custGeom>
          <a:ln w="9525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267200" y="9524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83"/>
                </a:lnTo>
                <a:lnTo>
                  <a:pt x="575564" y="164757"/>
                </a:lnTo>
                <a:lnTo>
                  <a:pt x="550760" y="124815"/>
                </a:lnTo>
                <a:lnTo>
                  <a:pt x="520293" y="89306"/>
                </a:lnTo>
                <a:lnTo>
                  <a:pt x="484771" y="58826"/>
                </a:lnTo>
                <a:lnTo>
                  <a:pt x="444842" y="34036"/>
                </a:lnTo>
                <a:lnTo>
                  <a:pt x="401116" y="15544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70" y="15557"/>
                </a:lnTo>
                <a:lnTo>
                  <a:pt x="164744" y="34036"/>
                </a:lnTo>
                <a:lnTo>
                  <a:pt x="124815" y="58839"/>
                </a:lnTo>
                <a:lnTo>
                  <a:pt x="89293" y="89306"/>
                </a:lnTo>
                <a:lnTo>
                  <a:pt x="58826" y="124828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84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341876" y="1028319"/>
            <a:ext cx="469900" cy="468630"/>
          </a:xfrm>
          <a:custGeom>
            <a:avLst/>
            <a:gdLst/>
            <a:ahLst/>
            <a:cxnLst/>
            <a:rect l="l" t="t" r="r" b="b"/>
            <a:pathLst>
              <a:path w="469900" h="468630">
                <a:moveTo>
                  <a:pt x="257556" y="0"/>
                </a:moveTo>
                <a:lnTo>
                  <a:pt x="233679" y="0"/>
                </a:lnTo>
                <a:lnTo>
                  <a:pt x="209550" y="1269"/>
                </a:lnTo>
                <a:lnTo>
                  <a:pt x="163829" y="10159"/>
                </a:lnTo>
                <a:lnTo>
                  <a:pt x="121793" y="27939"/>
                </a:lnTo>
                <a:lnTo>
                  <a:pt x="84582" y="53339"/>
                </a:lnTo>
                <a:lnTo>
                  <a:pt x="52832" y="86359"/>
                </a:lnTo>
                <a:lnTo>
                  <a:pt x="27812" y="123189"/>
                </a:lnTo>
                <a:lnTo>
                  <a:pt x="10160" y="166369"/>
                </a:lnTo>
                <a:lnTo>
                  <a:pt x="1015" y="212089"/>
                </a:lnTo>
                <a:lnTo>
                  <a:pt x="0" y="236219"/>
                </a:lnTo>
                <a:lnTo>
                  <a:pt x="1270" y="259079"/>
                </a:lnTo>
                <a:lnTo>
                  <a:pt x="10922" y="306069"/>
                </a:lnTo>
                <a:lnTo>
                  <a:pt x="28956" y="347979"/>
                </a:lnTo>
                <a:lnTo>
                  <a:pt x="54356" y="384809"/>
                </a:lnTo>
                <a:lnTo>
                  <a:pt x="86487" y="416559"/>
                </a:lnTo>
                <a:lnTo>
                  <a:pt x="123951" y="441959"/>
                </a:lnTo>
                <a:lnTo>
                  <a:pt x="166243" y="458469"/>
                </a:lnTo>
                <a:lnTo>
                  <a:pt x="212216" y="468629"/>
                </a:lnTo>
                <a:lnTo>
                  <a:pt x="236093" y="468629"/>
                </a:lnTo>
                <a:lnTo>
                  <a:pt x="260223" y="467359"/>
                </a:lnTo>
                <a:lnTo>
                  <a:pt x="283337" y="464819"/>
                </a:lnTo>
                <a:lnTo>
                  <a:pt x="305943" y="458469"/>
                </a:lnTo>
                <a:lnTo>
                  <a:pt x="323828" y="452119"/>
                </a:lnTo>
                <a:lnTo>
                  <a:pt x="235331" y="452119"/>
                </a:lnTo>
                <a:lnTo>
                  <a:pt x="212978" y="450850"/>
                </a:lnTo>
                <a:lnTo>
                  <a:pt x="170434" y="443229"/>
                </a:lnTo>
                <a:lnTo>
                  <a:pt x="131318" y="426719"/>
                </a:lnTo>
                <a:lnTo>
                  <a:pt x="96520" y="402589"/>
                </a:lnTo>
                <a:lnTo>
                  <a:pt x="66928" y="373379"/>
                </a:lnTo>
                <a:lnTo>
                  <a:pt x="43434" y="339089"/>
                </a:lnTo>
                <a:lnTo>
                  <a:pt x="26797" y="299719"/>
                </a:lnTo>
                <a:lnTo>
                  <a:pt x="18034" y="257809"/>
                </a:lnTo>
                <a:lnTo>
                  <a:pt x="16947" y="233679"/>
                </a:lnTo>
                <a:lnTo>
                  <a:pt x="17907" y="212089"/>
                </a:lnTo>
                <a:lnTo>
                  <a:pt x="26543" y="170179"/>
                </a:lnTo>
                <a:lnTo>
                  <a:pt x="43052" y="130809"/>
                </a:lnTo>
                <a:lnTo>
                  <a:pt x="66421" y="96519"/>
                </a:lnTo>
                <a:lnTo>
                  <a:pt x="96012" y="66039"/>
                </a:lnTo>
                <a:lnTo>
                  <a:pt x="130556" y="43179"/>
                </a:lnTo>
                <a:lnTo>
                  <a:pt x="169672" y="26669"/>
                </a:lnTo>
                <a:lnTo>
                  <a:pt x="212089" y="17779"/>
                </a:lnTo>
                <a:lnTo>
                  <a:pt x="234441" y="16509"/>
                </a:lnTo>
                <a:lnTo>
                  <a:pt x="321521" y="16509"/>
                </a:lnTo>
                <a:lnTo>
                  <a:pt x="303529" y="10159"/>
                </a:lnTo>
                <a:lnTo>
                  <a:pt x="281050" y="3809"/>
                </a:lnTo>
                <a:lnTo>
                  <a:pt x="257556" y="0"/>
                </a:lnTo>
                <a:close/>
              </a:path>
              <a:path w="469900" h="468630">
                <a:moveTo>
                  <a:pt x="321521" y="16509"/>
                </a:moveTo>
                <a:lnTo>
                  <a:pt x="234441" y="16509"/>
                </a:lnTo>
                <a:lnTo>
                  <a:pt x="256794" y="17779"/>
                </a:lnTo>
                <a:lnTo>
                  <a:pt x="278384" y="20319"/>
                </a:lnTo>
                <a:lnTo>
                  <a:pt x="319277" y="33019"/>
                </a:lnTo>
                <a:lnTo>
                  <a:pt x="356488" y="53339"/>
                </a:lnTo>
                <a:lnTo>
                  <a:pt x="388747" y="80009"/>
                </a:lnTo>
                <a:lnTo>
                  <a:pt x="415416" y="111759"/>
                </a:lnTo>
                <a:lnTo>
                  <a:pt x="435610" y="149859"/>
                </a:lnTo>
                <a:lnTo>
                  <a:pt x="448310" y="190500"/>
                </a:lnTo>
                <a:lnTo>
                  <a:pt x="452882" y="233679"/>
                </a:lnTo>
                <a:lnTo>
                  <a:pt x="451865" y="256539"/>
                </a:lnTo>
                <a:lnTo>
                  <a:pt x="443229" y="298450"/>
                </a:lnTo>
                <a:lnTo>
                  <a:pt x="426720" y="337819"/>
                </a:lnTo>
                <a:lnTo>
                  <a:pt x="403351" y="372109"/>
                </a:lnTo>
                <a:lnTo>
                  <a:pt x="373761" y="402589"/>
                </a:lnTo>
                <a:lnTo>
                  <a:pt x="339216" y="425450"/>
                </a:lnTo>
                <a:lnTo>
                  <a:pt x="300100" y="441959"/>
                </a:lnTo>
                <a:lnTo>
                  <a:pt x="257683" y="450850"/>
                </a:lnTo>
                <a:lnTo>
                  <a:pt x="235331" y="452119"/>
                </a:lnTo>
                <a:lnTo>
                  <a:pt x="323828" y="452119"/>
                </a:lnTo>
                <a:lnTo>
                  <a:pt x="367284" y="427989"/>
                </a:lnTo>
                <a:lnTo>
                  <a:pt x="401954" y="400050"/>
                </a:lnTo>
                <a:lnTo>
                  <a:pt x="430275" y="364489"/>
                </a:lnTo>
                <a:lnTo>
                  <a:pt x="451865" y="325119"/>
                </a:lnTo>
                <a:lnTo>
                  <a:pt x="465200" y="280669"/>
                </a:lnTo>
                <a:lnTo>
                  <a:pt x="469773" y="233679"/>
                </a:lnTo>
                <a:lnTo>
                  <a:pt x="468502" y="209550"/>
                </a:lnTo>
                <a:lnTo>
                  <a:pt x="458850" y="163829"/>
                </a:lnTo>
                <a:lnTo>
                  <a:pt x="440816" y="121919"/>
                </a:lnTo>
                <a:lnTo>
                  <a:pt x="415416" y="83819"/>
                </a:lnTo>
                <a:lnTo>
                  <a:pt x="383286" y="52069"/>
                </a:lnTo>
                <a:lnTo>
                  <a:pt x="345821" y="26669"/>
                </a:lnTo>
                <a:lnTo>
                  <a:pt x="325120" y="17779"/>
                </a:lnTo>
                <a:lnTo>
                  <a:pt x="321521" y="16509"/>
                </a:lnTo>
                <a:close/>
              </a:path>
              <a:path w="469900" h="468630">
                <a:moveTo>
                  <a:pt x="235331" y="33019"/>
                </a:moveTo>
                <a:lnTo>
                  <a:pt x="194818" y="36829"/>
                </a:lnTo>
                <a:lnTo>
                  <a:pt x="156972" y="48259"/>
                </a:lnTo>
                <a:lnTo>
                  <a:pt x="122809" y="67309"/>
                </a:lnTo>
                <a:lnTo>
                  <a:pt x="92963" y="91439"/>
                </a:lnTo>
                <a:lnTo>
                  <a:pt x="68325" y="121919"/>
                </a:lnTo>
                <a:lnTo>
                  <a:pt x="49784" y="156209"/>
                </a:lnTo>
                <a:lnTo>
                  <a:pt x="37973" y="193039"/>
                </a:lnTo>
                <a:lnTo>
                  <a:pt x="33782" y="233679"/>
                </a:lnTo>
                <a:lnTo>
                  <a:pt x="34798" y="254000"/>
                </a:lnTo>
                <a:lnTo>
                  <a:pt x="42672" y="293369"/>
                </a:lnTo>
                <a:lnTo>
                  <a:pt x="57912" y="330200"/>
                </a:lnTo>
                <a:lnTo>
                  <a:pt x="79375" y="361950"/>
                </a:lnTo>
                <a:lnTo>
                  <a:pt x="106679" y="389889"/>
                </a:lnTo>
                <a:lnTo>
                  <a:pt x="138684" y="411479"/>
                </a:lnTo>
                <a:lnTo>
                  <a:pt x="174751" y="426719"/>
                </a:lnTo>
                <a:lnTo>
                  <a:pt x="213868" y="434339"/>
                </a:lnTo>
                <a:lnTo>
                  <a:pt x="234441" y="435609"/>
                </a:lnTo>
                <a:lnTo>
                  <a:pt x="255015" y="434339"/>
                </a:lnTo>
                <a:lnTo>
                  <a:pt x="274954" y="431800"/>
                </a:lnTo>
                <a:lnTo>
                  <a:pt x="294259" y="426719"/>
                </a:lnTo>
                <a:lnTo>
                  <a:pt x="312800" y="420369"/>
                </a:lnTo>
                <a:lnTo>
                  <a:pt x="315322" y="419100"/>
                </a:lnTo>
                <a:lnTo>
                  <a:pt x="233679" y="419100"/>
                </a:lnTo>
                <a:lnTo>
                  <a:pt x="214757" y="417829"/>
                </a:lnTo>
                <a:lnTo>
                  <a:pt x="162051" y="403859"/>
                </a:lnTo>
                <a:lnTo>
                  <a:pt x="116839" y="375919"/>
                </a:lnTo>
                <a:lnTo>
                  <a:pt x="81534" y="336550"/>
                </a:lnTo>
                <a:lnTo>
                  <a:pt x="58674" y="288289"/>
                </a:lnTo>
                <a:lnTo>
                  <a:pt x="50673" y="233679"/>
                </a:lnTo>
                <a:lnTo>
                  <a:pt x="51815" y="214629"/>
                </a:lnTo>
                <a:lnTo>
                  <a:pt x="65659" y="161289"/>
                </a:lnTo>
                <a:lnTo>
                  <a:pt x="93472" y="116839"/>
                </a:lnTo>
                <a:lnTo>
                  <a:pt x="132969" y="81279"/>
                </a:lnTo>
                <a:lnTo>
                  <a:pt x="181356" y="58419"/>
                </a:lnTo>
                <a:lnTo>
                  <a:pt x="236093" y="49529"/>
                </a:lnTo>
                <a:lnTo>
                  <a:pt x="313563" y="49529"/>
                </a:lnTo>
                <a:lnTo>
                  <a:pt x="295021" y="41909"/>
                </a:lnTo>
                <a:lnTo>
                  <a:pt x="275716" y="36829"/>
                </a:lnTo>
                <a:lnTo>
                  <a:pt x="255904" y="34289"/>
                </a:lnTo>
                <a:lnTo>
                  <a:pt x="235331" y="33019"/>
                </a:lnTo>
                <a:close/>
              </a:path>
              <a:path w="469900" h="468630">
                <a:moveTo>
                  <a:pt x="313563" y="49529"/>
                </a:moveTo>
                <a:lnTo>
                  <a:pt x="236093" y="49529"/>
                </a:lnTo>
                <a:lnTo>
                  <a:pt x="255015" y="50800"/>
                </a:lnTo>
                <a:lnTo>
                  <a:pt x="290829" y="58419"/>
                </a:lnTo>
                <a:lnTo>
                  <a:pt x="338836" y="82550"/>
                </a:lnTo>
                <a:lnTo>
                  <a:pt x="377825" y="118109"/>
                </a:lnTo>
                <a:lnTo>
                  <a:pt x="405129" y="163829"/>
                </a:lnTo>
                <a:lnTo>
                  <a:pt x="418338" y="217169"/>
                </a:lnTo>
                <a:lnTo>
                  <a:pt x="419100" y="236219"/>
                </a:lnTo>
                <a:lnTo>
                  <a:pt x="417957" y="254000"/>
                </a:lnTo>
                <a:lnTo>
                  <a:pt x="404113" y="307339"/>
                </a:lnTo>
                <a:lnTo>
                  <a:pt x="376300" y="353059"/>
                </a:lnTo>
                <a:lnTo>
                  <a:pt x="336803" y="387350"/>
                </a:lnTo>
                <a:lnTo>
                  <a:pt x="288416" y="410209"/>
                </a:lnTo>
                <a:lnTo>
                  <a:pt x="233679" y="419100"/>
                </a:lnTo>
                <a:lnTo>
                  <a:pt x="315322" y="419100"/>
                </a:lnTo>
                <a:lnTo>
                  <a:pt x="362458" y="389889"/>
                </a:lnTo>
                <a:lnTo>
                  <a:pt x="389889" y="363219"/>
                </a:lnTo>
                <a:lnTo>
                  <a:pt x="411479" y="330200"/>
                </a:lnTo>
                <a:lnTo>
                  <a:pt x="426847" y="294639"/>
                </a:lnTo>
                <a:lnTo>
                  <a:pt x="434975" y="255269"/>
                </a:lnTo>
                <a:lnTo>
                  <a:pt x="435927" y="236219"/>
                </a:lnTo>
                <a:lnTo>
                  <a:pt x="435927" y="233679"/>
                </a:lnTo>
                <a:lnTo>
                  <a:pt x="431926" y="194309"/>
                </a:lnTo>
                <a:lnTo>
                  <a:pt x="420370" y="156209"/>
                </a:lnTo>
                <a:lnTo>
                  <a:pt x="401827" y="121919"/>
                </a:lnTo>
                <a:lnTo>
                  <a:pt x="363093" y="80009"/>
                </a:lnTo>
                <a:lnTo>
                  <a:pt x="331088" y="58419"/>
                </a:lnTo>
                <a:lnTo>
                  <a:pt x="313563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4955" y="417194"/>
            <a:ext cx="6054089" cy="52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536C7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0" y="1469213"/>
            <a:ext cx="8105140" cy="241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 u="sng">
                <a:solidFill>
                  <a:srgbClr val="00A2D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 /><Relationship Id="rId2" Type="http://schemas.openxmlformats.org/officeDocument/2006/relationships/hyperlink" Target="http://www.kaggle.com/datasets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matplotlib.org/stable/contents.html" TargetMode="External" /><Relationship Id="rId4" Type="http://schemas.openxmlformats.org/officeDocument/2006/relationships/hyperlink" Target="http://seaborn.pydata.org/" TargetMode="Externa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52400" y="2590800"/>
              <a:ext cx="8839200" cy="3800475"/>
            </a:xfrm>
            <a:custGeom>
              <a:avLst/>
              <a:gdLst/>
              <a:ahLst/>
              <a:cxnLst/>
              <a:rect l="l" t="t" r="r" b="b"/>
              <a:pathLst>
                <a:path w="8839200" h="3800475">
                  <a:moveTo>
                    <a:pt x="0" y="3800475"/>
                  </a:moveTo>
                  <a:lnTo>
                    <a:pt x="8839200" y="3800475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3800475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8991600" y="152400"/>
                  </a:lnTo>
                  <a:lnTo>
                    <a:pt x="8991600" y="6705600"/>
                  </a:lnTo>
                  <a:lnTo>
                    <a:pt x="152400" y="6705600"/>
                  </a:lnTo>
                  <a:lnTo>
                    <a:pt x="152400" y="152400"/>
                  </a:lnTo>
                  <a:lnTo>
                    <a:pt x="8991600" y="152400"/>
                  </a:ln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0" y="67056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6705600"/>
                  </a:lnTo>
                  <a:lnTo>
                    <a:pt x="9144000" y="152400"/>
                  </a:lnTo>
                  <a:lnTo>
                    <a:pt x="9144000" y="190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42875"/>
              <a:ext cx="8839200" cy="2143125"/>
            </a:xfrm>
            <a:custGeom>
              <a:avLst/>
              <a:gdLst/>
              <a:ahLst/>
              <a:cxnLst/>
              <a:rect l="l" t="t" r="r" b="b"/>
              <a:pathLst>
                <a:path w="8839200" h="2143125">
                  <a:moveTo>
                    <a:pt x="8839200" y="0"/>
                  </a:moveTo>
                  <a:lnTo>
                    <a:pt x="0" y="0"/>
                  </a:lnTo>
                  <a:lnTo>
                    <a:pt x="0" y="2143125"/>
                  </a:lnTo>
                  <a:lnTo>
                    <a:pt x="8839200" y="214312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875" y="6391275"/>
              <a:ext cx="8839200" cy="314325"/>
            </a:xfrm>
            <a:custGeom>
              <a:avLst/>
              <a:gdLst/>
              <a:ahLst/>
              <a:cxnLst/>
              <a:rect l="l" t="t" r="r" b="b"/>
              <a:pathLst>
                <a:path w="8839200" h="314325">
                  <a:moveTo>
                    <a:pt x="883920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8839200" y="31432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162" y="157162"/>
              <a:ext cx="8829675" cy="6543675"/>
            </a:xfrm>
            <a:custGeom>
              <a:avLst/>
              <a:gdLst/>
              <a:ahLst/>
              <a:cxnLst/>
              <a:rect l="l" t="t" r="r" b="b"/>
              <a:pathLst>
                <a:path w="8829675" h="6543675">
                  <a:moveTo>
                    <a:pt x="0" y="6543675"/>
                  </a:moveTo>
                  <a:lnTo>
                    <a:pt x="8829675" y="6543675"/>
                  </a:lnTo>
                  <a:lnTo>
                    <a:pt x="8829675" y="0"/>
                  </a:lnTo>
                  <a:lnTo>
                    <a:pt x="0" y="0"/>
                  </a:lnTo>
                  <a:lnTo>
                    <a:pt x="0" y="6543675"/>
                  </a:lnTo>
                  <a:close/>
                </a:path>
              </a:pathLst>
            </a:custGeom>
            <a:ln w="9525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162" y="2443226"/>
              <a:ext cx="8830310" cy="0"/>
            </a:xfrm>
            <a:custGeom>
              <a:avLst/>
              <a:gdLst/>
              <a:ahLst/>
              <a:cxnLst/>
              <a:rect l="l" t="t" r="r" b="b"/>
              <a:pathLst>
                <a:path w="8830310">
                  <a:moveTo>
                    <a:pt x="0" y="0"/>
                  </a:moveTo>
                  <a:lnTo>
                    <a:pt x="8829738" y="0"/>
                  </a:lnTo>
                </a:path>
              </a:pathLst>
            </a:custGeom>
            <a:ln w="11430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21145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1876" y="2190369"/>
              <a:ext cx="469900" cy="468630"/>
            </a:xfrm>
            <a:custGeom>
              <a:avLst/>
              <a:gdLst/>
              <a:ahLst/>
              <a:cxnLst/>
              <a:rect l="l" t="t" r="r" b="b"/>
              <a:pathLst>
                <a:path w="469900" h="468630">
                  <a:moveTo>
                    <a:pt x="257556" y="0"/>
                  </a:moveTo>
                  <a:lnTo>
                    <a:pt x="233679" y="0"/>
                  </a:lnTo>
                  <a:lnTo>
                    <a:pt x="209550" y="1269"/>
                  </a:lnTo>
                  <a:lnTo>
                    <a:pt x="163829" y="10159"/>
                  </a:lnTo>
                  <a:lnTo>
                    <a:pt x="121793" y="27939"/>
                  </a:lnTo>
                  <a:lnTo>
                    <a:pt x="84582" y="53339"/>
                  </a:lnTo>
                  <a:lnTo>
                    <a:pt x="52832" y="86359"/>
                  </a:lnTo>
                  <a:lnTo>
                    <a:pt x="27812" y="123189"/>
                  </a:lnTo>
                  <a:lnTo>
                    <a:pt x="10160" y="166369"/>
                  </a:lnTo>
                  <a:lnTo>
                    <a:pt x="1015" y="212089"/>
                  </a:lnTo>
                  <a:lnTo>
                    <a:pt x="0" y="236219"/>
                  </a:lnTo>
                  <a:lnTo>
                    <a:pt x="1270" y="259079"/>
                  </a:lnTo>
                  <a:lnTo>
                    <a:pt x="10922" y="306069"/>
                  </a:lnTo>
                  <a:lnTo>
                    <a:pt x="28956" y="347979"/>
                  </a:lnTo>
                  <a:lnTo>
                    <a:pt x="54356" y="384809"/>
                  </a:lnTo>
                  <a:lnTo>
                    <a:pt x="86487" y="416559"/>
                  </a:lnTo>
                  <a:lnTo>
                    <a:pt x="123951" y="441959"/>
                  </a:lnTo>
                  <a:lnTo>
                    <a:pt x="166243" y="458469"/>
                  </a:lnTo>
                  <a:lnTo>
                    <a:pt x="212216" y="468629"/>
                  </a:lnTo>
                  <a:lnTo>
                    <a:pt x="236093" y="468629"/>
                  </a:lnTo>
                  <a:lnTo>
                    <a:pt x="260223" y="467359"/>
                  </a:lnTo>
                  <a:lnTo>
                    <a:pt x="283337" y="464819"/>
                  </a:lnTo>
                  <a:lnTo>
                    <a:pt x="305943" y="458469"/>
                  </a:lnTo>
                  <a:lnTo>
                    <a:pt x="323828" y="452119"/>
                  </a:lnTo>
                  <a:lnTo>
                    <a:pt x="235331" y="452119"/>
                  </a:lnTo>
                  <a:lnTo>
                    <a:pt x="212978" y="450850"/>
                  </a:lnTo>
                  <a:lnTo>
                    <a:pt x="170434" y="443229"/>
                  </a:lnTo>
                  <a:lnTo>
                    <a:pt x="131318" y="426719"/>
                  </a:lnTo>
                  <a:lnTo>
                    <a:pt x="96520" y="402589"/>
                  </a:lnTo>
                  <a:lnTo>
                    <a:pt x="66928" y="373379"/>
                  </a:lnTo>
                  <a:lnTo>
                    <a:pt x="43434" y="339089"/>
                  </a:lnTo>
                  <a:lnTo>
                    <a:pt x="26797" y="299719"/>
                  </a:lnTo>
                  <a:lnTo>
                    <a:pt x="18034" y="257809"/>
                  </a:lnTo>
                  <a:lnTo>
                    <a:pt x="16947" y="233679"/>
                  </a:lnTo>
                  <a:lnTo>
                    <a:pt x="17907" y="212089"/>
                  </a:lnTo>
                  <a:lnTo>
                    <a:pt x="26543" y="170179"/>
                  </a:lnTo>
                  <a:lnTo>
                    <a:pt x="43052" y="130809"/>
                  </a:lnTo>
                  <a:lnTo>
                    <a:pt x="66421" y="96519"/>
                  </a:lnTo>
                  <a:lnTo>
                    <a:pt x="96012" y="66039"/>
                  </a:lnTo>
                  <a:lnTo>
                    <a:pt x="130556" y="43179"/>
                  </a:lnTo>
                  <a:lnTo>
                    <a:pt x="169672" y="26669"/>
                  </a:lnTo>
                  <a:lnTo>
                    <a:pt x="212089" y="17779"/>
                  </a:lnTo>
                  <a:lnTo>
                    <a:pt x="234441" y="16509"/>
                  </a:lnTo>
                  <a:lnTo>
                    <a:pt x="321521" y="16509"/>
                  </a:lnTo>
                  <a:lnTo>
                    <a:pt x="303529" y="10159"/>
                  </a:lnTo>
                  <a:lnTo>
                    <a:pt x="281050" y="3809"/>
                  </a:lnTo>
                  <a:lnTo>
                    <a:pt x="257556" y="0"/>
                  </a:lnTo>
                  <a:close/>
                </a:path>
                <a:path w="469900" h="468630">
                  <a:moveTo>
                    <a:pt x="321521" y="16509"/>
                  </a:moveTo>
                  <a:lnTo>
                    <a:pt x="234441" y="16509"/>
                  </a:lnTo>
                  <a:lnTo>
                    <a:pt x="256794" y="17779"/>
                  </a:lnTo>
                  <a:lnTo>
                    <a:pt x="278384" y="20319"/>
                  </a:lnTo>
                  <a:lnTo>
                    <a:pt x="319277" y="33019"/>
                  </a:lnTo>
                  <a:lnTo>
                    <a:pt x="356488" y="53339"/>
                  </a:lnTo>
                  <a:lnTo>
                    <a:pt x="388747" y="80009"/>
                  </a:lnTo>
                  <a:lnTo>
                    <a:pt x="415416" y="111759"/>
                  </a:lnTo>
                  <a:lnTo>
                    <a:pt x="435610" y="149859"/>
                  </a:lnTo>
                  <a:lnTo>
                    <a:pt x="448310" y="190500"/>
                  </a:lnTo>
                  <a:lnTo>
                    <a:pt x="452882" y="233679"/>
                  </a:lnTo>
                  <a:lnTo>
                    <a:pt x="451865" y="256539"/>
                  </a:lnTo>
                  <a:lnTo>
                    <a:pt x="443229" y="298450"/>
                  </a:lnTo>
                  <a:lnTo>
                    <a:pt x="426720" y="337819"/>
                  </a:lnTo>
                  <a:lnTo>
                    <a:pt x="403351" y="372109"/>
                  </a:lnTo>
                  <a:lnTo>
                    <a:pt x="373761" y="402589"/>
                  </a:lnTo>
                  <a:lnTo>
                    <a:pt x="339216" y="425450"/>
                  </a:lnTo>
                  <a:lnTo>
                    <a:pt x="300100" y="441959"/>
                  </a:lnTo>
                  <a:lnTo>
                    <a:pt x="257683" y="450850"/>
                  </a:lnTo>
                  <a:lnTo>
                    <a:pt x="235331" y="452119"/>
                  </a:lnTo>
                  <a:lnTo>
                    <a:pt x="323828" y="452119"/>
                  </a:lnTo>
                  <a:lnTo>
                    <a:pt x="367284" y="427989"/>
                  </a:lnTo>
                  <a:lnTo>
                    <a:pt x="401954" y="400050"/>
                  </a:lnTo>
                  <a:lnTo>
                    <a:pt x="430275" y="364489"/>
                  </a:lnTo>
                  <a:lnTo>
                    <a:pt x="451865" y="325119"/>
                  </a:lnTo>
                  <a:lnTo>
                    <a:pt x="465200" y="280669"/>
                  </a:lnTo>
                  <a:lnTo>
                    <a:pt x="469773" y="233679"/>
                  </a:lnTo>
                  <a:lnTo>
                    <a:pt x="468502" y="209550"/>
                  </a:lnTo>
                  <a:lnTo>
                    <a:pt x="458850" y="163829"/>
                  </a:lnTo>
                  <a:lnTo>
                    <a:pt x="440816" y="121919"/>
                  </a:lnTo>
                  <a:lnTo>
                    <a:pt x="415416" y="83819"/>
                  </a:lnTo>
                  <a:lnTo>
                    <a:pt x="383286" y="52069"/>
                  </a:lnTo>
                  <a:lnTo>
                    <a:pt x="345821" y="26669"/>
                  </a:lnTo>
                  <a:lnTo>
                    <a:pt x="325120" y="17779"/>
                  </a:lnTo>
                  <a:lnTo>
                    <a:pt x="321521" y="16509"/>
                  </a:lnTo>
                  <a:close/>
                </a:path>
                <a:path w="469900" h="468630">
                  <a:moveTo>
                    <a:pt x="235331" y="33019"/>
                  </a:moveTo>
                  <a:lnTo>
                    <a:pt x="194818" y="36829"/>
                  </a:lnTo>
                  <a:lnTo>
                    <a:pt x="156972" y="48259"/>
                  </a:lnTo>
                  <a:lnTo>
                    <a:pt x="122809" y="67309"/>
                  </a:lnTo>
                  <a:lnTo>
                    <a:pt x="92963" y="91439"/>
                  </a:lnTo>
                  <a:lnTo>
                    <a:pt x="68325" y="121919"/>
                  </a:lnTo>
                  <a:lnTo>
                    <a:pt x="49784" y="156209"/>
                  </a:lnTo>
                  <a:lnTo>
                    <a:pt x="37973" y="193039"/>
                  </a:lnTo>
                  <a:lnTo>
                    <a:pt x="33782" y="233679"/>
                  </a:lnTo>
                  <a:lnTo>
                    <a:pt x="34798" y="254000"/>
                  </a:lnTo>
                  <a:lnTo>
                    <a:pt x="42672" y="293369"/>
                  </a:lnTo>
                  <a:lnTo>
                    <a:pt x="57912" y="330200"/>
                  </a:lnTo>
                  <a:lnTo>
                    <a:pt x="79375" y="361950"/>
                  </a:lnTo>
                  <a:lnTo>
                    <a:pt x="106679" y="389889"/>
                  </a:lnTo>
                  <a:lnTo>
                    <a:pt x="138684" y="411479"/>
                  </a:lnTo>
                  <a:lnTo>
                    <a:pt x="174751" y="426719"/>
                  </a:lnTo>
                  <a:lnTo>
                    <a:pt x="213868" y="434339"/>
                  </a:lnTo>
                  <a:lnTo>
                    <a:pt x="234441" y="435609"/>
                  </a:lnTo>
                  <a:lnTo>
                    <a:pt x="255015" y="434339"/>
                  </a:lnTo>
                  <a:lnTo>
                    <a:pt x="274954" y="431800"/>
                  </a:lnTo>
                  <a:lnTo>
                    <a:pt x="294259" y="426719"/>
                  </a:lnTo>
                  <a:lnTo>
                    <a:pt x="312800" y="420369"/>
                  </a:lnTo>
                  <a:lnTo>
                    <a:pt x="315322" y="419100"/>
                  </a:lnTo>
                  <a:lnTo>
                    <a:pt x="233679" y="419100"/>
                  </a:lnTo>
                  <a:lnTo>
                    <a:pt x="214757" y="417829"/>
                  </a:lnTo>
                  <a:lnTo>
                    <a:pt x="162051" y="403859"/>
                  </a:lnTo>
                  <a:lnTo>
                    <a:pt x="116839" y="375919"/>
                  </a:lnTo>
                  <a:lnTo>
                    <a:pt x="81534" y="336550"/>
                  </a:lnTo>
                  <a:lnTo>
                    <a:pt x="58674" y="288289"/>
                  </a:lnTo>
                  <a:lnTo>
                    <a:pt x="50673" y="233679"/>
                  </a:lnTo>
                  <a:lnTo>
                    <a:pt x="51815" y="214629"/>
                  </a:lnTo>
                  <a:lnTo>
                    <a:pt x="65659" y="161289"/>
                  </a:lnTo>
                  <a:lnTo>
                    <a:pt x="93472" y="116839"/>
                  </a:lnTo>
                  <a:lnTo>
                    <a:pt x="132969" y="81279"/>
                  </a:lnTo>
                  <a:lnTo>
                    <a:pt x="181356" y="58419"/>
                  </a:lnTo>
                  <a:lnTo>
                    <a:pt x="236093" y="49529"/>
                  </a:lnTo>
                  <a:lnTo>
                    <a:pt x="313563" y="49529"/>
                  </a:lnTo>
                  <a:lnTo>
                    <a:pt x="295021" y="41909"/>
                  </a:lnTo>
                  <a:lnTo>
                    <a:pt x="275716" y="36829"/>
                  </a:lnTo>
                  <a:lnTo>
                    <a:pt x="255904" y="34289"/>
                  </a:lnTo>
                  <a:lnTo>
                    <a:pt x="235331" y="33019"/>
                  </a:lnTo>
                  <a:close/>
                </a:path>
                <a:path w="469900" h="468630">
                  <a:moveTo>
                    <a:pt x="313563" y="49529"/>
                  </a:moveTo>
                  <a:lnTo>
                    <a:pt x="236093" y="49529"/>
                  </a:lnTo>
                  <a:lnTo>
                    <a:pt x="255015" y="50800"/>
                  </a:lnTo>
                  <a:lnTo>
                    <a:pt x="290829" y="58419"/>
                  </a:lnTo>
                  <a:lnTo>
                    <a:pt x="338836" y="82550"/>
                  </a:lnTo>
                  <a:lnTo>
                    <a:pt x="377825" y="118109"/>
                  </a:lnTo>
                  <a:lnTo>
                    <a:pt x="405129" y="163829"/>
                  </a:lnTo>
                  <a:lnTo>
                    <a:pt x="418338" y="217169"/>
                  </a:lnTo>
                  <a:lnTo>
                    <a:pt x="419100" y="236219"/>
                  </a:lnTo>
                  <a:lnTo>
                    <a:pt x="417957" y="254000"/>
                  </a:lnTo>
                  <a:lnTo>
                    <a:pt x="404113" y="307339"/>
                  </a:lnTo>
                  <a:lnTo>
                    <a:pt x="376300" y="353059"/>
                  </a:lnTo>
                  <a:lnTo>
                    <a:pt x="336803" y="387350"/>
                  </a:lnTo>
                  <a:lnTo>
                    <a:pt x="288416" y="410209"/>
                  </a:lnTo>
                  <a:lnTo>
                    <a:pt x="233679" y="419100"/>
                  </a:lnTo>
                  <a:lnTo>
                    <a:pt x="315322" y="419100"/>
                  </a:lnTo>
                  <a:lnTo>
                    <a:pt x="362458" y="389889"/>
                  </a:lnTo>
                  <a:lnTo>
                    <a:pt x="389889" y="363219"/>
                  </a:lnTo>
                  <a:lnTo>
                    <a:pt x="411479" y="330200"/>
                  </a:lnTo>
                  <a:lnTo>
                    <a:pt x="426847" y="294639"/>
                  </a:lnTo>
                  <a:lnTo>
                    <a:pt x="434975" y="255269"/>
                  </a:lnTo>
                  <a:lnTo>
                    <a:pt x="435927" y="236219"/>
                  </a:lnTo>
                  <a:lnTo>
                    <a:pt x="435927" y="233679"/>
                  </a:lnTo>
                  <a:lnTo>
                    <a:pt x="431926" y="194309"/>
                  </a:lnTo>
                  <a:lnTo>
                    <a:pt x="420370" y="156209"/>
                  </a:lnTo>
                  <a:lnTo>
                    <a:pt x="401827" y="121919"/>
                  </a:lnTo>
                  <a:lnTo>
                    <a:pt x="363093" y="80009"/>
                  </a:lnTo>
                  <a:lnTo>
                    <a:pt x="331088" y="58419"/>
                  </a:lnTo>
                  <a:lnTo>
                    <a:pt x="313563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07614" y="2697734"/>
            <a:ext cx="416496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675"/>
              </a:spcBef>
              <a:tabLst>
                <a:tab pos="1703705" algn="l"/>
              </a:tabLst>
            </a:pPr>
            <a:r>
              <a:rPr sz="2400" spc="185" dirty="0">
                <a:solidFill>
                  <a:srgbClr val="A9432B"/>
                </a:solidFill>
                <a:latin typeface="Georgia"/>
                <a:cs typeface="Georgia"/>
              </a:rPr>
              <a:t>PROJECT</a:t>
            </a:r>
            <a:r>
              <a:rPr sz="2400" dirty="0">
                <a:solidFill>
                  <a:srgbClr val="A9432B"/>
                </a:solidFill>
                <a:latin typeface="Georgia"/>
                <a:cs typeface="Georgia"/>
              </a:rPr>
              <a:t>	</a:t>
            </a:r>
            <a:r>
              <a:rPr sz="2400" spc="145" dirty="0">
                <a:solidFill>
                  <a:srgbClr val="A9432B"/>
                </a:solidFill>
                <a:latin typeface="Georgia"/>
                <a:cs typeface="Georgia"/>
              </a:rPr>
              <a:t>TITLE</a:t>
            </a:r>
            <a:endParaRPr sz="2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  <a:tabLst>
                <a:tab pos="1542415" algn="l"/>
              </a:tabLst>
            </a:pPr>
            <a:r>
              <a:rPr sz="2400" spc="170" dirty="0">
                <a:solidFill>
                  <a:srgbClr val="A9432B"/>
                </a:solidFill>
                <a:latin typeface="Georgia"/>
                <a:cs typeface="Georgia"/>
              </a:rPr>
              <a:t>ENERGY</a:t>
            </a:r>
            <a:r>
              <a:rPr sz="2400" dirty="0">
                <a:solidFill>
                  <a:srgbClr val="A9432B"/>
                </a:solidFill>
                <a:latin typeface="Georgia"/>
                <a:cs typeface="Georgia"/>
              </a:rPr>
              <a:t>	</a:t>
            </a:r>
            <a:r>
              <a:rPr sz="2400" spc="195" dirty="0">
                <a:solidFill>
                  <a:srgbClr val="A9432B"/>
                </a:solidFill>
                <a:latin typeface="Georgia"/>
                <a:cs typeface="Georgia"/>
              </a:rPr>
              <a:t>CONSUMPTION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8662" y="538226"/>
            <a:ext cx="7772400" cy="1524000"/>
          </a:xfrm>
          <a:custGeom>
            <a:avLst/>
            <a:gdLst/>
            <a:ahLst/>
            <a:cxnLst/>
            <a:rect l="l" t="t" r="r" b="b"/>
            <a:pathLst>
              <a:path w="7772400" h="1524000">
                <a:moveTo>
                  <a:pt x="0" y="1524000"/>
                </a:moveTo>
                <a:lnTo>
                  <a:pt x="7772400" y="1524000"/>
                </a:lnTo>
                <a:lnTo>
                  <a:pt x="77724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525">
            <a:solidFill>
              <a:srgbClr val="D16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74089" y="242824"/>
            <a:ext cx="7265670" cy="1772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" algn="ctr">
              <a:lnSpc>
                <a:spcPct val="100499"/>
              </a:lnSpc>
              <a:spcBef>
                <a:spcPts val="105"/>
              </a:spcBef>
            </a:pPr>
            <a:r>
              <a:rPr sz="3800" dirty="0">
                <a:solidFill>
                  <a:srgbClr val="FFFFFF"/>
                </a:solidFill>
              </a:rPr>
              <a:t>NAAN</a:t>
            </a:r>
            <a:r>
              <a:rPr sz="3800" spc="-85" dirty="0">
                <a:solidFill>
                  <a:srgbClr val="FFFFFF"/>
                </a:solidFill>
              </a:rPr>
              <a:t> </a:t>
            </a:r>
            <a:r>
              <a:rPr sz="3800" spc="-10" dirty="0">
                <a:solidFill>
                  <a:srgbClr val="FFFFFF"/>
                </a:solidFill>
              </a:rPr>
              <a:t>MUDHALVAN </a:t>
            </a:r>
            <a:r>
              <a:rPr sz="3800" dirty="0">
                <a:solidFill>
                  <a:srgbClr val="FFFFFF"/>
                </a:solidFill>
              </a:rPr>
              <a:t>DATASCIENCE</a:t>
            </a:r>
            <a:r>
              <a:rPr sz="3800" spc="-225" dirty="0">
                <a:solidFill>
                  <a:srgbClr val="FFFFFF"/>
                </a:solidFill>
              </a:rPr>
              <a:t> </a:t>
            </a:r>
            <a:r>
              <a:rPr sz="3800" spc="-10" dirty="0">
                <a:solidFill>
                  <a:srgbClr val="FFFFFF"/>
                </a:solidFill>
              </a:rPr>
              <a:t>FUDAMANETAL PROJECT</a:t>
            </a:r>
            <a:endParaRPr sz="3800"/>
          </a:p>
        </p:txBody>
      </p:sp>
      <p:sp>
        <p:nvSpPr>
          <p:cNvPr id="14" name="object 14"/>
          <p:cNvSpPr txBox="1"/>
          <p:nvPr/>
        </p:nvSpPr>
        <p:spPr>
          <a:xfrm>
            <a:off x="1833626" y="4595812"/>
            <a:ext cx="5486400" cy="1146211"/>
          </a:xfrm>
          <a:prstGeom prst="rect">
            <a:avLst/>
          </a:prstGeom>
          <a:solidFill>
            <a:srgbClr val="E4E4E4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70471C"/>
                </a:solidFill>
                <a:latin typeface="Georgia"/>
                <a:cs typeface="Georgia"/>
              </a:rPr>
              <a:t>PRESENTED</a:t>
            </a:r>
            <a:r>
              <a:rPr sz="1800" spc="-50" dirty="0">
                <a:solidFill>
                  <a:srgbClr val="70471C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70471C"/>
                </a:solidFill>
                <a:latin typeface="Georgia"/>
                <a:cs typeface="Georgia"/>
              </a:rPr>
              <a:t>BY:</a:t>
            </a:r>
            <a:endParaRPr sz="1800" dirty="0">
              <a:latin typeface="Georgia"/>
              <a:cs typeface="Georgia"/>
            </a:endParaRPr>
          </a:p>
          <a:p>
            <a:pPr marL="546100">
              <a:lnSpc>
                <a:spcPct val="100000"/>
              </a:lnSpc>
              <a:spcBef>
                <a:spcPts val="20"/>
              </a:spcBef>
            </a:pPr>
            <a:r>
              <a:rPr sz="1800" spc="-10" dirty="0" err="1">
                <a:solidFill>
                  <a:srgbClr val="70471C"/>
                </a:solidFill>
                <a:latin typeface="Georgia"/>
                <a:cs typeface="Georgia"/>
              </a:rPr>
              <a:t>Vivek.</a:t>
            </a:r>
            <a:r>
              <a:rPr lang="en-US" sz="1800" spc="-10" dirty="0" err="1">
                <a:solidFill>
                  <a:srgbClr val="70471C"/>
                </a:solidFill>
                <a:latin typeface="Georgia"/>
                <a:cs typeface="Georgia"/>
              </a:rPr>
              <a:t>V</a:t>
            </a:r>
            <a:endParaRPr sz="1800" dirty="0">
              <a:latin typeface="Georgia"/>
              <a:cs typeface="Georgia"/>
            </a:endParaRPr>
          </a:p>
          <a:p>
            <a:pPr marL="546100" marR="269875">
              <a:lnSpc>
                <a:spcPct val="100800"/>
              </a:lnSpc>
            </a:pPr>
            <a:r>
              <a:rPr sz="1800" dirty="0">
                <a:solidFill>
                  <a:srgbClr val="70471C"/>
                </a:solidFill>
                <a:latin typeface="Georgia"/>
                <a:cs typeface="Georgia"/>
              </a:rPr>
              <a:t>SACS</a:t>
            </a:r>
            <a:r>
              <a:rPr sz="1800" spc="-95" dirty="0">
                <a:solidFill>
                  <a:srgbClr val="70471C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70471C"/>
                </a:solidFill>
                <a:latin typeface="Georgia"/>
                <a:cs typeface="Georgia"/>
              </a:rPr>
              <a:t>M.A.V.M.M.</a:t>
            </a:r>
            <a:r>
              <a:rPr sz="1800" spc="65" dirty="0">
                <a:solidFill>
                  <a:srgbClr val="70471C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0471C"/>
                </a:solidFill>
                <a:latin typeface="Georgia"/>
                <a:cs typeface="Georgia"/>
              </a:rPr>
              <a:t>ENGINEERING</a:t>
            </a:r>
            <a:r>
              <a:rPr sz="1800" spc="-90" dirty="0">
                <a:solidFill>
                  <a:srgbClr val="70471C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70471C"/>
                </a:solidFill>
                <a:latin typeface="Georgia"/>
                <a:cs typeface="Georgia"/>
              </a:rPr>
              <a:t>COLLEGE</a:t>
            </a:r>
            <a:endParaRPr lang="en-US" sz="1800" spc="-10" dirty="0">
              <a:solidFill>
                <a:srgbClr val="70471C"/>
              </a:solidFill>
              <a:latin typeface="Georgia"/>
              <a:cs typeface="Georgia"/>
            </a:endParaRPr>
          </a:p>
          <a:p>
            <a:pPr marL="546100" marR="269875">
              <a:lnSpc>
                <a:spcPct val="100800"/>
              </a:lnSpc>
            </a:pPr>
            <a:r>
              <a:rPr sz="1800" spc="-10" dirty="0">
                <a:solidFill>
                  <a:srgbClr val="70471C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0471C"/>
                </a:solidFill>
                <a:latin typeface="Georgia"/>
                <a:cs typeface="Georgia"/>
              </a:rPr>
              <a:t>III</a:t>
            </a:r>
            <a:r>
              <a:rPr sz="1800" spc="290" dirty="0">
                <a:solidFill>
                  <a:srgbClr val="70471C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0471C"/>
                </a:solidFill>
                <a:latin typeface="Georgia"/>
                <a:cs typeface="Georgia"/>
              </a:rPr>
              <a:t>YR</a:t>
            </a:r>
            <a:r>
              <a:rPr sz="1800" spc="-95" dirty="0">
                <a:solidFill>
                  <a:srgbClr val="70471C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0471C"/>
                </a:solidFill>
                <a:latin typeface="Georgia"/>
                <a:cs typeface="Georgia"/>
              </a:rPr>
              <a:t>CIVIL</a:t>
            </a:r>
            <a:r>
              <a:rPr sz="1800" spc="5" dirty="0">
                <a:solidFill>
                  <a:srgbClr val="70471C"/>
                </a:solidFill>
                <a:latin typeface="Georgia"/>
                <a:cs typeface="Georgia"/>
              </a:rPr>
              <a:t> </a:t>
            </a:r>
            <a:r>
              <a:rPr sz="1800" spc="-20" dirty="0">
                <a:solidFill>
                  <a:srgbClr val="70471C"/>
                </a:solidFill>
                <a:latin typeface="Georgia"/>
                <a:cs typeface="Georgia"/>
              </a:rPr>
              <a:t>DEPT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32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3151886"/>
            <a:ext cx="8272780" cy="208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700" dirty="0">
                <a:latin typeface="Georgia"/>
                <a:cs typeface="Georgia"/>
              </a:rPr>
              <a:t>Our</a:t>
            </a:r>
            <a:r>
              <a:rPr sz="2700" spc="-8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final</a:t>
            </a:r>
            <a:r>
              <a:rPr sz="2700" spc="-114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program</a:t>
            </a:r>
            <a:r>
              <a:rPr sz="2700" spc="-7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takes</a:t>
            </a:r>
            <a:r>
              <a:rPr sz="2700" spc="7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acoustic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wave</a:t>
            </a:r>
            <a:r>
              <a:rPr sz="2700" spc="-5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signal,</a:t>
            </a:r>
            <a:r>
              <a:rPr sz="2700" spc="-7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strips </a:t>
            </a:r>
            <a:r>
              <a:rPr sz="2700" dirty="0">
                <a:latin typeface="Georgia"/>
                <a:cs typeface="Georgia"/>
              </a:rPr>
              <a:t>out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all</a:t>
            </a:r>
            <a:r>
              <a:rPr sz="2700" spc="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audible</a:t>
            </a:r>
            <a:r>
              <a:rPr sz="2700" spc="-1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frequencies</a:t>
            </a:r>
            <a:r>
              <a:rPr sz="2700" spc="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using</a:t>
            </a:r>
            <a:r>
              <a:rPr sz="2700" spc="-10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9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Fourier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transform, </a:t>
            </a:r>
            <a:r>
              <a:rPr sz="2700" dirty="0">
                <a:latin typeface="Georgia"/>
                <a:cs typeface="Georgia"/>
              </a:rPr>
              <a:t>then shifts</a:t>
            </a:r>
            <a:r>
              <a:rPr sz="2700" spc="-15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range</a:t>
            </a:r>
            <a:r>
              <a:rPr sz="2700" spc="-7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of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ultrasound</a:t>
            </a:r>
            <a:r>
              <a:rPr sz="2700" spc="-9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frequencies</a:t>
            </a:r>
            <a:r>
              <a:rPr sz="2700" spc="-20" dirty="0">
                <a:latin typeface="Georgia"/>
                <a:cs typeface="Georgia"/>
              </a:rPr>
              <a:t> into </a:t>
            </a:r>
            <a:r>
              <a:rPr sz="2700" dirty="0">
                <a:latin typeface="Georgia"/>
                <a:cs typeface="Georgia"/>
              </a:rPr>
              <a:t>the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audible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range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order</a:t>
            </a:r>
            <a:r>
              <a:rPr sz="2700" spc="-8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to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qualitatively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investigate </a:t>
            </a:r>
            <a:r>
              <a:rPr sz="2700" dirty="0">
                <a:latin typeface="Georgia"/>
                <a:cs typeface="Georgia"/>
              </a:rPr>
              <a:t>the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properties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of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audio</a:t>
            </a:r>
            <a:r>
              <a:rPr sz="2700" spc="-11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signal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427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655" indent="-274955">
              <a:lnSpc>
                <a:spcPct val="100000"/>
              </a:lnSpc>
              <a:spcBef>
                <a:spcPts val="76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655" algn="l"/>
              </a:tabLst>
            </a:pPr>
            <a:r>
              <a:rPr spc="-10" dirty="0">
                <a:hlinkClick r:id="rId2"/>
              </a:rPr>
              <a:t>http://www.kaggle.com/datasets</a:t>
            </a:r>
          </a:p>
          <a:p>
            <a:pPr marL="287020" marR="5080" indent="-274955">
              <a:lnSpc>
                <a:spcPts val="3229"/>
              </a:lnSpc>
              <a:spcBef>
                <a:spcPts val="78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8925" algn="l"/>
              </a:tabLst>
            </a:pPr>
            <a:r>
              <a:rPr spc="-10" dirty="0">
                <a:hlinkClick r:id="rId3"/>
              </a:rPr>
              <a:t>http://pandas.pydata.org/pandas-docs/stable/user</a:t>
            </a:r>
            <a:r>
              <a:rPr u="none" spc="-10" dirty="0"/>
              <a:t> 	</a:t>
            </a:r>
            <a:r>
              <a:rPr dirty="0">
                <a:hlinkClick r:id="rId3"/>
              </a:rPr>
              <a:t>guide/</a:t>
            </a:r>
            <a:r>
              <a:rPr spc="-50" dirty="0">
                <a:hlinkClick r:id="rId3"/>
              </a:rPr>
              <a:t> </a:t>
            </a:r>
            <a:r>
              <a:rPr spc="-10" dirty="0">
                <a:hlinkClick r:id="rId3"/>
              </a:rPr>
              <a:t>index.html</a:t>
            </a:r>
          </a:p>
          <a:p>
            <a:pPr marL="287655" indent="-274955">
              <a:lnSpc>
                <a:spcPct val="100000"/>
              </a:lnSpc>
              <a:spcBef>
                <a:spcPts val="56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655" algn="l"/>
              </a:tabLst>
            </a:pPr>
            <a:r>
              <a:rPr spc="-10" dirty="0">
                <a:hlinkClick r:id="rId4"/>
              </a:rPr>
              <a:t>http://seaborn.pydata.org/</a:t>
            </a:r>
          </a:p>
          <a:p>
            <a:pPr marL="287655" indent="-274955">
              <a:lnSpc>
                <a:spcPct val="100000"/>
              </a:lnSpc>
              <a:spcBef>
                <a:spcPts val="66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655" algn="l"/>
              </a:tabLst>
            </a:pPr>
            <a:r>
              <a:rPr spc="-10" dirty="0">
                <a:hlinkClick r:id="rId5"/>
              </a:rPr>
              <a:t>http://matplotlib.org/stable/contents.html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52400"/>
                  </a:lnTo>
                  <a:lnTo>
                    <a:pt x="8991600" y="152400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52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875" y="6391275"/>
              <a:ext cx="8839200" cy="314325"/>
            </a:xfrm>
            <a:custGeom>
              <a:avLst/>
              <a:gdLst/>
              <a:ahLst/>
              <a:cxnLst/>
              <a:rect l="l" t="t" r="r" b="b"/>
              <a:pathLst>
                <a:path w="8839200" h="314325">
                  <a:moveTo>
                    <a:pt x="883920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8839200" y="31432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166687"/>
              <a:ext cx="8829675" cy="6543675"/>
            </a:xfrm>
            <a:custGeom>
              <a:avLst/>
              <a:gdLst/>
              <a:ahLst/>
              <a:cxnLst/>
              <a:rect l="l" t="t" r="r" b="b"/>
              <a:pathLst>
                <a:path w="8829675" h="6543675">
                  <a:moveTo>
                    <a:pt x="0" y="6543675"/>
                  </a:moveTo>
                  <a:lnTo>
                    <a:pt x="8829675" y="6543675"/>
                  </a:lnTo>
                  <a:lnTo>
                    <a:pt x="8829675" y="0"/>
                  </a:lnTo>
                  <a:lnTo>
                    <a:pt x="0" y="0"/>
                  </a:lnTo>
                  <a:lnTo>
                    <a:pt x="0" y="6543675"/>
                  </a:lnTo>
                  <a:close/>
                </a:path>
              </a:pathLst>
            </a:custGeom>
            <a:ln w="9525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59200" y="3205797"/>
            <a:ext cx="163258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0000"/>
                </a:solidFill>
              </a:rPr>
              <a:t>Thank</a:t>
            </a:r>
            <a:r>
              <a:rPr sz="2700" spc="-75" dirty="0">
                <a:solidFill>
                  <a:srgbClr val="000000"/>
                </a:solidFill>
              </a:rPr>
              <a:t> </a:t>
            </a:r>
            <a:r>
              <a:rPr sz="2700" spc="-25" dirty="0">
                <a:solidFill>
                  <a:srgbClr val="000000"/>
                </a:solidFill>
              </a:rPr>
              <a:t>you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398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426969"/>
            <a:ext cx="8299450" cy="35667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5080" indent="-274955">
              <a:lnSpc>
                <a:spcPct val="89200"/>
              </a:lnSpc>
              <a:spcBef>
                <a:spcPts val="45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8925" algn="l"/>
              </a:tabLst>
            </a:pPr>
            <a:r>
              <a:rPr sz="2700" dirty="0">
                <a:latin typeface="Georgia"/>
                <a:cs typeface="Georgia"/>
              </a:rPr>
              <a:t>Audio</a:t>
            </a:r>
            <a:r>
              <a:rPr sz="2700" spc="-1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analysis</a:t>
            </a:r>
            <a:r>
              <a:rPr sz="2700" spc="-7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refers</a:t>
            </a:r>
            <a:r>
              <a:rPr sz="2700" spc="-7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to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the extraction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of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information 	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meaning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from</a:t>
            </a:r>
            <a:r>
              <a:rPr sz="2700" spc="-8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audio</a:t>
            </a:r>
            <a:r>
              <a:rPr sz="2700" spc="-1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signals</a:t>
            </a:r>
            <a:r>
              <a:rPr sz="2700" spc="-7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for</a:t>
            </a:r>
            <a:r>
              <a:rPr sz="2700" spc="-10" dirty="0">
                <a:latin typeface="Georgia"/>
                <a:cs typeface="Georgia"/>
              </a:rPr>
              <a:t> analysis, 	</a:t>
            </a:r>
            <a:r>
              <a:rPr sz="2700" dirty="0">
                <a:latin typeface="Georgia"/>
                <a:cs typeface="Georgia"/>
              </a:rPr>
              <a:t>classification,</a:t>
            </a:r>
            <a:r>
              <a:rPr sz="2700" spc="-1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storage,</a:t>
            </a:r>
            <a:r>
              <a:rPr sz="2700" spc="-8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retrieval,</a:t>
            </a:r>
            <a:r>
              <a:rPr sz="2700" spc="-8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synthesis</a:t>
            </a:r>
            <a:endParaRPr sz="2700">
              <a:latin typeface="Georgia"/>
              <a:cs typeface="Georgia"/>
            </a:endParaRPr>
          </a:p>
          <a:p>
            <a:pPr marL="287655" marR="598805" indent="-275590">
              <a:lnSpc>
                <a:spcPts val="2930"/>
              </a:lnSpc>
              <a:spcBef>
                <a:spcPts val="72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8925" algn="l"/>
              </a:tabLst>
            </a:pPr>
            <a:r>
              <a:rPr sz="2700" dirty="0">
                <a:latin typeface="Georgia"/>
                <a:cs typeface="Georgia"/>
              </a:rPr>
              <a:t>Fourier</a:t>
            </a:r>
            <a:r>
              <a:rPr sz="2700" spc="-1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Transform: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Fourier</a:t>
            </a:r>
            <a:r>
              <a:rPr sz="2700" spc="-1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Transform</a:t>
            </a:r>
            <a:r>
              <a:rPr sz="2700" spc="-6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is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spc="-50" dirty="0">
                <a:latin typeface="Georgia"/>
                <a:cs typeface="Georgia"/>
              </a:rPr>
              <a:t>a 	</a:t>
            </a:r>
            <a:r>
              <a:rPr sz="2700" dirty="0">
                <a:latin typeface="Georgia"/>
                <a:cs typeface="Georgia"/>
              </a:rPr>
              <a:t>mathematical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operation</a:t>
            </a:r>
            <a:r>
              <a:rPr sz="2700" spc="-10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that</a:t>
            </a:r>
            <a:r>
              <a:rPr sz="2700" spc="-5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decomposes</a:t>
            </a:r>
            <a:r>
              <a:rPr sz="2700" spc="-1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9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time- 	</a:t>
            </a:r>
            <a:r>
              <a:rPr sz="2700" dirty="0">
                <a:latin typeface="Georgia"/>
                <a:cs typeface="Georgia"/>
              </a:rPr>
              <a:t>domain</a:t>
            </a:r>
            <a:r>
              <a:rPr sz="2700" spc="-15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signal</a:t>
            </a:r>
            <a:r>
              <a:rPr sz="2700" spc="-8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into</a:t>
            </a:r>
            <a:r>
              <a:rPr sz="2700" spc="-9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its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constituent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frequencies.</a:t>
            </a:r>
            <a:r>
              <a:rPr sz="2700" spc="-110" dirty="0">
                <a:latin typeface="Georgia"/>
                <a:cs typeface="Georgia"/>
              </a:rPr>
              <a:t> </a:t>
            </a:r>
            <a:r>
              <a:rPr sz="2700" spc="-50" dirty="0">
                <a:latin typeface="Georgia"/>
                <a:cs typeface="Georgia"/>
              </a:rPr>
              <a:t>…</a:t>
            </a:r>
            <a:endParaRPr sz="2700">
              <a:latin typeface="Georgia"/>
              <a:cs typeface="Georgia"/>
            </a:endParaRPr>
          </a:p>
          <a:p>
            <a:pPr marL="287655" marR="422909" indent="-275590">
              <a:lnSpc>
                <a:spcPts val="2930"/>
              </a:lnSpc>
              <a:spcBef>
                <a:spcPts val="59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8925" algn="l"/>
              </a:tabLst>
            </a:pPr>
            <a:r>
              <a:rPr sz="2700" dirty="0">
                <a:latin typeface="Georgia"/>
                <a:cs typeface="Georgia"/>
              </a:rPr>
              <a:t>Spectrogram: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114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spectrogram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is</a:t>
            </a:r>
            <a:r>
              <a:rPr sz="2700" spc="-7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visual 	</a:t>
            </a:r>
            <a:r>
              <a:rPr sz="2700" dirty="0">
                <a:latin typeface="Georgia"/>
                <a:cs typeface="Georgia"/>
              </a:rPr>
              <a:t>representation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of</a:t>
            </a:r>
            <a:r>
              <a:rPr sz="2700" spc="-1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frequency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content</a:t>
            </a:r>
            <a:r>
              <a:rPr sz="2700" spc="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of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15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signal 	</a:t>
            </a:r>
            <a:r>
              <a:rPr sz="2700" dirty="0">
                <a:latin typeface="Georgia"/>
                <a:cs typeface="Georgia"/>
              </a:rPr>
              <a:t>over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time.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7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2228532"/>
            <a:ext cx="6497320" cy="35553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950" spc="-610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endParaRPr sz="19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sz="1950" spc="-610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endParaRPr sz="1950">
              <a:latin typeface="Segoe UI Symbol"/>
              <a:cs typeface="Segoe UI Symbol"/>
            </a:endParaRPr>
          </a:p>
          <a:p>
            <a:pPr marL="276225" indent="-276225">
              <a:lnSpc>
                <a:spcPct val="100000"/>
              </a:lnSpc>
              <a:spcBef>
                <a:spcPts val="85"/>
              </a:spcBef>
              <a:buClr>
                <a:srgbClr val="D16248"/>
              </a:buClr>
              <a:buSzPct val="84782"/>
              <a:buFont typeface="Segoe UI Symbol"/>
              <a:buChar char="⚫"/>
              <a:tabLst>
                <a:tab pos="276225" algn="l"/>
              </a:tabLst>
            </a:pPr>
            <a:r>
              <a:rPr sz="2300" dirty="0">
                <a:latin typeface="Georgia"/>
                <a:cs typeface="Georgia"/>
              </a:rPr>
              <a:t>Level</a:t>
            </a:r>
            <a:r>
              <a:rPr sz="2300" spc="-9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and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spc="-20" dirty="0">
                <a:latin typeface="Georgia"/>
                <a:cs typeface="Georgia"/>
              </a:rPr>
              <a:t>gain</a:t>
            </a:r>
            <a:endParaRPr sz="2300">
              <a:latin typeface="Georgia"/>
              <a:cs typeface="Georgia"/>
            </a:endParaRPr>
          </a:p>
          <a:p>
            <a:pPr marL="276225" indent="-276225">
              <a:lnSpc>
                <a:spcPct val="100000"/>
              </a:lnSpc>
              <a:spcBef>
                <a:spcPts val="20"/>
              </a:spcBef>
              <a:buClr>
                <a:srgbClr val="D16248"/>
              </a:buClr>
              <a:buSzPct val="84782"/>
              <a:buFont typeface="Segoe UI Symbol"/>
              <a:buChar char="⚫"/>
              <a:tabLst>
                <a:tab pos="276225" algn="l"/>
              </a:tabLst>
            </a:pPr>
            <a:r>
              <a:rPr sz="2300" dirty="0">
                <a:latin typeface="Georgia"/>
                <a:cs typeface="Georgia"/>
              </a:rPr>
              <a:t>Frequency</a:t>
            </a:r>
            <a:r>
              <a:rPr sz="2300" spc="-8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domain</a:t>
            </a:r>
            <a:r>
              <a:rPr sz="2300" spc="-8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analysis</a:t>
            </a:r>
            <a:endParaRPr sz="2300">
              <a:latin typeface="Georgia"/>
              <a:cs typeface="Georgia"/>
            </a:endParaRPr>
          </a:p>
          <a:p>
            <a:pPr marL="276225" indent="-276225">
              <a:lnSpc>
                <a:spcPts val="2735"/>
              </a:lnSpc>
              <a:spcBef>
                <a:spcPts val="20"/>
              </a:spcBef>
              <a:buClr>
                <a:srgbClr val="D16248"/>
              </a:buClr>
              <a:buSzPct val="84782"/>
              <a:buFont typeface="Segoe UI Symbol"/>
              <a:buChar char="⚫"/>
              <a:tabLst>
                <a:tab pos="276225" algn="l"/>
              </a:tabLst>
            </a:pPr>
            <a:r>
              <a:rPr sz="2300" dirty="0">
                <a:latin typeface="Georgia"/>
                <a:cs typeface="Georgia"/>
              </a:rPr>
              <a:t>Frequency</a:t>
            </a:r>
            <a:r>
              <a:rPr sz="2300" spc="-7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response</a:t>
            </a:r>
            <a:endParaRPr sz="2300">
              <a:latin typeface="Georgia"/>
              <a:cs typeface="Georgia"/>
            </a:endParaRPr>
          </a:p>
          <a:p>
            <a:pPr marL="276225" indent="-276225">
              <a:lnSpc>
                <a:spcPts val="2735"/>
              </a:lnSpc>
              <a:buClr>
                <a:srgbClr val="D16248"/>
              </a:buClr>
              <a:buSzPct val="84782"/>
              <a:buFont typeface="Segoe UI Symbol"/>
              <a:buChar char="⚫"/>
              <a:tabLst>
                <a:tab pos="276225" algn="l"/>
              </a:tabLst>
            </a:pPr>
            <a:r>
              <a:rPr sz="2300" dirty="0">
                <a:latin typeface="Georgia"/>
                <a:cs typeface="Georgia"/>
              </a:rPr>
              <a:t>Total</a:t>
            </a:r>
            <a:r>
              <a:rPr sz="2300" spc="-6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Harmonic</a:t>
            </a:r>
            <a:r>
              <a:rPr sz="2300" spc="-7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Distortion</a:t>
            </a:r>
            <a:r>
              <a:rPr sz="2300" spc="-18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plus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Noise</a:t>
            </a:r>
            <a:r>
              <a:rPr sz="2300" spc="2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(THD+N)</a:t>
            </a:r>
            <a:endParaRPr sz="2300">
              <a:latin typeface="Georgia"/>
              <a:cs typeface="Georgia"/>
            </a:endParaRPr>
          </a:p>
          <a:p>
            <a:pPr marL="276225" indent="-276225">
              <a:lnSpc>
                <a:spcPct val="100000"/>
              </a:lnSpc>
              <a:spcBef>
                <a:spcPts val="15"/>
              </a:spcBef>
              <a:buClr>
                <a:srgbClr val="D16248"/>
              </a:buClr>
              <a:buSzPct val="84782"/>
              <a:buFont typeface="Segoe UI Symbol"/>
              <a:buChar char="⚫"/>
              <a:tabLst>
                <a:tab pos="276225" algn="l"/>
              </a:tabLst>
            </a:pPr>
            <a:r>
              <a:rPr sz="2300" spc="-10" dirty="0">
                <a:latin typeface="Georgia"/>
                <a:cs typeface="Georgia"/>
              </a:rPr>
              <a:t>Phase</a:t>
            </a:r>
            <a:endParaRPr sz="2300">
              <a:latin typeface="Georgia"/>
              <a:cs typeface="Georgia"/>
            </a:endParaRPr>
          </a:p>
          <a:p>
            <a:pPr marL="276225" indent="-276225">
              <a:lnSpc>
                <a:spcPct val="100000"/>
              </a:lnSpc>
              <a:spcBef>
                <a:spcPts val="20"/>
              </a:spcBef>
              <a:buClr>
                <a:srgbClr val="D16248"/>
              </a:buClr>
              <a:buSzPct val="84782"/>
              <a:buFont typeface="Segoe UI Symbol"/>
              <a:buChar char="⚫"/>
              <a:tabLst>
                <a:tab pos="276225" algn="l"/>
              </a:tabLst>
            </a:pPr>
            <a:r>
              <a:rPr sz="2300" spc="-10" dirty="0">
                <a:latin typeface="Georgia"/>
                <a:cs typeface="Georgia"/>
              </a:rPr>
              <a:t>Crosstalk</a:t>
            </a:r>
            <a:endParaRPr sz="2300">
              <a:latin typeface="Georgia"/>
              <a:cs typeface="Georgia"/>
            </a:endParaRPr>
          </a:p>
          <a:p>
            <a:pPr marL="276225" indent="-276225">
              <a:lnSpc>
                <a:spcPct val="100000"/>
              </a:lnSpc>
              <a:spcBef>
                <a:spcPts val="15"/>
              </a:spcBef>
              <a:buClr>
                <a:srgbClr val="D16248"/>
              </a:buClr>
              <a:buSzPct val="84782"/>
              <a:buFont typeface="Segoe UI Symbol"/>
              <a:buChar char="⚫"/>
              <a:tabLst>
                <a:tab pos="276225" algn="l"/>
              </a:tabLst>
            </a:pPr>
            <a:r>
              <a:rPr sz="2300" dirty="0">
                <a:latin typeface="Georgia"/>
                <a:cs typeface="Georgia"/>
              </a:rPr>
              <a:t>Intermodulation</a:t>
            </a:r>
            <a:r>
              <a:rPr sz="2300" spc="-1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distortion</a:t>
            </a:r>
            <a:r>
              <a:rPr sz="2300" spc="-13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(IMD)</a:t>
            </a:r>
            <a:endParaRPr sz="2300">
              <a:latin typeface="Georgia"/>
              <a:cs typeface="Georgia"/>
            </a:endParaRPr>
          </a:p>
          <a:p>
            <a:pPr marL="276225" indent="-276225"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SzPct val="84782"/>
              <a:buFont typeface="Segoe UI Symbol"/>
              <a:buChar char="⚫"/>
              <a:tabLst>
                <a:tab pos="276225" algn="l"/>
              </a:tabLst>
            </a:pPr>
            <a:r>
              <a:rPr sz="2300" dirty="0">
                <a:latin typeface="Georgia"/>
                <a:cs typeface="Georgia"/>
              </a:rPr>
              <a:t>Stereo</a:t>
            </a:r>
            <a:r>
              <a:rPr sz="2300" spc="-7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and</a:t>
            </a:r>
            <a:r>
              <a:rPr sz="2300" spc="-7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Surround</a:t>
            </a:r>
            <a:endParaRPr sz="2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9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854898"/>
            <a:ext cx="8321040" cy="36480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88925" marR="433070" indent="-276860">
              <a:lnSpc>
                <a:spcPct val="99300"/>
              </a:lnSpc>
              <a:spcBef>
                <a:spcPts val="145"/>
              </a:spcBef>
              <a:buClr>
                <a:srgbClr val="D16248"/>
              </a:buClr>
              <a:buSzPct val="85000"/>
              <a:buFont typeface="Segoe UI Symbol"/>
              <a:buChar char="⚫"/>
              <a:tabLst>
                <a:tab pos="288925" algn="l"/>
              </a:tabLst>
            </a:pPr>
            <a:r>
              <a:rPr sz="2000" dirty="0">
                <a:latin typeface="Georgia"/>
                <a:cs typeface="Georgia"/>
              </a:rPr>
              <a:t>Building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proposed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solution</a:t>
            </a:r>
            <a:r>
              <a:rPr sz="2000" spc="-1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would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involve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8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combination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data </a:t>
            </a:r>
            <a:r>
              <a:rPr sz="2000" dirty="0">
                <a:latin typeface="Georgia"/>
                <a:cs typeface="Georgia"/>
              </a:rPr>
              <a:t>processing,</a:t>
            </a:r>
            <a:r>
              <a:rPr sz="2000" spc="-1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pyth0n</a:t>
            </a:r>
            <a:r>
              <a:rPr sz="2000" spc="8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programming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visualization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skills</a:t>
            </a:r>
            <a:r>
              <a:rPr sz="2400" spc="-10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520"/>
              </a:spcBef>
              <a:buClr>
                <a:srgbClr val="D16248"/>
              </a:buClr>
              <a:buSzPct val="85000"/>
              <a:buFont typeface="Segoe UI Symbol"/>
              <a:buChar char="⚫"/>
              <a:tabLst>
                <a:tab pos="288925" algn="l"/>
              </a:tabLst>
            </a:pPr>
            <a:r>
              <a:rPr sz="2000" b="1" dirty="0">
                <a:latin typeface="Georgia"/>
                <a:cs typeface="Georgia"/>
              </a:rPr>
              <a:t>System</a:t>
            </a:r>
            <a:r>
              <a:rPr sz="2000" b="1" spc="-3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requirements:</a:t>
            </a:r>
            <a:endParaRPr sz="2000">
              <a:latin typeface="Georgia"/>
              <a:cs typeface="Georgia"/>
            </a:endParaRPr>
          </a:p>
          <a:p>
            <a:pPr marL="631825" lvl="1" indent="-342900">
              <a:lnSpc>
                <a:spcPct val="100000"/>
              </a:lnSpc>
              <a:spcBef>
                <a:spcPts val="455"/>
              </a:spcBef>
              <a:buClr>
                <a:srgbClr val="CCB400"/>
              </a:buClr>
              <a:buSzPct val="70000"/>
              <a:buAutoNum type="arabicPeriod"/>
              <a:tabLst>
                <a:tab pos="631825" algn="l"/>
              </a:tabLst>
            </a:pPr>
            <a:r>
              <a:rPr sz="2000" b="1" dirty="0">
                <a:latin typeface="Georgia"/>
                <a:cs typeface="Georgia"/>
              </a:rPr>
              <a:t>Hardware</a:t>
            </a:r>
            <a:r>
              <a:rPr sz="2000" b="1" spc="-10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175385" marR="5080" lvl="2" indent="-343535">
              <a:lnSpc>
                <a:spcPct val="100899"/>
              </a:lnSpc>
              <a:spcBef>
                <a:spcPts val="409"/>
              </a:spcBef>
              <a:buClr>
                <a:srgbClr val="8B7A6F"/>
              </a:buClr>
              <a:buSzPct val="69444"/>
              <a:buFont typeface="Wingdings"/>
              <a:buChar char=""/>
              <a:tabLst>
                <a:tab pos="117538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computer</a:t>
            </a:r>
            <a:r>
              <a:rPr sz="1800" spc="409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with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sufficient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processing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power,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preferably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with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multiple </a:t>
            </a:r>
            <a:r>
              <a:rPr sz="1800" dirty="0">
                <a:latin typeface="Georgia"/>
                <a:cs typeface="Georgia"/>
              </a:rPr>
              <a:t>cores</a:t>
            </a:r>
            <a:r>
              <a:rPr sz="1800" spc="-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 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GPU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 faster training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machine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learning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models.</a:t>
            </a:r>
            <a:endParaRPr sz="1800">
              <a:latin typeface="Georgia"/>
              <a:cs typeface="Georgia"/>
            </a:endParaRPr>
          </a:p>
          <a:p>
            <a:pPr marL="1175385" marR="381635" lvl="2" indent="-343535">
              <a:lnSpc>
                <a:spcPts val="2100"/>
              </a:lnSpc>
              <a:spcBef>
                <a:spcPts val="585"/>
              </a:spcBef>
              <a:buClr>
                <a:srgbClr val="8B7A6F"/>
              </a:buClr>
              <a:buSzPct val="69444"/>
              <a:buFont typeface="Wingdings"/>
              <a:buChar char=""/>
              <a:tabLst>
                <a:tab pos="1175385" algn="l"/>
              </a:tabLst>
            </a:pPr>
            <a:r>
              <a:rPr sz="1800" dirty="0">
                <a:latin typeface="Georgia"/>
                <a:cs typeface="Georgia"/>
              </a:rPr>
              <a:t>Adequate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RAM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handle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size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 dataset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computational requirements.</a:t>
            </a:r>
            <a:endParaRPr sz="1800">
              <a:latin typeface="Georgia"/>
              <a:cs typeface="Georgia"/>
            </a:endParaRPr>
          </a:p>
          <a:p>
            <a:pPr marL="803275" lvl="1" indent="-514350">
              <a:lnSpc>
                <a:spcPct val="100000"/>
              </a:lnSpc>
              <a:spcBef>
                <a:spcPts val="440"/>
              </a:spcBef>
              <a:buClr>
                <a:srgbClr val="CCB400"/>
              </a:buClr>
              <a:buSzPct val="70000"/>
              <a:buAutoNum type="arabicPeriod"/>
              <a:tabLst>
                <a:tab pos="803275" algn="l"/>
              </a:tabLst>
            </a:pPr>
            <a:r>
              <a:rPr sz="2000" b="1" spc="-10" dirty="0">
                <a:latin typeface="Georgia"/>
                <a:cs typeface="Georgia"/>
              </a:rPr>
              <a:t>Software:</a:t>
            </a:r>
            <a:endParaRPr sz="2000">
              <a:latin typeface="Georgia"/>
              <a:cs typeface="Georgia"/>
            </a:endParaRPr>
          </a:p>
          <a:p>
            <a:pPr marL="1347470" marR="52705" lvl="2" indent="-514984">
              <a:lnSpc>
                <a:spcPts val="2180"/>
              </a:lnSpc>
              <a:spcBef>
                <a:spcPts val="785"/>
              </a:spcBef>
              <a:buClr>
                <a:srgbClr val="8B7A6F"/>
              </a:buClr>
              <a:buSzPct val="70000"/>
              <a:buFont typeface="Wingdings"/>
              <a:buChar char=""/>
              <a:tabLst>
                <a:tab pos="1347470" algn="l"/>
              </a:tabLst>
            </a:pPr>
            <a:r>
              <a:rPr sz="2000" dirty="0">
                <a:latin typeface="Georgia"/>
                <a:cs typeface="Georgia"/>
              </a:rPr>
              <a:t>-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operating</a:t>
            </a:r>
            <a:r>
              <a:rPr sz="1800" spc="-1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system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compatible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with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required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python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libraries </a:t>
            </a:r>
            <a:r>
              <a:rPr sz="1800" dirty="0">
                <a:latin typeface="Georgia"/>
                <a:cs typeface="Georgia"/>
              </a:rPr>
              <a:t>(e.g.,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windows,linux,macOS).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80" dirty="0"/>
              <a:t> </a:t>
            </a:r>
            <a:r>
              <a:rPr dirty="0"/>
              <a:t>approach</a:t>
            </a:r>
            <a:r>
              <a:rPr spc="1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183449"/>
            <a:ext cx="8107680" cy="29857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88925" indent="-276225">
              <a:lnSpc>
                <a:spcPct val="100000"/>
              </a:lnSpc>
              <a:spcBef>
                <a:spcPts val="545"/>
              </a:spcBef>
              <a:buClr>
                <a:srgbClr val="D16248"/>
              </a:buClr>
              <a:buSzPct val="85000"/>
              <a:buFont typeface="Segoe UI Symbol"/>
              <a:buChar char="⚫"/>
              <a:tabLst>
                <a:tab pos="288925" algn="l"/>
              </a:tabLst>
            </a:pPr>
            <a:r>
              <a:rPr sz="2000" dirty="0">
                <a:latin typeface="Georgia"/>
                <a:cs typeface="Georgia"/>
              </a:rPr>
              <a:t>Library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Requirements:</a:t>
            </a:r>
            <a:endParaRPr sz="20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50"/>
              </a:spcBef>
              <a:buClr>
                <a:srgbClr val="D16248"/>
              </a:buClr>
              <a:buSzPct val="85000"/>
              <a:buFont typeface="Segoe UI Symbol"/>
              <a:buChar char="⚫"/>
              <a:tabLst>
                <a:tab pos="288925" algn="l"/>
              </a:tabLst>
            </a:pPr>
            <a:r>
              <a:rPr sz="2000" dirty="0">
                <a:latin typeface="Georgia"/>
                <a:cs typeface="Georgia"/>
              </a:rPr>
              <a:t>Data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processing</a:t>
            </a:r>
            <a:r>
              <a:rPr sz="2000" spc="-1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analysis:</a:t>
            </a:r>
            <a:endParaRPr sz="2000">
              <a:latin typeface="Georgia"/>
              <a:cs typeface="Georgia"/>
            </a:endParaRPr>
          </a:p>
          <a:p>
            <a:pPr marL="565150" lvl="1" indent="-276225">
              <a:lnSpc>
                <a:spcPct val="100000"/>
              </a:lnSpc>
              <a:spcBef>
                <a:spcPts val="430"/>
              </a:spcBef>
              <a:buClr>
                <a:srgbClr val="CCB400"/>
              </a:buClr>
              <a:buSzPct val="69444"/>
              <a:buFont typeface="Wingdings"/>
              <a:buChar char=""/>
              <a:tabLst>
                <a:tab pos="565150" algn="l"/>
              </a:tabLst>
            </a:pPr>
            <a:r>
              <a:rPr sz="1800" b="1" dirty="0">
                <a:latin typeface="Georgia"/>
                <a:cs typeface="Georgia"/>
              </a:rPr>
              <a:t>Pandas</a:t>
            </a:r>
            <a:r>
              <a:rPr sz="1800" b="1" spc="-8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: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manipulation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analysis.</a:t>
            </a:r>
            <a:endParaRPr sz="1800">
              <a:latin typeface="Georgia"/>
              <a:cs typeface="Georgia"/>
            </a:endParaRPr>
          </a:p>
          <a:p>
            <a:pPr marL="565150" lvl="1" indent="-276225">
              <a:lnSpc>
                <a:spcPct val="100000"/>
              </a:lnSpc>
              <a:spcBef>
                <a:spcPts val="470"/>
              </a:spcBef>
              <a:buClr>
                <a:srgbClr val="CCB400"/>
              </a:buClr>
              <a:buSzPct val="69444"/>
              <a:buFont typeface="Wingdings"/>
              <a:buChar char=""/>
              <a:tabLst>
                <a:tab pos="565150" algn="l"/>
              </a:tabLst>
            </a:pPr>
            <a:r>
              <a:rPr sz="1800" b="1" dirty="0">
                <a:latin typeface="Georgia"/>
                <a:cs typeface="Georgia"/>
              </a:rPr>
              <a:t>Numpy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: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numerical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operations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data.</a:t>
            </a:r>
            <a:endParaRPr sz="18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95"/>
              </a:spcBef>
              <a:buClr>
                <a:srgbClr val="D16248"/>
              </a:buClr>
              <a:buSzPct val="85000"/>
              <a:buFont typeface="Segoe UI Symbol"/>
              <a:buChar char="⚫"/>
              <a:tabLst>
                <a:tab pos="288925" algn="l"/>
              </a:tabLst>
            </a:pPr>
            <a:r>
              <a:rPr sz="2000" dirty="0">
                <a:latin typeface="Georgia"/>
                <a:cs typeface="Georgia"/>
              </a:rPr>
              <a:t>Data</a:t>
            </a:r>
            <a:r>
              <a:rPr sz="2000" spc="-10" dirty="0">
                <a:latin typeface="Georgia"/>
                <a:cs typeface="Georgia"/>
              </a:rPr>
              <a:t> visualization:</a:t>
            </a:r>
            <a:endParaRPr sz="2000">
              <a:latin typeface="Georgia"/>
              <a:cs typeface="Georgia"/>
            </a:endParaRPr>
          </a:p>
          <a:p>
            <a:pPr marL="565785" marR="5080" lvl="1" indent="-276860">
              <a:lnSpc>
                <a:spcPct val="100899"/>
              </a:lnSpc>
              <a:spcBef>
                <a:spcPts val="405"/>
              </a:spcBef>
              <a:buClr>
                <a:srgbClr val="CCB400"/>
              </a:buClr>
              <a:buSzPct val="69444"/>
              <a:buFont typeface="Wingdings"/>
              <a:buChar char=""/>
              <a:tabLst>
                <a:tab pos="565785" algn="l"/>
              </a:tabLst>
            </a:pPr>
            <a:r>
              <a:rPr sz="1800" b="1" dirty="0">
                <a:latin typeface="Georgia"/>
                <a:cs typeface="Georgia"/>
              </a:rPr>
              <a:t>Matplotlib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and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seaborn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creating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visualizations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understand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data </a:t>
            </a:r>
            <a:r>
              <a:rPr sz="1800" spc="-10" dirty="0">
                <a:latin typeface="Georgia"/>
                <a:cs typeface="Georgia"/>
              </a:rPr>
              <a:t>patterns.</a:t>
            </a:r>
            <a:endParaRPr sz="1800">
              <a:latin typeface="Georgia"/>
              <a:cs typeface="Georgia"/>
            </a:endParaRPr>
          </a:p>
          <a:p>
            <a:pPr marL="565785" marR="405765" lvl="1" indent="-276860">
              <a:lnSpc>
                <a:spcPct val="100800"/>
              </a:lnSpc>
              <a:spcBef>
                <a:spcPts val="375"/>
              </a:spcBef>
              <a:buClr>
                <a:srgbClr val="CCB400"/>
              </a:buClr>
              <a:buSzPct val="69444"/>
              <a:buFont typeface="Wingdings"/>
              <a:buChar char=""/>
              <a:tabLst>
                <a:tab pos="565785" algn="l"/>
              </a:tabLst>
            </a:pPr>
            <a:r>
              <a:rPr sz="1800" b="1" dirty="0">
                <a:latin typeface="Georgia"/>
                <a:cs typeface="Georgia"/>
              </a:rPr>
              <a:t>Plotly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or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Bokeh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Interactive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visualization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libraries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more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complex visualizations.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100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78881"/>
            <a:ext cx="7560945" cy="416115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567940">
              <a:lnSpc>
                <a:spcPct val="100000"/>
              </a:lnSpc>
              <a:spcBef>
                <a:spcPts val="710"/>
              </a:spcBef>
            </a:pPr>
            <a:r>
              <a:rPr sz="2450" b="1" dirty="0">
                <a:latin typeface="Georgia"/>
                <a:cs typeface="Georgia"/>
              </a:rPr>
              <a:t>Algorithm</a:t>
            </a:r>
            <a:r>
              <a:rPr sz="2450" b="1" spc="160" dirty="0">
                <a:latin typeface="Georgia"/>
                <a:cs typeface="Georgia"/>
              </a:rPr>
              <a:t> </a:t>
            </a:r>
            <a:r>
              <a:rPr sz="2450" b="1" spc="-10" dirty="0">
                <a:latin typeface="Georgia"/>
                <a:cs typeface="Georgia"/>
              </a:rPr>
              <a:t>selection</a:t>
            </a:r>
            <a:endParaRPr sz="2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b="1" dirty="0">
                <a:latin typeface="Georgia"/>
                <a:cs typeface="Georgia"/>
              </a:rPr>
              <a:t>Data</a:t>
            </a:r>
            <a:r>
              <a:rPr sz="2000" b="1" spc="-9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exploration</a:t>
            </a:r>
            <a:r>
              <a:rPr sz="2000" b="1" spc="-50" dirty="0">
                <a:latin typeface="Georgia"/>
                <a:cs typeface="Georgia"/>
              </a:rPr>
              <a:t> :</a:t>
            </a:r>
            <a:endParaRPr sz="20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30"/>
              </a:spcBef>
              <a:buClr>
                <a:srgbClr val="D16248"/>
              </a:buClr>
              <a:buSzPct val="83333"/>
              <a:buFont typeface="Wingdings"/>
              <a:buChar char="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Explore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movie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rating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structure,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features</a:t>
            </a:r>
            <a:r>
              <a:rPr sz="1800" spc="-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variables.</a:t>
            </a:r>
            <a:endParaRPr sz="18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70"/>
              </a:spcBef>
              <a:buClr>
                <a:srgbClr val="D16248"/>
              </a:buClr>
              <a:buSzPct val="83333"/>
              <a:buFont typeface="Wingdings"/>
              <a:buChar char="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Identify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potential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patterns, </a:t>
            </a:r>
            <a:r>
              <a:rPr sz="1800" spc="-10" dirty="0">
                <a:latin typeface="Georgia"/>
                <a:cs typeface="Georgia"/>
              </a:rPr>
              <a:t>correlations</a:t>
            </a:r>
            <a:r>
              <a:rPr sz="1800" spc="-1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outliners.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Georgia"/>
                <a:cs typeface="Georgia"/>
              </a:rPr>
              <a:t>Problem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formulation:</a:t>
            </a:r>
            <a:endParaRPr sz="2000">
              <a:latin typeface="Georgia"/>
              <a:cs typeface="Georgia"/>
            </a:endParaRPr>
          </a:p>
          <a:p>
            <a:pPr marL="288925" marR="5080" indent="-276860">
              <a:lnSpc>
                <a:spcPct val="100899"/>
              </a:lnSpc>
              <a:spcBef>
                <a:spcPts val="405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Define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problem: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Predict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optimal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booking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times,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likelihood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special </a:t>
            </a:r>
            <a:r>
              <a:rPr sz="1800" dirty="0">
                <a:latin typeface="Georgia"/>
                <a:cs typeface="Georgia"/>
              </a:rPr>
              <a:t>requests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based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historical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data.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Georgia"/>
                <a:cs typeface="Georgia"/>
              </a:rPr>
              <a:t>Algorithm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selection:</a:t>
            </a:r>
            <a:endParaRPr sz="20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30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Regression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tasks(e.g.,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predicting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daily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rates)</a:t>
            </a:r>
            <a:endParaRPr sz="1800">
              <a:latin typeface="Georgia"/>
              <a:cs typeface="Georgia"/>
            </a:endParaRPr>
          </a:p>
          <a:p>
            <a:pPr marL="565150" lvl="1" indent="-276225">
              <a:lnSpc>
                <a:spcPct val="100000"/>
              </a:lnSpc>
              <a:spcBef>
                <a:spcPts val="390"/>
              </a:spcBef>
              <a:buClr>
                <a:srgbClr val="CCB400"/>
              </a:buClr>
              <a:buSzPct val="69444"/>
              <a:buFont typeface="Wingdings"/>
              <a:buChar char=""/>
              <a:tabLst>
                <a:tab pos="565150" algn="l"/>
              </a:tabLst>
            </a:pPr>
            <a:r>
              <a:rPr sz="1800" dirty="0">
                <a:latin typeface="Georgia"/>
                <a:cs typeface="Georgia"/>
              </a:rPr>
              <a:t>Consider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linear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regression,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decision</a:t>
            </a:r>
            <a:r>
              <a:rPr sz="1800" spc="-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tree,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ensemble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methods</a:t>
            </a:r>
            <a:endParaRPr sz="18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70"/>
              </a:spcBef>
              <a:buClr>
                <a:srgbClr val="D16248"/>
              </a:buClr>
              <a:buSzPct val="83333"/>
              <a:buFont typeface="Arial MT"/>
              <a:buChar char="•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classification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tasks(e.g.,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predicting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special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requests);</a:t>
            </a:r>
            <a:endParaRPr sz="1800">
              <a:latin typeface="Georgia"/>
              <a:cs typeface="Georgia"/>
            </a:endParaRPr>
          </a:p>
          <a:p>
            <a:pPr marL="565150" lvl="1" indent="-276225">
              <a:lnSpc>
                <a:spcPct val="100000"/>
              </a:lnSpc>
              <a:spcBef>
                <a:spcPts val="395"/>
              </a:spcBef>
              <a:buClr>
                <a:srgbClr val="CCB400"/>
              </a:buClr>
              <a:buSzPct val="69444"/>
              <a:buFont typeface="Arial MT"/>
              <a:buChar char="•"/>
              <a:tabLst>
                <a:tab pos="565150" algn="l"/>
              </a:tabLst>
            </a:pPr>
            <a:r>
              <a:rPr sz="1800" dirty="0">
                <a:latin typeface="Georgia"/>
                <a:cs typeface="Georgia"/>
              </a:rPr>
              <a:t>Consider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logistic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regressive,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decision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trees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random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forests.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100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80818"/>
            <a:ext cx="8137525" cy="405637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12725" algn="ctr">
              <a:lnSpc>
                <a:spcPct val="100000"/>
              </a:lnSpc>
              <a:spcBef>
                <a:spcPts val="710"/>
              </a:spcBef>
            </a:pPr>
            <a:r>
              <a:rPr sz="2450" b="1" dirty="0">
                <a:latin typeface="Georgia"/>
                <a:cs typeface="Georgia"/>
              </a:rPr>
              <a:t>Data</a:t>
            </a:r>
            <a:r>
              <a:rPr sz="2450" b="1" spc="65" dirty="0">
                <a:latin typeface="Georgia"/>
                <a:cs typeface="Georgia"/>
              </a:rPr>
              <a:t> </a:t>
            </a:r>
            <a:r>
              <a:rPr sz="2450" b="1" spc="-10" dirty="0">
                <a:latin typeface="Georgia"/>
                <a:cs typeface="Georgia"/>
              </a:rPr>
              <a:t>input:</a:t>
            </a:r>
            <a:endParaRPr sz="2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b="1" dirty="0">
                <a:latin typeface="Georgia"/>
                <a:cs typeface="Georgia"/>
              </a:rPr>
              <a:t>Data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collection:</a:t>
            </a:r>
            <a:endParaRPr sz="2000">
              <a:latin typeface="Georgia"/>
              <a:cs typeface="Georgia"/>
            </a:endParaRPr>
          </a:p>
          <a:p>
            <a:pPr marL="288925" marR="116205" indent="-276860">
              <a:lnSpc>
                <a:spcPct val="100800"/>
              </a:lnSpc>
              <a:spcBef>
                <a:spcPts val="409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Gather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historical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including</a:t>
            </a:r>
            <a:r>
              <a:rPr sz="1800" spc="-1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booking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dates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,special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requests,and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relevant details.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Georgia"/>
                <a:cs typeface="Georgia"/>
              </a:rPr>
              <a:t>Data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cleaning:</a:t>
            </a:r>
            <a:endParaRPr sz="20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30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Handle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missing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values,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outliners,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any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inconsistencies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dataset.</a:t>
            </a:r>
            <a:endParaRPr sz="1800">
              <a:latin typeface="Georgia"/>
              <a:cs typeface="Georgia"/>
            </a:endParaRPr>
          </a:p>
          <a:p>
            <a:pPr marL="288925" marR="5080" indent="-276860">
              <a:lnSpc>
                <a:spcPct val="100800"/>
              </a:lnSpc>
              <a:spcBef>
                <a:spcPts val="450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Convert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categorical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variables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into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numerical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representation</a:t>
            </a:r>
            <a:r>
              <a:rPr sz="1800" spc="-1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through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encoding techniques.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b="1" dirty="0">
                <a:latin typeface="Georgia"/>
                <a:cs typeface="Georgia"/>
              </a:rPr>
              <a:t>Feature</a:t>
            </a:r>
            <a:r>
              <a:rPr sz="2000" b="1" spc="-10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Engineering:</a:t>
            </a:r>
            <a:endParaRPr sz="20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25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Create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new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features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modify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existing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ones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based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domain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knowledge.</a:t>
            </a:r>
            <a:endParaRPr sz="1800">
              <a:latin typeface="Georgia"/>
              <a:cs typeface="Georgia"/>
            </a:endParaRPr>
          </a:p>
          <a:p>
            <a:pPr marL="288925" marR="187325" indent="-276860">
              <a:lnSpc>
                <a:spcPct val="100800"/>
              </a:lnSpc>
              <a:spcBef>
                <a:spcPts val="455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Extract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meaningful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information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from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date variables,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such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day-</a:t>
            </a:r>
            <a:r>
              <a:rPr sz="1800" spc="-10" dirty="0">
                <a:latin typeface="Georgia"/>
                <a:cs typeface="Georgia"/>
              </a:rPr>
              <a:t>of-</a:t>
            </a:r>
            <a:r>
              <a:rPr sz="1800" dirty="0">
                <a:latin typeface="Georgia"/>
                <a:cs typeface="Georgia"/>
              </a:rPr>
              <a:t>week</a:t>
            </a:r>
            <a:r>
              <a:rPr sz="1800" spc="-13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or </a:t>
            </a:r>
            <a:r>
              <a:rPr sz="1800" spc="-10" dirty="0">
                <a:latin typeface="Georgia"/>
                <a:cs typeface="Georgia"/>
              </a:rPr>
              <a:t>month.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100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74923"/>
            <a:ext cx="7899400" cy="47339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06065">
              <a:lnSpc>
                <a:spcPct val="100000"/>
              </a:lnSpc>
              <a:spcBef>
                <a:spcPts val="690"/>
              </a:spcBef>
            </a:pPr>
            <a:r>
              <a:rPr sz="2400" b="1" dirty="0">
                <a:latin typeface="Georgia"/>
                <a:cs typeface="Georgia"/>
              </a:rPr>
              <a:t>Training</a:t>
            </a:r>
            <a:r>
              <a:rPr sz="2400" b="1" spc="-60" dirty="0">
                <a:latin typeface="Georgia"/>
                <a:cs typeface="Georgia"/>
              </a:rPr>
              <a:t> </a:t>
            </a:r>
            <a:r>
              <a:rPr sz="2400" b="1" spc="-10" dirty="0">
                <a:latin typeface="Georgia"/>
                <a:cs typeface="Georgia"/>
              </a:rPr>
              <a:t>process: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00" b="1" dirty="0">
                <a:latin typeface="Georgia"/>
                <a:cs typeface="Georgia"/>
              </a:rPr>
              <a:t>Data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splitting:</a:t>
            </a:r>
            <a:endParaRPr sz="20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25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Divide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dataset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training and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testing sets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evaluate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model’s</a:t>
            </a:r>
            <a:endParaRPr sz="1800">
              <a:latin typeface="Georgia"/>
              <a:cs typeface="Georgia"/>
            </a:endParaRPr>
          </a:p>
          <a:p>
            <a:pPr marL="28892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Georgia"/>
                <a:cs typeface="Georgia"/>
              </a:rPr>
              <a:t>performance.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b="1" dirty="0">
                <a:latin typeface="Georgia"/>
                <a:cs typeface="Georgia"/>
              </a:rPr>
              <a:t>Feature</a:t>
            </a:r>
            <a:r>
              <a:rPr sz="2000" b="1" spc="-10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scaling:</a:t>
            </a:r>
            <a:endParaRPr sz="2000">
              <a:latin typeface="Georgia"/>
              <a:cs typeface="Georgia"/>
            </a:endParaRPr>
          </a:p>
          <a:p>
            <a:pPr marL="288925" marR="5080" indent="-276860">
              <a:lnSpc>
                <a:spcPts val="2100"/>
              </a:lnSpc>
              <a:spcBef>
                <a:spcPts val="625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Standardize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normalize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numerical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features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ensure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have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consistent scale.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b="1" dirty="0">
                <a:latin typeface="Georgia"/>
                <a:cs typeface="Georgia"/>
              </a:rPr>
              <a:t>Modeling</a:t>
            </a:r>
            <a:r>
              <a:rPr sz="2000" b="1" spc="-8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training:</a:t>
            </a:r>
            <a:endParaRPr sz="20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30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Use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selected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algorithm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train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model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all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sites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scores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dataset.</a:t>
            </a:r>
            <a:endParaRPr sz="18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465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Adjust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hyperparameters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optimize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model</a:t>
            </a:r>
            <a:r>
              <a:rPr sz="1800" spc="-10" dirty="0">
                <a:latin typeface="Georgia"/>
                <a:cs typeface="Georgia"/>
              </a:rPr>
              <a:t> performance.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Georgia"/>
                <a:cs typeface="Georgia"/>
              </a:rPr>
              <a:t>Model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evaluation:</a:t>
            </a:r>
            <a:endParaRPr sz="2000">
              <a:latin typeface="Georgia"/>
              <a:cs typeface="Georgia"/>
            </a:endParaRPr>
          </a:p>
          <a:p>
            <a:pPr marL="288925" marR="233679" indent="-276860">
              <a:lnSpc>
                <a:spcPct val="100800"/>
              </a:lnSpc>
              <a:spcBef>
                <a:spcPts val="414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dirty="0">
                <a:latin typeface="Georgia"/>
                <a:cs typeface="Georgia"/>
              </a:rPr>
              <a:t>Evaluate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model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dataset using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appropriate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metrics(e.g.,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Mean </a:t>
            </a:r>
            <a:r>
              <a:rPr sz="1800" dirty="0">
                <a:latin typeface="Georgia"/>
                <a:cs typeface="Georgia"/>
              </a:rPr>
              <a:t>Squared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Error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regression,accuracy,precision,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recall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classification).</a:t>
            </a:r>
            <a:endParaRPr sz="1800">
              <a:latin typeface="Georgia"/>
              <a:cs typeface="Georgia"/>
            </a:endParaRPr>
          </a:p>
          <a:p>
            <a:pPr marL="288925" indent="-27622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8925" algn="l"/>
              </a:tabLst>
            </a:pPr>
            <a:r>
              <a:rPr sz="1800" spc="-10" dirty="0">
                <a:latin typeface="Georgia"/>
                <a:cs typeface="Georgia"/>
              </a:rPr>
              <a:t>Fine-</a:t>
            </a:r>
            <a:r>
              <a:rPr sz="1800" dirty="0">
                <a:latin typeface="Georgia"/>
                <a:cs typeface="Georgia"/>
              </a:rPr>
              <a:t>tune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model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if </a:t>
            </a:r>
            <a:r>
              <a:rPr sz="1800" spc="-10" dirty="0">
                <a:latin typeface="Georgia"/>
                <a:cs typeface="Georgia"/>
              </a:rPr>
              <a:t>necessary.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065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0650"/>
                  </a:lnTo>
                  <a:lnTo>
                    <a:pt x="8991600" y="1390650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06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6391275"/>
              <a:ext cx="8829675" cy="304800"/>
            </a:xfrm>
            <a:custGeom>
              <a:avLst/>
              <a:gdLst/>
              <a:ahLst/>
              <a:cxnLst/>
              <a:rect l="l" t="t" r="r" b="b"/>
              <a:pathLst>
                <a:path w="8829675" h="304800">
                  <a:moveTo>
                    <a:pt x="8829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829675" y="304800"/>
                  </a:lnTo>
                  <a:lnTo>
                    <a:pt x="8829675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157162"/>
              <a:ext cx="8829675" cy="6553200"/>
            </a:xfrm>
            <a:custGeom>
              <a:avLst/>
              <a:gdLst/>
              <a:ahLst/>
              <a:cxnLst/>
              <a:rect l="l" t="t" r="r" b="b"/>
              <a:pathLst>
                <a:path w="8829675" h="6553200">
                  <a:moveTo>
                    <a:pt x="0" y="6553200"/>
                  </a:moveTo>
                  <a:lnTo>
                    <a:pt x="8829675" y="6553200"/>
                  </a:lnTo>
                  <a:lnTo>
                    <a:pt x="8829675" y="0"/>
                  </a:lnTo>
                  <a:lnTo>
                    <a:pt x="0" y="0"/>
                  </a:lnTo>
                  <a:lnTo>
                    <a:pt x="0" y="6553200"/>
                  </a:lnTo>
                  <a:close/>
                </a:path>
              </a:pathLst>
            </a:custGeom>
            <a:ln w="9525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162" y="1281175"/>
              <a:ext cx="8830310" cy="0"/>
            </a:xfrm>
            <a:custGeom>
              <a:avLst/>
              <a:gdLst/>
              <a:ahLst/>
              <a:cxnLst/>
              <a:rect l="l" t="t" r="r" b="b"/>
              <a:pathLst>
                <a:path w="8830310">
                  <a:moveTo>
                    <a:pt x="0" y="0"/>
                  </a:moveTo>
                  <a:lnTo>
                    <a:pt x="8829738" y="0"/>
                  </a:lnTo>
                </a:path>
              </a:pathLst>
            </a:custGeom>
            <a:ln w="9525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9524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1876" y="1028319"/>
              <a:ext cx="469900" cy="468630"/>
            </a:xfrm>
            <a:custGeom>
              <a:avLst/>
              <a:gdLst/>
              <a:ahLst/>
              <a:cxnLst/>
              <a:rect l="l" t="t" r="r" b="b"/>
              <a:pathLst>
                <a:path w="469900" h="468630">
                  <a:moveTo>
                    <a:pt x="257556" y="0"/>
                  </a:moveTo>
                  <a:lnTo>
                    <a:pt x="233679" y="0"/>
                  </a:lnTo>
                  <a:lnTo>
                    <a:pt x="209550" y="1269"/>
                  </a:lnTo>
                  <a:lnTo>
                    <a:pt x="163829" y="10159"/>
                  </a:lnTo>
                  <a:lnTo>
                    <a:pt x="121793" y="27939"/>
                  </a:lnTo>
                  <a:lnTo>
                    <a:pt x="84582" y="53339"/>
                  </a:lnTo>
                  <a:lnTo>
                    <a:pt x="52832" y="86359"/>
                  </a:lnTo>
                  <a:lnTo>
                    <a:pt x="27812" y="123189"/>
                  </a:lnTo>
                  <a:lnTo>
                    <a:pt x="10160" y="166369"/>
                  </a:lnTo>
                  <a:lnTo>
                    <a:pt x="1015" y="212089"/>
                  </a:lnTo>
                  <a:lnTo>
                    <a:pt x="0" y="236219"/>
                  </a:lnTo>
                  <a:lnTo>
                    <a:pt x="1270" y="259079"/>
                  </a:lnTo>
                  <a:lnTo>
                    <a:pt x="10922" y="306069"/>
                  </a:lnTo>
                  <a:lnTo>
                    <a:pt x="28956" y="347979"/>
                  </a:lnTo>
                  <a:lnTo>
                    <a:pt x="54356" y="384809"/>
                  </a:lnTo>
                  <a:lnTo>
                    <a:pt x="86487" y="416559"/>
                  </a:lnTo>
                  <a:lnTo>
                    <a:pt x="123951" y="441959"/>
                  </a:lnTo>
                  <a:lnTo>
                    <a:pt x="166243" y="458469"/>
                  </a:lnTo>
                  <a:lnTo>
                    <a:pt x="212216" y="468629"/>
                  </a:lnTo>
                  <a:lnTo>
                    <a:pt x="236093" y="468629"/>
                  </a:lnTo>
                  <a:lnTo>
                    <a:pt x="260223" y="467359"/>
                  </a:lnTo>
                  <a:lnTo>
                    <a:pt x="283337" y="464819"/>
                  </a:lnTo>
                  <a:lnTo>
                    <a:pt x="305943" y="458469"/>
                  </a:lnTo>
                  <a:lnTo>
                    <a:pt x="323828" y="452119"/>
                  </a:lnTo>
                  <a:lnTo>
                    <a:pt x="235331" y="452119"/>
                  </a:lnTo>
                  <a:lnTo>
                    <a:pt x="212978" y="450850"/>
                  </a:lnTo>
                  <a:lnTo>
                    <a:pt x="170434" y="443229"/>
                  </a:lnTo>
                  <a:lnTo>
                    <a:pt x="131318" y="426719"/>
                  </a:lnTo>
                  <a:lnTo>
                    <a:pt x="96520" y="402589"/>
                  </a:lnTo>
                  <a:lnTo>
                    <a:pt x="66928" y="373379"/>
                  </a:lnTo>
                  <a:lnTo>
                    <a:pt x="43434" y="339089"/>
                  </a:lnTo>
                  <a:lnTo>
                    <a:pt x="26797" y="299719"/>
                  </a:lnTo>
                  <a:lnTo>
                    <a:pt x="18034" y="257809"/>
                  </a:lnTo>
                  <a:lnTo>
                    <a:pt x="16947" y="233679"/>
                  </a:lnTo>
                  <a:lnTo>
                    <a:pt x="17907" y="212089"/>
                  </a:lnTo>
                  <a:lnTo>
                    <a:pt x="26543" y="170179"/>
                  </a:lnTo>
                  <a:lnTo>
                    <a:pt x="43052" y="130809"/>
                  </a:lnTo>
                  <a:lnTo>
                    <a:pt x="66421" y="96519"/>
                  </a:lnTo>
                  <a:lnTo>
                    <a:pt x="96012" y="66039"/>
                  </a:lnTo>
                  <a:lnTo>
                    <a:pt x="130556" y="43179"/>
                  </a:lnTo>
                  <a:lnTo>
                    <a:pt x="169672" y="26669"/>
                  </a:lnTo>
                  <a:lnTo>
                    <a:pt x="212089" y="17779"/>
                  </a:lnTo>
                  <a:lnTo>
                    <a:pt x="234441" y="16509"/>
                  </a:lnTo>
                  <a:lnTo>
                    <a:pt x="321521" y="16509"/>
                  </a:lnTo>
                  <a:lnTo>
                    <a:pt x="303529" y="10159"/>
                  </a:lnTo>
                  <a:lnTo>
                    <a:pt x="281050" y="3809"/>
                  </a:lnTo>
                  <a:lnTo>
                    <a:pt x="257556" y="0"/>
                  </a:lnTo>
                  <a:close/>
                </a:path>
                <a:path w="469900" h="468630">
                  <a:moveTo>
                    <a:pt x="321521" y="16509"/>
                  </a:moveTo>
                  <a:lnTo>
                    <a:pt x="234441" y="16509"/>
                  </a:lnTo>
                  <a:lnTo>
                    <a:pt x="256794" y="17779"/>
                  </a:lnTo>
                  <a:lnTo>
                    <a:pt x="278384" y="20319"/>
                  </a:lnTo>
                  <a:lnTo>
                    <a:pt x="319277" y="33019"/>
                  </a:lnTo>
                  <a:lnTo>
                    <a:pt x="356488" y="53339"/>
                  </a:lnTo>
                  <a:lnTo>
                    <a:pt x="388747" y="80009"/>
                  </a:lnTo>
                  <a:lnTo>
                    <a:pt x="415416" y="111759"/>
                  </a:lnTo>
                  <a:lnTo>
                    <a:pt x="435610" y="149859"/>
                  </a:lnTo>
                  <a:lnTo>
                    <a:pt x="448310" y="190500"/>
                  </a:lnTo>
                  <a:lnTo>
                    <a:pt x="452882" y="233679"/>
                  </a:lnTo>
                  <a:lnTo>
                    <a:pt x="451865" y="256539"/>
                  </a:lnTo>
                  <a:lnTo>
                    <a:pt x="443229" y="298450"/>
                  </a:lnTo>
                  <a:lnTo>
                    <a:pt x="426720" y="337819"/>
                  </a:lnTo>
                  <a:lnTo>
                    <a:pt x="403351" y="372109"/>
                  </a:lnTo>
                  <a:lnTo>
                    <a:pt x="373761" y="402589"/>
                  </a:lnTo>
                  <a:lnTo>
                    <a:pt x="339216" y="425450"/>
                  </a:lnTo>
                  <a:lnTo>
                    <a:pt x="300100" y="441959"/>
                  </a:lnTo>
                  <a:lnTo>
                    <a:pt x="257683" y="450850"/>
                  </a:lnTo>
                  <a:lnTo>
                    <a:pt x="235331" y="452119"/>
                  </a:lnTo>
                  <a:lnTo>
                    <a:pt x="323828" y="452119"/>
                  </a:lnTo>
                  <a:lnTo>
                    <a:pt x="367284" y="427989"/>
                  </a:lnTo>
                  <a:lnTo>
                    <a:pt x="401954" y="400050"/>
                  </a:lnTo>
                  <a:lnTo>
                    <a:pt x="430275" y="364489"/>
                  </a:lnTo>
                  <a:lnTo>
                    <a:pt x="451865" y="325119"/>
                  </a:lnTo>
                  <a:lnTo>
                    <a:pt x="465200" y="280669"/>
                  </a:lnTo>
                  <a:lnTo>
                    <a:pt x="469773" y="233679"/>
                  </a:lnTo>
                  <a:lnTo>
                    <a:pt x="468502" y="209550"/>
                  </a:lnTo>
                  <a:lnTo>
                    <a:pt x="458850" y="163829"/>
                  </a:lnTo>
                  <a:lnTo>
                    <a:pt x="440816" y="121919"/>
                  </a:lnTo>
                  <a:lnTo>
                    <a:pt x="415416" y="83819"/>
                  </a:lnTo>
                  <a:lnTo>
                    <a:pt x="383286" y="52069"/>
                  </a:lnTo>
                  <a:lnTo>
                    <a:pt x="345821" y="26669"/>
                  </a:lnTo>
                  <a:lnTo>
                    <a:pt x="325120" y="17779"/>
                  </a:lnTo>
                  <a:lnTo>
                    <a:pt x="321521" y="16509"/>
                  </a:lnTo>
                  <a:close/>
                </a:path>
                <a:path w="469900" h="468630">
                  <a:moveTo>
                    <a:pt x="235331" y="33019"/>
                  </a:moveTo>
                  <a:lnTo>
                    <a:pt x="194818" y="36829"/>
                  </a:lnTo>
                  <a:lnTo>
                    <a:pt x="156972" y="48259"/>
                  </a:lnTo>
                  <a:lnTo>
                    <a:pt x="122809" y="67309"/>
                  </a:lnTo>
                  <a:lnTo>
                    <a:pt x="92963" y="91439"/>
                  </a:lnTo>
                  <a:lnTo>
                    <a:pt x="68325" y="121919"/>
                  </a:lnTo>
                  <a:lnTo>
                    <a:pt x="49784" y="156209"/>
                  </a:lnTo>
                  <a:lnTo>
                    <a:pt x="37973" y="193039"/>
                  </a:lnTo>
                  <a:lnTo>
                    <a:pt x="33782" y="233679"/>
                  </a:lnTo>
                  <a:lnTo>
                    <a:pt x="34798" y="254000"/>
                  </a:lnTo>
                  <a:lnTo>
                    <a:pt x="42672" y="293369"/>
                  </a:lnTo>
                  <a:lnTo>
                    <a:pt x="57912" y="330200"/>
                  </a:lnTo>
                  <a:lnTo>
                    <a:pt x="79375" y="361950"/>
                  </a:lnTo>
                  <a:lnTo>
                    <a:pt x="106679" y="389889"/>
                  </a:lnTo>
                  <a:lnTo>
                    <a:pt x="138684" y="411479"/>
                  </a:lnTo>
                  <a:lnTo>
                    <a:pt x="174751" y="426719"/>
                  </a:lnTo>
                  <a:lnTo>
                    <a:pt x="213868" y="434339"/>
                  </a:lnTo>
                  <a:lnTo>
                    <a:pt x="234441" y="435609"/>
                  </a:lnTo>
                  <a:lnTo>
                    <a:pt x="255015" y="434339"/>
                  </a:lnTo>
                  <a:lnTo>
                    <a:pt x="274954" y="431800"/>
                  </a:lnTo>
                  <a:lnTo>
                    <a:pt x="294259" y="426719"/>
                  </a:lnTo>
                  <a:lnTo>
                    <a:pt x="312800" y="420369"/>
                  </a:lnTo>
                  <a:lnTo>
                    <a:pt x="315322" y="419100"/>
                  </a:lnTo>
                  <a:lnTo>
                    <a:pt x="233679" y="419100"/>
                  </a:lnTo>
                  <a:lnTo>
                    <a:pt x="214757" y="417829"/>
                  </a:lnTo>
                  <a:lnTo>
                    <a:pt x="162051" y="403859"/>
                  </a:lnTo>
                  <a:lnTo>
                    <a:pt x="116839" y="375919"/>
                  </a:lnTo>
                  <a:lnTo>
                    <a:pt x="81534" y="336550"/>
                  </a:lnTo>
                  <a:lnTo>
                    <a:pt x="58674" y="288289"/>
                  </a:lnTo>
                  <a:lnTo>
                    <a:pt x="50673" y="233679"/>
                  </a:lnTo>
                  <a:lnTo>
                    <a:pt x="51815" y="214629"/>
                  </a:lnTo>
                  <a:lnTo>
                    <a:pt x="65659" y="161289"/>
                  </a:lnTo>
                  <a:lnTo>
                    <a:pt x="93472" y="116839"/>
                  </a:lnTo>
                  <a:lnTo>
                    <a:pt x="132969" y="81279"/>
                  </a:lnTo>
                  <a:lnTo>
                    <a:pt x="181356" y="58419"/>
                  </a:lnTo>
                  <a:lnTo>
                    <a:pt x="236093" y="49529"/>
                  </a:lnTo>
                  <a:lnTo>
                    <a:pt x="313563" y="49529"/>
                  </a:lnTo>
                  <a:lnTo>
                    <a:pt x="295021" y="41909"/>
                  </a:lnTo>
                  <a:lnTo>
                    <a:pt x="275716" y="36829"/>
                  </a:lnTo>
                  <a:lnTo>
                    <a:pt x="255904" y="34289"/>
                  </a:lnTo>
                  <a:lnTo>
                    <a:pt x="235331" y="33019"/>
                  </a:lnTo>
                  <a:close/>
                </a:path>
                <a:path w="469900" h="468630">
                  <a:moveTo>
                    <a:pt x="313563" y="49529"/>
                  </a:moveTo>
                  <a:lnTo>
                    <a:pt x="236093" y="49529"/>
                  </a:lnTo>
                  <a:lnTo>
                    <a:pt x="255015" y="50800"/>
                  </a:lnTo>
                  <a:lnTo>
                    <a:pt x="290829" y="58419"/>
                  </a:lnTo>
                  <a:lnTo>
                    <a:pt x="338836" y="82550"/>
                  </a:lnTo>
                  <a:lnTo>
                    <a:pt x="377825" y="118109"/>
                  </a:lnTo>
                  <a:lnTo>
                    <a:pt x="405129" y="163829"/>
                  </a:lnTo>
                  <a:lnTo>
                    <a:pt x="418338" y="217169"/>
                  </a:lnTo>
                  <a:lnTo>
                    <a:pt x="419100" y="236219"/>
                  </a:lnTo>
                  <a:lnTo>
                    <a:pt x="417957" y="254000"/>
                  </a:lnTo>
                  <a:lnTo>
                    <a:pt x="404113" y="307339"/>
                  </a:lnTo>
                  <a:lnTo>
                    <a:pt x="376300" y="353059"/>
                  </a:lnTo>
                  <a:lnTo>
                    <a:pt x="336803" y="387350"/>
                  </a:lnTo>
                  <a:lnTo>
                    <a:pt x="288416" y="410209"/>
                  </a:lnTo>
                  <a:lnTo>
                    <a:pt x="233679" y="419100"/>
                  </a:lnTo>
                  <a:lnTo>
                    <a:pt x="315322" y="419100"/>
                  </a:lnTo>
                  <a:lnTo>
                    <a:pt x="362458" y="389889"/>
                  </a:lnTo>
                  <a:lnTo>
                    <a:pt x="389889" y="363219"/>
                  </a:lnTo>
                  <a:lnTo>
                    <a:pt x="411479" y="330200"/>
                  </a:lnTo>
                  <a:lnTo>
                    <a:pt x="426847" y="294639"/>
                  </a:lnTo>
                  <a:lnTo>
                    <a:pt x="434975" y="255269"/>
                  </a:lnTo>
                  <a:lnTo>
                    <a:pt x="435927" y="236219"/>
                  </a:lnTo>
                  <a:lnTo>
                    <a:pt x="435927" y="233679"/>
                  </a:lnTo>
                  <a:lnTo>
                    <a:pt x="431926" y="194309"/>
                  </a:lnTo>
                  <a:lnTo>
                    <a:pt x="420370" y="156209"/>
                  </a:lnTo>
                  <a:lnTo>
                    <a:pt x="401827" y="121919"/>
                  </a:lnTo>
                  <a:lnTo>
                    <a:pt x="363093" y="80009"/>
                  </a:lnTo>
                  <a:lnTo>
                    <a:pt x="331088" y="58419"/>
                  </a:lnTo>
                  <a:lnTo>
                    <a:pt x="313563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99103" y="544194"/>
            <a:ext cx="1666239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RESULT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23825" y="1285875"/>
            <a:ext cx="8810625" cy="5476875"/>
            <a:chOff x="123825" y="1285875"/>
            <a:chExt cx="8810625" cy="54768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5" y="1285875"/>
              <a:ext cx="5467350" cy="5410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1175" y="1381125"/>
              <a:ext cx="3343275" cy="34385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300" y="4819648"/>
              <a:ext cx="1885950" cy="1943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2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NAAN MUDHALVAN DATASCIENCE FUDAMANETAL PROJECT</vt:lpstr>
      <vt:lpstr>Project statement</vt:lpstr>
      <vt:lpstr>Problem statement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 DATASCIENCE FUDAMANETAL PROJECT</dc:title>
  <cp:lastModifiedBy>mahi1974murugan@gmail.com</cp:lastModifiedBy>
  <cp:revision>1</cp:revision>
  <dcterms:created xsi:type="dcterms:W3CDTF">2024-04-30T16:21:14Z</dcterms:created>
  <dcterms:modified xsi:type="dcterms:W3CDTF">2024-04-30T16:22:34Z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LastSaved">
    <vt:filetime>2024-04-30T00:00:00Z</vt:filetime>
  </property>
</Properties>
</file>