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F1A1-4A07-E2A6-8DCF-9EFD6182FB51}"/>
              </a:ext>
            </a:extLst>
          </p:cNvPr>
          <p:cNvSpPr>
            <a:spLocks noGrp="1"/>
          </p:cNvSpPr>
          <p:nvPr>
            <p:ph type="ctrTitle"/>
          </p:nvPr>
        </p:nvSpPr>
        <p:spPr>
          <a:xfrm>
            <a:off x="663570" y="2196713"/>
            <a:ext cx="7766936" cy="1646302"/>
          </a:xfrm>
        </p:spPr>
        <p:txBody>
          <a:bodyPr/>
          <a:lstStyle/>
          <a:p>
            <a:r>
              <a:rPr lang="en-IN" i="1" dirty="0">
                <a:solidFill>
                  <a:schemeClr val="tx2"/>
                </a:solidFill>
              </a:rPr>
              <a:t>PUBLIC TRANSPORTATION AND OPTIMIZATION</a:t>
            </a:r>
            <a:endParaRPr lang="en-US" i="1" dirty="0">
              <a:solidFill>
                <a:schemeClr val="tx2"/>
              </a:solidFill>
            </a:endParaRPr>
          </a:p>
        </p:txBody>
      </p:sp>
      <p:sp>
        <p:nvSpPr>
          <p:cNvPr id="3" name="Subtitle 2">
            <a:extLst>
              <a:ext uri="{FF2B5EF4-FFF2-40B4-BE49-F238E27FC236}">
                <a16:creationId xmlns:a16="http://schemas.microsoft.com/office/drawing/2014/main" id="{1D69F733-2D4D-AB4F-C3D9-E953B48A59DF}"/>
              </a:ext>
            </a:extLst>
          </p:cNvPr>
          <p:cNvSpPr>
            <a:spLocks noGrp="1"/>
          </p:cNvSpPr>
          <p:nvPr>
            <p:ph type="subTitle" idx="1"/>
          </p:nvPr>
        </p:nvSpPr>
        <p:spPr/>
        <p:txBody>
          <a:bodyPr/>
          <a:lstStyle/>
          <a:p>
            <a:r>
              <a:rPr lang="en-IN" dirty="0">
                <a:solidFill>
                  <a:schemeClr val="accent4"/>
                </a:solidFill>
              </a:rPr>
              <a:t>PHASE-5 USING IOT</a:t>
            </a:r>
            <a:endParaRPr lang="en-US" dirty="0">
              <a:solidFill>
                <a:schemeClr val="accent4"/>
              </a:solidFill>
            </a:endParaRPr>
          </a:p>
        </p:txBody>
      </p:sp>
    </p:spTree>
    <p:extLst>
      <p:ext uri="{BB962C8B-B14F-4D97-AF65-F5344CB8AC3E}">
        <p14:creationId xmlns:p14="http://schemas.microsoft.com/office/powerpoint/2010/main" val="3855958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A531-C605-2E16-D395-02E0C6819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CCACE-626B-D4C1-0298-D4003494E06B}"/>
              </a:ext>
            </a:extLst>
          </p:cNvPr>
          <p:cNvSpPr>
            <a:spLocks noGrp="1"/>
          </p:cNvSpPr>
          <p:nvPr>
            <p:ph idx="1"/>
          </p:nvPr>
        </p:nvSpPr>
        <p:spPr/>
        <p:txBody>
          <a:bodyPr>
            <a:normAutofit fontScale="25000" lnSpcReduction="20000"/>
          </a:bodyPr>
          <a:lstStyle/>
          <a:p>
            <a:pPr marL="0" indent="0">
              <a:buNone/>
            </a:pPr>
            <a:r>
              <a:rPr lang="en-IN" dirty="0"/>
              <a:t>
        # Implement algorithm to find optimized route from start to destination
        </a:t>
            </a:r>
            <a:r>
              <a:rPr lang="en-IN" dirty="0" err="1"/>
              <a:t>optimized_route</a:t>
            </a:r>
            <a:r>
              <a:rPr lang="en-IN" dirty="0"/>
              <a:t> = [...]  # Algorithm to find the best route
        return </a:t>
            </a:r>
            <a:r>
              <a:rPr lang="en-IN" dirty="0" err="1"/>
              <a:t>optimized_route</a:t>
            </a:r>
            <a:r>
              <a:rPr lang="en-IN" dirty="0"/>
              <a:t>
# Sample code for user interface (basic implementation)
class </a:t>
            </a:r>
            <a:r>
              <a:rPr lang="en-IN" dirty="0" err="1"/>
              <a:t>UserInterface</a:t>
            </a:r>
            <a:r>
              <a:rPr lang="en-IN" dirty="0"/>
              <a:t>:
    </a:t>
            </a:r>
            <a:r>
              <a:rPr lang="en-IN" dirty="0" err="1"/>
              <a:t>def</a:t>
            </a:r>
            <a:r>
              <a:rPr lang="en-IN" dirty="0"/>
              <a:t> __</a:t>
            </a:r>
            <a:r>
              <a:rPr lang="en-IN" dirty="0" err="1"/>
              <a:t>init</a:t>
            </a:r>
            <a:r>
              <a:rPr lang="en-IN" dirty="0"/>
              <a:t>__(self, </a:t>
            </a:r>
            <a:r>
              <a:rPr lang="en-IN" dirty="0" err="1"/>
              <a:t>route_planner</a:t>
            </a:r>
            <a:r>
              <a:rPr lang="en-IN" dirty="0"/>
              <a:t>):
        </a:t>
            </a:r>
            <a:r>
              <a:rPr lang="en-IN" dirty="0" err="1"/>
              <a:t>self.route_planner</a:t>
            </a:r>
            <a:r>
              <a:rPr lang="en-IN" dirty="0"/>
              <a:t> = </a:t>
            </a:r>
            <a:r>
              <a:rPr lang="en-IN" dirty="0" err="1"/>
              <a:t>route_planner</a:t>
            </a:r>
            <a:r>
              <a:rPr lang="en-IN" dirty="0"/>
              <a:t>
    </a:t>
            </a:r>
            <a:r>
              <a:rPr lang="en-IN" dirty="0" err="1"/>
              <a:t>def</a:t>
            </a:r>
            <a:r>
              <a:rPr lang="en-IN" dirty="0"/>
              <a:t> </a:t>
            </a:r>
            <a:r>
              <a:rPr lang="en-IN" dirty="0" err="1"/>
              <a:t>get_user_input</a:t>
            </a:r>
            <a:r>
              <a:rPr lang="en-IN" dirty="0"/>
              <a:t>(self):
        # Code to get user input (start, destination, preferences)
        </a:t>
            </a:r>
            <a:r>
              <a:rPr lang="en-IN" dirty="0" err="1"/>
              <a:t>user_input</a:t>
            </a:r>
            <a:r>
              <a:rPr lang="en-IN" dirty="0"/>
              <a:t> = [...]  # Collect user’s input
        return </a:t>
            </a:r>
            <a:r>
              <a:rPr lang="en-IN" dirty="0" err="1"/>
              <a:t>user_input</a:t>
            </a:r>
            <a:r>
              <a:rPr lang="en-IN" dirty="0"/>
              <a:t>
    </a:t>
            </a:r>
            <a:r>
              <a:rPr lang="en-IN" dirty="0" err="1"/>
              <a:t>def</a:t>
            </a:r>
            <a:r>
              <a:rPr lang="en-IN" dirty="0"/>
              <a:t> </a:t>
            </a:r>
            <a:r>
              <a:rPr lang="en-IN" dirty="0" err="1"/>
              <a:t>display_route</a:t>
            </a:r>
            <a:r>
              <a:rPr lang="en-IN" dirty="0"/>
              <a:t>(self, route):
        # Code to display the recommended route to the user
        # Display route on the interface
# Example usage
</a:t>
            </a:r>
            <a:r>
              <a:rPr lang="en-IN" dirty="0" err="1"/>
              <a:t>transport_data</a:t>
            </a:r>
            <a:r>
              <a:rPr lang="en-IN" dirty="0"/>
              <a:t> = </a:t>
            </a:r>
            <a:r>
              <a:rPr lang="en-IN" dirty="0" err="1"/>
              <a:t>TransportationData</a:t>
            </a:r>
            <a:r>
              <a:rPr lang="en-IN" dirty="0"/>
              <a:t>()
planner = </a:t>
            </a:r>
            <a:r>
              <a:rPr lang="en-IN" dirty="0" err="1"/>
              <a:t>RoutePlanner</a:t>
            </a:r>
            <a:r>
              <a:rPr lang="en-IN" dirty="0"/>
              <a:t>(</a:t>
            </a:r>
            <a:r>
              <a:rPr lang="en-IN" dirty="0" err="1"/>
              <a:t>transport_data</a:t>
            </a:r>
            <a:r>
              <a:rPr lang="en-IN" dirty="0"/>
              <a:t>)
interface = </a:t>
            </a:r>
            <a:r>
              <a:rPr lang="en-IN" dirty="0" err="1"/>
              <a:t>UserInterface</a:t>
            </a:r>
            <a:r>
              <a:rPr lang="en-IN" dirty="0"/>
              <a:t>(planner)
</a:t>
            </a:r>
            <a:r>
              <a:rPr lang="en-IN" dirty="0" err="1"/>
              <a:t>user_input</a:t>
            </a:r>
            <a:r>
              <a:rPr lang="en-IN" dirty="0"/>
              <a:t> = </a:t>
            </a:r>
            <a:r>
              <a:rPr lang="en-IN" dirty="0" err="1"/>
              <a:t>interface.get_user_input</a:t>
            </a:r>
            <a:r>
              <a:rPr lang="en-IN" dirty="0"/>
              <a:t>()
route = </a:t>
            </a:r>
            <a:r>
              <a:rPr lang="en-IN" dirty="0" err="1"/>
              <a:t>planner.plan_route</a:t>
            </a:r>
            <a:r>
              <a:rPr lang="en-IN" dirty="0"/>
              <a:t>(</a:t>
            </a:r>
            <a:r>
              <a:rPr lang="en-IN" dirty="0" err="1"/>
              <a:t>user_input</a:t>
            </a:r>
            <a:r>
              <a:rPr lang="en-IN" dirty="0"/>
              <a:t>[‘start’], </a:t>
            </a:r>
            <a:r>
              <a:rPr lang="en-IN" dirty="0" err="1"/>
              <a:t>user_input</a:t>
            </a:r>
            <a:r>
              <a:rPr lang="en-IN" dirty="0"/>
              <a:t>[‘destination’], </a:t>
            </a:r>
            <a:r>
              <a:rPr lang="en-IN" dirty="0" err="1"/>
              <a:t>user_input</a:t>
            </a:r>
            <a:r>
              <a:rPr lang="en-IN" dirty="0"/>
              <a:t>[‘preferences’])
</a:t>
            </a:r>
            <a:r>
              <a:rPr lang="en-IN" dirty="0" err="1"/>
              <a:t>interface.display_route</a:t>
            </a:r>
            <a:r>
              <a:rPr lang="en-IN" dirty="0"/>
              <a:t>(route)</a:t>
            </a:r>
            <a:endParaRPr lang="en-US" dirty="0"/>
          </a:p>
        </p:txBody>
      </p:sp>
    </p:spTree>
    <p:extLst>
      <p:ext uri="{BB962C8B-B14F-4D97-AF65-F5344CB8AC3E}">
        <p14:creationId xmlns:p14="http://schemas.microsoft.com/office/powerpoint/2010/main" val="25768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5844-288C-5041-966B-6EC3AD6FC3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A28CE0-3A46-E6AA-1EFF-4060AEA02046}"/>
              </a:ext>
            </a:extLst>
          </p:cNvPr>
          <p:cNvSpPr>
            <a:spLocks noGrp="1"/>
          </p:cNvSpPr>
          <p:nvPr>
            <p:ph idx="1"/>
          </p:nvPr>
        </p:nvSpPr>
        <p:spPr/>
        <p:txBody>
          <a:bodyPr>
            <a:normAutofit/>
          </a:bodyPr>
          <a:lstStyle/>
          <a:p>
            <a:pPr marL="0" indent="0">
              <a:buNone/>
            </a:pPr>
            <a:r>
              <a:rPr lang="en-IN" dirty="0"/>
              <a:t>
</a:t>
            </a:r>
            <a:r>
              <a:rPr lang="en-IN" dirty="0" err="1"/>
              <a:t>transport_data</a:t>
            </a:r>
            <a:r>
              <a:rPr lang="en-IN" dirty="0"/>
              <a:t> = </a:t>
            </a:r>
            <a:r>
              <a:rPr lang="en-IN" dirty="0" err="1"/>
              <a:t>TransportationData</a:t>
            </a:r>
            <a:r>
              <a:rPr lang="en-IN" dirty="0"/>
              <a:t>()
planner = </a:t>
            </a:r>
            <a:r>
              <a:rPr lang="en-IN" dirty="0" err="1"/>
              <a:t>RoutePlanner</a:t>
            </a:r>
            <a:r>
              <a:rPr lang="en-IN" dirty="0"/>
              <a:t>(</a:t>
            </a:r>
            <a:r>
              <a:rPr lang="en-IN" dirty="0" err="1"/>
              <a:t>transport_data</a:t>
            </a:r>
            <a:r>
              <a:rPr lang="en-IN" dirty="0"/>
              <a:t>)
interface = </a:t>
            </a:r>
            <a:r>
              <a:rPr lang="en-IN" dirty="0" err="1"/>
              <a:t>UserInterface</a:t>
            </a:r>
            <a:r>
              <a:rPr lang="en-IN" dirty="0"/>
              <a:t>(planner)
</a:t>
            </a:r>
            <a:r>
              <a:rPr lang="en-IN" dirty="0" err="1"/>
              <a:t>user_input</a:t>
            </a:r>
            <a:r>
              <a:rPr lang="en-IN" dirty="0"/>
              <a:t> = </a:t>
            </a:r>
            <a:r>
              <a:rPr lang="en-IN" dirty="0" err="1"/>
              <a:t>interface.get_user_input</a:t>
            </a:r>
            <a:r>
              <a:rPr lang="en-IN" dirty="0"/>
              <a:t>()
route = </a:t>
            </a:r>
            <a:r>
              <a:rPr lang="en-IN" dirty="0" err="1"/>
              <a:t>planner.plan_route</a:t>
            </a:r>
            <a:r>
              <a:rPr lang="en-IN" dirty="0"/>
              <a:t>(</a:t>
            </a:r>
            <a:r>
              <a:rPr lang="en-IN" dirty="0" err="1"/>
              <a:t>user_input</a:t>
            </a:r>
            <a:r>
              <a:rPr lang="en-IN" dirty="0"/>
              <a:t>[‘start’], </a:t>
            </a:r>
            <a:r>
              <a:rPr lang="en-IN" dirty="0" err="1"/>
              <a:t>user_input</a:t>
            </a:r>
            <a:r>
              <a:rPr lang="en-IN" dirty="0"/>
              <a:t>[‘destination’], </a:t>
            </a:r>
            <a:r>
              <a:rPr lang="en-IN" dirty="0" err="1"/>
              <a:t>user_input</a:t>
            </a:r>
            <a:r>
              <a:rPr lang="en-IN" dirty="0"/>
              <a:t>[‘preferences’])
</a:t>
            </a:r>
            <a:r>
              <a:rPr lang="en-IN" dirty="0" err="1"/>
              <a:t>interface.display_route</a:t>
            </a:r>
            <a:r>
              <a:rPr lang="en-IN" dirty="0"/>
              <a:t>(route)</a:t>
            </a:r>
            <a:endParaRPr lang="en-US" dirty="0"/>
          </a:p>
        </p:txBody>
      </p:sp>
    </p:spTree>
    <p:extLst>
      <p:ext uri="{BB962C8B-B14F-4D97-AF65-F5344CB8AC3E}">
        <p14:creationId xmlns:p14="http://schemas.microsoft.com/office/powerpoint/2010/main" val="42698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CA74-F08B-643B-5986-24FEC42E7C0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7948187-8FBC-48FC-C3BE-B9B8B15437C2}"/>
              </a:ext>
            </a:extLst>
          </p:cNvPr>
          <p:cNvPicPr>
            <a:picLocks noGrp="1" noChangeAspect="1"/>
          </p:cNvPicPr>
          <p:nvPr>
            <p:ph idx="1"/>
          </p:nvPr>
        </p:nvPicPr>
        <p:blipFill>
          <a:blip r:embed="rId2"/>
          <a:stretch>
            <a:fillRect/>
          </a:stretch>
        </p:blipFill>
        <p:spPr>
          <a:xfrm>
            <a:off x="2901037" y="2160588"/>
            <a:ext cx="4149964" cy="3881437"/>
          </a:xfrm>
        </p:spPr>
      </p:pic>
    </p:spTree>
    <p:extLst>
      <p:ext uri="{BB962C8B-B14F-4D97-AF65-F5344CB8AC3E}">
        <p14:creationId xmlns:p14="http://schemas.microsoft.com/office/powerpoint/2010/main" val="159464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B035-0218-46BB-3855-A63799F8C052}"/>
              </a:ext>
            </a:extLst>
          </p:cNvPr>
          <p:cNvSpPr>
            <a:spLocks noGrp="1"/>
          </p:cNvSpPr>
          <p:nvPr>
            <p:ph type="title"/>
          </p:nvPr>
        </p:nvSpPr>
        <p:spPr/>
        <p:txBody>
          <a:bodyPr/>
          <a:lstStyle/>
          <a:p>
            <a:r>
              <a:rPr lang="en-IN" dirty="0">
                <a:solidFill>
                  <a:schemeClr val="accent5"/>
                </a:solidFill>
              </a:rPr>
              <a:t>BENIFITS</a:t>
            </a:r>
            <a:endParaRPr lang="en-US" dirty="0">
              <a:solidFill>
                <a:schemeClr val="accent5"/>
              </a:solidFill>
            </a:endParaRPr>
          </a:p>
        </p:txBody>
      </p:sp>
      <p:sp>
        <p:nvSpPr>
          <p:cNvPr id="3" name="Content Placeholder 2">
            <a:extLst>
              <a:ext uri="{FF2B5EF4-FFF2-40B4-BE49-F238E27FC236}">
                <a16:creationId xmlns:a16="http://schemas.microsoft.com/office/drawing/2014/main" id="{8692C8C5-A6A6-3CCA-3AD5-E0C394C247E4}"/>
              </a:ext>
            </a:extLst>
          </p:cNvPr>
          <p:cNvSpPr>
            <a:spLocks noGrp="1"/>
          </p:cNvSpPr>
          <p:nvPr>
            <p:ph idx="1"/>
          </p:nvPr>
        </p:nvSpPr>
        <p:spPr/>
        <p:txBody>
          <a:bodyPr/>
          <a:lstStyle/>
          <a:p>
            <a:r>
              <a:rPr lang="en-IN" dirty="0"/>
              <a:t>Improves Community Health. 
Economic Benefits to the Community. 
Improves Fuel Efficiency. 
Public Transportation Reduces Air Pollution. 
Improves Road Congestion. 
Improves Community Mobility. 
Provides an Equitable Transportation System. 
Public Transportation Improves Commuters Productivity.</a:t>
            </a:r>
            <a:endParaRPr lang="en-US" dirty="0"/>
          </a:p>
        </p:txBody>
      </p:sp>
    </p:spTree>
    <p:extLst>
      <p:ext uri="{BB962C8B-B14F-4D97-AF65-F5344CB8AC3E}">
        <p14:creationId xmlns:p14="http://schemas.microsoft.com/office/powerpoint/2010/main" val="123449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3FEF-9C04-0963-4997-558F53B827A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5989A20-7940-811B-F8D6-2753179A74A1}"/>
              </a:ext>
            </a:extLst>
          </p:cNvPr>
          <p:cNvPicPr>
            <a:picLocks noGrp="1" noChangeAspect="1"/>
          </p:cNvPicPr>
          <p:nvPr>
            <p:ph idx="1"/>
          </p:nvPr>
        </p:nvPicPr>
        <p:blipFill>
          <a:blip r:embed="rId2"/>
          <a:stretch>
            <a:fillRect/>
          </a:stretch>
        </p:blipFill>
        <p:spPr>
          <a:xfrm>
            <a:off x="2027162" y="2160588"/>
            <a:ext cx="5897714" cy="3881437"/>
          </a:xfrm>
        </p:spPr>
      </p:pic>
    </p:spTree>
    <p:extLst>
      <p:ext uri="{BB962C8B-B14F-4D97-AF65-F5344CB8AC3E}">
        <p14:creationId xmlns:p14="http://schemas.microsoft.com/office/powerpoint/2010/main" val="46150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C426-CA78-DB35-B285-84DB425CDDE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EB074D7-A002-A745-85B0-287EB85531F5}"/>
              </a:ext>
            </a:extLst>
          </p:cNvPr>
          <p:cNvPicPr>
            <a:picLocks noGrp="1" noChangeAspect="1"/>
          </p:cNvPicPr>
          <p:nvPr>
            <p:ph idx="1"/>
          </p:nvPr>
        </p:nvPicPr>
        <p:blipFill>
          <a:blip r:embed="rId2"/>
          <a:stretch>
            <a:fillRect/>
          </a:stretch>
        </p:blipFill>
        <p:spPr>
          <a:xfrm>
            <a:off x="2709260" y="2160588"/>
            <a:ext cx="4533518" cy="3881437"/>
          </a:xfrm>
        </p:spPr>
      </p:pic>
    </p:spTree>
    <p:extLst>
      <p:ext uri="{BB962C8B-B14F-4D97-AF65-F5344CB8AC3E}">
        <p14:creationId xmlns:p14="http://schemas.microsoft.com/office/powerpoint/2010/main" val="1690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DB16-0E43-1ABB-7A9F-003EFDCEAE91}"/>
              </a:ext>
            </a:extLst>
          </p:cNvPr>
          <p:cNvSpPr>
            <a:spLocks noGrp="1"/>
          </p:cNvSpPr>
          <p:nvPr>
            <p:ph type="title"/>
          </p:nvPr>
        </p:nvSpPr>
        <p:spPr/>
        <p:txBody>
          <a:bodyPr/>
          <a:lstStyle/>
          <a:p>
            <a:r>
              <a:rPr lang="en-IN" dirty="0">
                <a:solidFill>
                  <a:schemeClr val="accent5"/>
                </a:solidFill>
              </a:rPr>
              <a:t>USING MIT APP INVENTOR</a:t>
            </a:r>
            <a:endParaRPr lang="en-US" dirty="0">
              <a:solidFill>
                <a:schemeClr val="accent5"/>
              </a:solidFill>
            </a:endParaRPr>
          </a:p>
        </p:txBody>
      </p:sp>
      <p:sp>
        <p:nvSpPr>
          <p:cNvPr id="3" name="Content Placeholder 2">
            <a:extLst>
              <a:ext uri="{FF2B5EF4-FFF2-40B4-BE49-F238E27FC236}">
                <a16:creationId xmlns:a16="http://schemas.microsoft.com/office/drawing/2014/main" id="{4CB737F5-6399-96CA-CDE3-6F66FD7CC555}"/>
              </a:ext>
            </a:extLst>
          </p:cNvPr>
          <p:cNvSpPr>
            <a:spLocks noGrp="1"/>
          </p:cNvSpPr>
          <p:nvPr>
            <p:ph idx="1"/>
          </p:nvPr>
        </p:nvSpPr>
        <p:spPr/>
        <p:txBody>
          <a:bodyPr/>
          <a:lstStyle/>
          <a:p>
            <a:r>
              <a:rPr lang="en-IN" dirty="0"/>
              <a:t>App Inventor lets you develop applications for Android phones using a web browser and either a connected phone or emulator. The App Inventor servers store your work and help you keep track of your projects.</a:t>
            </a:r>
          </a:p>
          <a:p>
            <a:r>
              <a:rPr lang="en-IN" dirty="0"/>
              <a:t>Everything is done through a select and drop manner. This means we can select a particular chunk of code and drop in our code. Hence, no typing. Easy to test your app.</a:t>
            </a:r>
            <a:endParaRPr lang="en-US" dirty="0"/>
          </a:p>
        </p:txBody>
      </p:sp>
    </p:spTree>
    <p:extLst>
      <p:ext uri="{BB962C8B-B14F-4D97-AF65-F5344CB8AC3E}">
        <p14:creationId xmlns:p14="http://schemas.microsoft.com/office/powerpoint/2010/main" val="186270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2BDA-ADC9-F6B7-9AAA-0BC9E4FE0DD4}"/>
              </a:ext>
            </a:extLst>
          </p:cNvPr>
          <p:cNvSpPr>
            <a:spLocks noGrp="1"/>
          </p:cNvSpPr>
          <p:nvPr>
            <p:ph type="title"/>
          </p:nvPr>
        </p:nvSpPr>
        <p:spPr/>
        <p:txBody>
          <a:bodyPr/>
          <a:lstStyle/>
          <a:p>
            <a:r>
              <a:rPr lang="en-IN" dirty="0">
                <a:solidFill>
                  <a:schemeClr val="accent5"/>
                </a:solidFill>
              </a:rPr>
              <a:t>IBM CLOUD</a:t>
            </a:r>
            <a:endParaRPr lang="en-US" dirty="0">
              <a:solidFill>
                <a:schemeClr val="accent5"/>
              </a:solidFill>
            </a:endParaRPr>
          </a:p>
        </p:txBody>
      </p:sp>
      <p:sp>
        <p:nvSpPr>
          <p:cNvPr id="3" name="Content Placeholder 2">
            <a:extLst>
              <a:ext uri="{FF2B5EF4-FFF2-40B4-BE49-F238E27FC236}">
                <a16:creationId xmlns:a16="http://schemas.microsoft.com/office/drawing/2014/main" id="{94926165-3E06-8927-DC2B-883A91F738EB}"/>
              </a:ext>
            </a:extLst>
          </p:cNvPr>
          <p:cNvSpPr>
            <a:spLocks noGrp="1"/>
          </p:cNvSpPr>
          <p:nvPr>
            <p:ph idx="1"/>
          </p:nvPr>
        </p:nvSpPr>
        <p:spPr>
          <a:xfrm>
            <a:off x="488984" y="1930400"/>
            <a:ext cx="10912098" cy="4563272"/>
          </a:xfrm>
        </p:spPr>
        <p:txBody>
          <a:bodyPr/>
          <a:lstStyle/>
          <a:p>
            <a:r>
              <a:rPr lang="en-IN" dirty="0"/>
              <a:t>IBM Cloud </a:t>
            </a:r>
            <a:r>
              <a:rPr lang="en-IN" dirty="0" err="1"/>
              <a:t>Paks</a:t>
            </a:r>
            <a:r>
              <a:rPr lang="en-IN" dirty="0"/>
              <a:t> are software products for hybrid clouds that enable you to develop apps once and deploy them </a:t>
            </a:r>
            <a:r>
              <a:rPr lang="en-IN" dirty="0" err="1"/>
              <a:t>anywhere.Virtual</a:t>
            </a:r>
            <a:r>
              <a:rPr lang="en-IN" dirty="0"/>
              <a:t> Private Cloud (VPC) is available as a public cloud service that </a:t>
            </a:r>
            <a:r>
              <a:rPr lang="en-IN" dirty="0" err="1"/>
              <a:t>letyou</a:t>
            </a:r>
            <a:r>
              <a:rPr lang="en-IN" dirty="0"/>
              <a:t> establish your own private cloud-like computing environment of shared public cloud infrastructure.</a:t>
            </a:r>
            <a:endParaRPr lang="en-US" dirty="0"/>
          </a:p>
        </p:txBody>
      </p:sp>
    </p:spTree>
    <p:extLst>
      <p:ext uri="{BB962C8B-B14F-4D97-AF65-F5344CB8AC3E}">
        <p14:creationId xmlns:p14="http://schemas.microsoft.com/office/powerpoint/2010/main" val="301762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762C-58DD-BB05-31F4-5F78440EEC34}"/>
              </a:ext>
            </a:extLst>
          </p:cNvPr>
          <p:cNvSpPr>
            <a:spLocks noGrp="1"/>
          </p:cNvSpPr>
          <p:nvPr>
            <p:ph type="title"/>
          </p:nvPr>
        </p:nvSpPr>
        <p:spPr/>
        <p:txBody>
          <a:bodyPr/>
          <a:lstStyle/>
          <a:p>
            <a:r>
              <a:rPr lang="en-IN" dirty="0">
                <a:solidFill>
                  <a:schemeClr val="accent5"/>
                </a:solidFill>
              </a:rPr>
              <a:t>OVERVIEW</a:t>
            </a:r>
            <a:endParaRPr lang="en-US" dirty="0">
              <a:solidFill>
                <a:schemeClr val="accent5"/>
              </a:solidFill>
            </a:endParaRPr>
          </a:p>
        </p:txBody>
      </p:sp>
      <p:sp>
        <p:nvSpPr>
          <p:cNvPr id="3" name="Content Placeholder 2">
            <a:extLst>
              <a:ext uri="{FF2B5EF4-FFF2-40B4-BE49-F238E27FC236}">
                <a16:creationId xmlns:a16="http://schemas.microsoft.com/office/drawing/2014/main" id="{67D1CC90-8CC4-E68D-A594-666AB2B89E95}"/>
              </a:ext>
            </a:extLst>
          </p:cNvPr>
          <p:cNvSpPr>
            <a:spLocks noGrp="1"/>
          </p:cNvSpPr>
          <p:nvPr>
            <p:ph idx="1"/>
          </p:nvPr>
        </p:nvSpPr>
        <p:spPr/>
        <p:txBody>
          <a:bodyPr/>
          <a:lstStyle/>
          <a:p>
            <a:r>
              <a:rPr lang="en-IN" dirty="0"/>
              <a:t>It allows people to travel quickly and conveniently, providing access to places that would otherwise be difficult to reach. Public transport is far more efficient and environment-friendly for cities than the means of personal transport. It can be difficult at first for people to stop using their cars, but as a result it will be better for everyone.</a:t>
            </a:r>
            <a:endParaRPr lang="en-US" dirty="0"/>
          </a:p>
        </p:txBody>
      </p:sp>
    </p:spTree>
    <p:extLst>
      <p:ext uri="{BB962C8B-B14F-4D97-AF65-F5344CB8AC3E}">
        <p14:creationId xmlns:p14="http://schemas.microsoft.com/office/powerpoint/2010/main" val="317103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0821-6B6A-42C2-54F0-CA90168D3F6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EC14C63-25F7-446A-4BFE-31666BFF61B2}"/>
              </a:ext>
            </a:extLst>
          </p:cNvPr>
          <p:cNvPicPr>
            <a:picLocks noGrp="1" noChangeAspect="1"/>
          </p:cNvPicPr>
          <p:nvPr>
            <p:ph idx="1"/>
          </p:nvPr>
        </p:nvPicPr>
        <p:blipFill>
          <a:blip r:embed="rId2"/>
          <a:stretch>
            <a:fillRect/>
          </a:stretch>
        </p:blipFill>
        <p:spPr>
          <a:xfrm>
            <a:off x="3035300" y="2160588"/>
            <a:ext cx="3881437" cy="3881437"/>
          </a:xfrm>
        </p:spPr>
      </p:pic>
    </p:spTree>
    <p:extLst>
      <p:ext uri="{BB962C8B-B14F-4D97-AF65-F5344CB8AC3E}">
        <p14:creationId xmlns:p14="http://schemas.microsoft.com/office/powerpoint/2010/main" val="345242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9685-CC60-0141-6F63-866938449C6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FCE345A-56AB-1AD2-3A74-F5EBA989CB1F}"/>
              </a:ext>
            </a:extLst>
          </p:cNvPr>
          <p:cNvPicPr>
            <a:picLocks noGrp="1" noChangeAspect="1"/>
          </p:cNvPicPr>
          <p:nvPr>
            <p:ph idx="1"/>
          </p:nvPr>
        </p:nvPicPr>
        <p:blipFill>
          <a:blip r:embed="rId2"/>
          <a:stretch>
            <a:fillRect/>
          </a:stretch>
        </p:blipFill>
        <p:spPr>
          <a:xfrm>
            <a:off x="1994694" y="2420144"/>
            <a:ext cx="5962650" cy="3362325"/>
          </a:xfrm>
        </p:spPr>
      </p:pic>
    </p:spTree>
    <p:extLst>
      <p:ext uri="{BB962C8B-B14F-4D97-AF65-F5344CB8AC3E}">
        <p14:creationId xmlns:p14="http://schemas.microsoft.com/office/powerpoint/2010/main" val="287314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E9D2-9B89-9D27-5BDD-E4EBBB596C26}"/>
              </a:ext>
            </a:extLst>
          </p:cNvPr>
          <p:cNvSpPr>
            <a:spLocks noGrp="1"/>
          </p:cNvSpPr>
          <p:nvPr>
            <p:ph type="title"/>
          </p:nvPr>
        </p:nvSpPr>
        <p:spPr/>
        <p:txBody>
          <a:bodyPr/>
          <a:lstStyle/>
          <a:p>
            <a:r>
              <a:rPr lang="en-IN" dirty="0">
                <a:solidFill>
                  <a:schemeClr val="accent5"/>
                </a:solidFill>
              </a:rPr>
              <a:t>CONTENTS</a:t>
            </a:r>
            <a:endParaRPr lang="en-US" dirty="0">
              <a:solidFill>
                <a:schemeClr val="accent5"/>
              </a:solidFill>
            </a:endParaRPr>
          </a:p>
        </p:txBody>
      </p:sp>
      <p:sp>
        <p:nvSpPr>
          <p:cNvPr id="3" name="Content Placeholder 2">
            <a:extLst>
              <a:ext uri="{FF2B5EF4-FFF2-40B4-BE49-F238E27FC236}">
                <a16:creationId xmlns:a16="http://schemas.microsoft.com/office/drawing/2014/main" id="{EBBB6353-C8EC-9163-0120-D66056BFB08C}"/>
              </a:ext>
            </a:extLst>
          </p:cNvPr>
          <p:cNvSpPr>
            <a:spLocks noGrp="1"/>
          </p:cNvSpPr>
          <p:nvPr>
            <p:ph idx="1"/>
          </p:nvPr>
        </p:nvSpPr>
        <p:spPr/>
        <p:txBody>
          <a:bodyPr/>
          <a:lstStyle/>
          <a:p>
            <a:r>
              <a:rPr lang="en-IN" dirty="0"/>
              <a:t>Introduction</a:t>
            </a:r>
          </a:p>
          <a:p>
            <a:r>
              <a:rPr lang="en-IN" dirty="0"/>
              <a:t>Description</a:t>
            </a:r>
          </a:p>
          <a:p>
            <a:r>
              <a:rPr lang="en-IN" dirty="0"/>
              <a:t>Components required</a:t>
            </a:r>
          </a:p>
          <a:p>
            <a:r>
              <a:rPr lang="en-IN" dirty="0"/>
              <a:t>Working</a:t>
            </a:r>
          </a:p>
          <a:p>
            <a:r>
              <a:rPr lang="en-IN" dirty="0"/>
              <a:t>Coding</a:t>
            </a:r>
          </a:p>
          <a:p>
            <a:r>
              <a:rPr lang="en-IN" dirty="0"/>
              <a:t>Benefits</a:t>
            </a:r>
          </a:p>
          <a:p>
            <a:r>
              <a:rPr lang="en-IN" dirty="0"/>
              <a:t>Overview</a:t>
            </a:r>
          </a:p>
          <a:p>
            <a:endParaRPr lang="en-IN" dirty="0"/>
          </a:p>
          <a:p>
            <a:endParaRPr lang="en-IN" dirty="0"/>
          </a:p>
          <a:p>
            <a:pPr marL="0" indent="0">
              <a:buNone/>
            </a:pPr>
            <a:endParaRPr lang="en-IN" dirty="0"/>
          </a:p>
          <a:p>
            <a:endParaRPr lang="en-US" dirty="0"/>
          </a:p>
        </p:txBody>
      </p:sp>
    </p:spTree>
    <p:extLst>
      <p:ext uri="{BB962C8B-B14F-4D97-AF65-F5344CB8AC3E}">
        <p14:creationId xmlns:p14="http://schemas.microsoft.com/office/powerpoint/2010/main" val="409682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AAF8-F6F8-2C1D-C412-7E2A34AF6F19}"/>
              </a:ext>
            </a:extLst>
          </p:cNvPr>
          <p:cNvSpPr>
            <a:spLocks noGrp="1"/>
          </p:cNvSpPr>
          <p:nvPr>
            <p:ph type="title"/>
          </p:nvPr>
        </p:nvSpPr>
        <p:spPr/>
        <p:txBody>
          <a:bodyPr/>
          <a:lstStyle/>
          <a:p>
            <a:r>
              <a:rPr lang="en-IN" dirty="0">
                <a:solidFill>
                  <a:schemeClr val="accent5"/>
                </a:solidFill>
              </a:rPr>
              <a:t>INTRODUCTION</a:t>
            </a:r>
            <a:endParaRPr lang="en-US" dirty="0">
              <a:solidFill>
                <a:schemeClr val="accent5"/>
              </a:solidFill>
            </a:endParaRPr>
          </a:p>
        </p:txBody>
      </p:sp>
      <p:sp>
        <p:nvSpPr>
          <p:cNvPr id="3" name="Content Placeholder 2">
            <a:extLst>
              <a:ext uri="{FF2B5EF4-FFF2-40B4-BE49-F238E27FC236}">
                <a16:creationId xmlns:a16="http://schemas.microsoft.com/office/drawing/2014/main" id="{791AEF7F-B4BB-A5C9-CD20-4BEF0F1B5ED7}"/>
              </a:ext>
            </a:extLst>
          </p:cNvPr>
          <p:cNvSpPr>
            <a:spLocks noGrp="1"/>
          </p:cNvSpPr>
          <p:nvPr>
            <p:ph idx="1"/>
          </p:nvPr>
        </p:nvSpPr>
        <p:spPr/>
        <p:txBody>
          <a:bodyPr>
            <a:normAutofit/>
          </a:bodyPr>
          <a:lstStyle/>
          <a:p>
            <a:pPr marL="0" indent="0">
              <a:buNone/>
            </a:pPr>
            <a:r>
              <a:rPr lang="en-IN" dirty="0"/>
              <a:t>This project, we are going to implement the IOT </a:t>
            </a:r>
            <a:r>
              <a:rPr lang="en-IN" dirty="0" err="1"/>
              <a:t>basedpublic</a:t>
            </a:r>
            <a:r>
              <a:rPr lang="en-IN" dirty="0"/>
              <a:t> transportation optimization for disabled person</a:t>
            </a:r>
          </a:p>
          <a:p>
            <a:pPr marL="0" indent="0">
              <a:buNone/>
            </a:pPr>
            <a:r>
              <a:rPr lang="en-IN" dirty="0"/>
              <a:t>Drivers not waiting until passengers are seated before moving</a:t>
            </a:r>
          </a:p>
          <a:p>
            <a:pPr marL="0" indent="0">
              <a:buNone/>
            </a:pPr>
            <a:r>
              <a:rPr lang="en-IN" dirty="0"/>
              <a:t>
• No one to provide assistance in getting on/off the vehicles.</a:t>
            </a:r>
          </a:p>
          <a:p>
            <a:pPr marL="0" indent="0">
              <a:buNone/>
            </a:pPr>
            <a:r>
              <a:rPr lang="en-IN" dirty="0"/>
              <a:t>
• Bus stops located at inconvenient places, often with no form of shelter</a:t>
            </a:r>
          </a:p>
        </p:txBody>
      </p:sp>
    </p:spTree>
    <p:extLst>
      <p:ext uri="{BB962C8B-B14F-4D97-AF65-F5344CB8AC3E}">
        <p14:creationId xmlns:p14="http://schemas.microsoft.com/office/powerpoint/2010/main" val="386103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9E1E-F777-5F8B-A58D-55205E42AEA8}"/>
              </a:ext>
            </a:extLst>
          </p:cNvPr>
          <p:cNvSpPr>
            <a:spLocks noGrp="1"/>
          </p:cNvSpPr>
          <p:nvPr>
            <p:ph type="title"/>
          </p:nvPr>
        </p:nvSpPr>
        <p:spPr/>
        <p:txBody>
          <a:bodyPr/>
          <a:lstStyle/>
          <a:p>
            <a:r>
              <a:rPr lang="en-IN" dirty="0">
                <a:solidFill>
                  <a:schemeClr val="accent5"/>
                </a:solidFill>
              </a:rPr>
              <a:t>DESCRIPTION</a:t>
            </a:r>
            <a:endParaRPr lang="en-US" dirty="0">
              <a:solidFill>
                <a:schemeClr val="accent5"/>
              </a:solidFill>
            </a:endParaRPr>
          </a:p>
        </p:txBody>
      </p:sp>
      <p:sp>
        <p:nvSpPr>
          <p:cNvPr id="3" name="Content Placeholder 2">
            <a:extLst>
              <a:ext uri="{FF2B5EF4-FFF2-40B4-BE49-F238E27FC236}">
                <a16:creationId xmlns:a16="http://schemas.microsoft.com/office/drawing/2014/main" id="{ABA72E78-53D8-0D3A-3D21-337044B4CDDC}"/>
              </a:ext>
            </a:extLst>
          </p:cNvPr>
          <p:cNvSpPr>
            <a:spLocks noGrp="1"/>
          </p:cNvSpPr>
          <p:nvPr>
            <p:ph idx="1"/>
          </p:nvPr>
        </p:nvSpPr>
        <p:spPr/>
        <p:txBody>
          <a:bodyPr>
            <a:normAutofit/>
          </a:bodyPr>
          <a:lstStyle/>
          <a:p>
            <a:pPr lvl="1"/>
            <a:r>
              <a:rPr lang="en-IN" dirty="0"/>
              <a:t>The aim is to  make public transport a convenient and equitable mode of transportation for </a:t>
            </a:r>
            <a:r>
              <a:rPr lang="en-IN" dirty="0" err="1"/>
              <a:t>everyone,regradless</a:t>
            </a:r>
            <a:r>
              <a:rPr lang="en-IN" dirty="0"/>
              <a:t> of their physical and </a:t>
            </a:r>
            <a:r>
              <a:rPr lang="en-IN" dirty="0" err="1"/>
              <a:t>coagnitive</a:t>
            </a:r>
            <a:r>
              <a:rPr lang="en-IN" dirty="0"/>
              <a:t> </a:t>
            </a:r>
            <a:r>
              <a:rPr lang="en-IN" dirty="0" err="1"/>
              <a:t>abilitie</a:t>
            </a:r>
            <a:r>
              <a:rPr lang="en-IN" dirty="0"/>
              <a:t>.</a:t>
            </a:r>
          </a:p>
          <a:p>
            <a:pPr lvl="1"/>
            <a:r>
              <a:rPr lang="en-IN" dirty="0"/>
              <a:t>This optimization helps promote independence and social inclusion for people with</a:t>
            </a:r>
          </a:p>
          <a:p>
            <a:pPr marL="457200" lvl="1" indent="0">
              <a:buNone/>
            </a:pPr>
            <a:r>
              <a:rPr lang="en-IN" dirty="0"/>
              <a:t>Disabilities while fostering a more inclusive society.</a:t>
            </a:r>
          </a:p>
        </p:txBody>
      </p:sp>
    </p:spTree>
    <p:extLst>
      <p:ext uri="{BB962C8B-B14F-4D97-AF65-F5344CB8AC3E}">
        <p14:creationId xmlns:p14="http://schemas.microsoft.com/office/powerpoint/2010/main" val="178319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A8D6-6AA0-C980-0920-CFFEC6DF595E}"/>
              </a:ext>
            </a:extLst>
          </p:cNvPr>
          <p:cNvSpPr>
            <a:spLocks noGrp="1"/>
          </p:cNvSpPr>
          <p:nvPr>
            <p:ph type="title"/>
          </p:nvPr>
        </p:nvSpPr>
        <p:spPr/>
        <p:txBody>
          <a:bodyPr/>
          <a:lstStyle/>
          <a:p>
            <a:r>
              <a:rPr lang="en-IN" dirty="0">
                <a:solidFill>
                  <a:schemeClr val="accent5"/>
                </a:solidFill>
              </a:rPr>
              <a:t>WORKING</a:t>
            </a:r>
            <a:endParaRPr lang="en-US" dirty="0">
              <a:solidFill>
                <a:schemeClr val="accent5"/>
              </a:solidFill>
            </a:endParaRPr>
          </a:p>
        </p:txBody>
      </p:sp>
      <p:sp>
        <p:nvSpPr>
          <p:cNvPr id="3" name="Content Placeholder 2">
            <a:extLst>
              <a:ext uri="{FF2B5EF4-FFF2-40B4-BE49-F238E27FC236}">
                <a16:creationId xmlns:a16="http://schemas.microsoft.com/office/drawing/2014/main" id="{FF9177AB-A379-1A6B-049E-C9F40C14B08C}"/>
              </a:ext>
            </a:extLst>
          </p:cNvPr>
          <p:cNvSpPr>
            <a:spLocks noGrp="1"/>
          </p:cNvSpPr>
          <p:nvPr>
            <p:ph idx="1"/>
          </p:nvPr>
        </p:nvSpPr>
        <p:spPr>
          <a:xfrm>
            <a:off x="1039091" y="1351477"/>
            <a:ext cx="8911733" cy="4155046"/>
          </a:xfrm>
        </p:spPr>
        <p:txBody>
          <a:bodyPr>
            <a:normAutofit/>
          </a:bodyPr>
          <a:lstStyle/>
          <a:p>
            <a:r>
              <a:rPr lang="en-IN" dirty="0"/>
              <a:t>1</a:t>
            </a:r>
            <a:r>
              <a:rPr lang="en-IN" baseline="30000" dirty="0"/>
              <a:t>St</a:t>
            </a:r>
            <a:r>
              <a:rPr lang="en-IN" dirty="0"/>
              <a:t> makes a public transportation outlook like a train or bus in our case we use the bus Outlook.</a:t>
            </a:r>
          </a:p>
          <a:p>
            <a:r>
              <a:rPr lang="en-IN" dirty="0"/>
              <a:t>Project works normally we can control </a:t>
            </a:r>
            <a:r>
              <a:rPr lang="en-IN" dirty="0" err="1"/>
              <a:t>frd,brd,left</a:t>
            </a:r>
            <a:r>
              <a:rPr lang="en-IN" dirty="0"/>
              <a:t>, right direction.
when the transportation vehicle reach the </a:t>
            </a:r>
            <a:r>
              <a:rPr lang="en-IN" dirty="0" err="1"/>
              <a:t>stoping</a:t>
            </a:r>
            <a:r>
              <a:rPr lang="en-IN" dirty="0"/>
              <a:t> area the door will open automatically after the passenger will scan they travel card in a RFID scanner.
it will show passenger validation I’d say the door will close after all the passengers come inside the vehicle
the door camera will scan the passenger who is disabled or not. So that they gave special area to the passenger an display and voice assistant will give instructions on what stop will come next.</a:t>
            </a:r>
            <a:endParaRPr lang="en-US" dirty="0"/>
          </a:p>
        </p:txBody>
      </p:sp>
    </p:spTree>
    <p:extLst>
      <p:ext uri="{BB962C8B-B14F-4D97-AF65-F5344CB8AC3E}">
        <p14:creationId xmlns:p14="http://schemas.microsoft.com/office/powerpoint/2010/main" val="1254021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EBB6-627D-D2D8-DBCA-16CAFCAFBFBF}"/>
              </a:ext>
            </a:extLst>
          </p:cNvPr>
          <p:cNvSpPr>
            <a:spLocks noGrp="1"/>
          </p:cNvSpPr>
          <p:nvPr>
            <p:ph type="title"/>
          </p:nvPr>
        </p:nvSpPr>
        <p:spPr/>
        <p:txBody>
          <a:bodyPr/>
          <a:lstStyle/>
          <a:p>
            <a:r>
              <a:rPr lang="en-IN" dirty="0">
                <a:solidFill>
                  <a:schemeClr val="accent5"/>
                </a:solidFill>
              </a:rPr>
              <a:t>COMPONENTS REQUIRED </a:t>
            </a:r>
            <a:endParaRPr lang="en-US" dirty="0">
              <a:solidFill>
                <a:schemeClr val="accent5"/>
              </a:solidFill>
            </a:endParaRPr>
          </a:p>
        </p:txBody>
      </p:sp>
      <p:sp>
        <p:nvSpPr>
          <p:cNvPr id="3" name="Content Placeholder 2">
            <a:extLst>
              <a:ext uri="{FF2B5EF4-FFF2-40B4-BE49-F238E27FC236}">
                <a16:creationId xmlns:a16="http://schemas.microsoft.com/office/drawing/2014/main" id="{F6651D0F-CD00-A467-F370-F257096B7EB2}"/>
              </a:ext>
            </a:extLst>
          </p:cNvPr>
          <p:cNvSpPr>
            <a:spLocks noGrp="1"/>
          </p:cNvSpPr>
          <p:nvPr>
            <p:ph idx="1"/>
          </p:nvPr>
        </p:nvSpPr>
        <p:spPr>
          <a:xfrm>
            <a:off x="677334" y="2310449"/>
            <a:ext cx="8596668" cy="3730913"/>
          </a:xfrm>
        </p:spPr>
        <p:txBody>
          <a:bodyPr>
            <a:normAutofit lnSpcReduction="10000"/>
          </a:bodyPr>
          <a:lstStyle/>
          <a:p>
            <a:r>
              <a:rPr lang="en-IN" dirty="0"/>
              <a:t>ESP32 CAM MODULE</a:t>
            </a:r>
          </a:p>
          <a:p>
            <a:r>
              <a:rPr lang="en-IN" dirty="0"/>
              <a:t>ESP32 DEV BOARD</a:t>
            </a:r>
          </a:p>
          <a:p>
            <a:r>
              <a:rPr lang="en-IN" dirty="0"/>
              <a:t>SG 90 SERVO</a:t>
            </a:r>
          </a:p>
          <a:p>
            <a:r>
              <a:rPr lang="en-IN" dirty="0"/>
              <a:t>GPS MODULE</a:t>
            </a:r>
          </a:p>
          <a:p>
            <a:r>
              <a:rPr lang="en-IN" dirty="0"/>
              <a:t>BO MOTOR</a:t>
            </a:r>
          </a:p>
          <a:p>
            <a:r>
              <a:rPr lang="en-IN" dirty="0"/>
              <a:t>12V 2500MAH LI-ION BATTERY</a:t>
            </a:r>
          </a:p>
          <a:p>
            <a:r>
              <a:rPr lang="en-IN" dirty="0"/>
              <a:t>TRANSPORTATION OUTLOOK SETUP</a:t>
            </a:r>
          </a:p>
          <a:p>
            <a:r>
              <a:rPr lang="en-IN" dirty="0"/>
              <a:t>ACCIDENT SENSOR SWITCH</a:t>
            </a:r>
          </a:p>
          <a:p>
            <a:r>
              <a:rPr lang="en-IN" dirty="0"/>
              <a:t>REGULATOR MODULE</a:t>
            </a:r>
          </a:p>
          <a:p>
            <a:r>
              <a:rPr lang="en-IN" dirty="0"/>
              <a:t>L298N MOTOR DRIVER</a:t>
            </a:r>
          </a:p>
        </p:txBody>
      </p:sp>
    </p:spTree>
    <p:extLst>
      <p:ext uri="{BB962C8B-B14F-4D97-AF65-F5344CB8AC3E}">
        <p14:creationId xmlns:p14="http://schemas.microsoft.com/office/powerpoint/2010/main" val="284688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6F47-E1E2-60A0-4382-D42AF1659BA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6625D6F-5354-DC73-32E9-02EBE6B07DE6}"/>
              </a:ext>
            </a:extLst>
          </p:cNvPr>
          <p:cNvPicPr>
            <a:picLocks noGrp="1" noChangeAspect="1"/>
          </p:cNvPicPr>
          <p:nvPr>
            <p:ph idx="1"/>
          </p:nvPr>
        </p:nvPicPr>
        <p:blipFill>
          <a:blip r:embed="rId2"/>
          <a:stretch>
            <a:fillRect/>
          </a:stretch>
        </p:blipFill>
        <p:spPr>
          <a:xfrm>
            <a:off x="2928144" y="2577306"/>
            <a:ext cx="4095750" cy="3048000"/>
          </a:xfrm>
        </p:spPr>
      </p:pic>
    </p:spTree>
    <p:extLst>
      <p:ext uri="{BB962C8B-B14F-4D97-AF65-F5344CB8AC3E}">
        <p14:creationId xmlns:p14="http://schemas.microsoft.com/office/powerpoint/2010/main" val="260463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F694-E330-4207-D21D-C9B7939C76F2}"/>
              </a:ext>
            </a:extLst>
          </p:cNvPr>
          <p:cNvSpPr>
            <a:spLocks noGrp="1"/>
          </p:cNvSpPr>
          <p:nvPr>
            <p:ph type="title"/>
          </p:nvPr>
        </p:nvSpPr>
        <p:spPr/>
        <p:txBody>
          <a:bodyPr/>
          <a:lstStyle/>
          <a:p>
            <a:r>
              <a:rPr lang="en-IN" dirty="0">
                <a:solidFill>
                  <a:schemeClr val="accent5"/>
                </a:solidFill>
              </a:rPr>
              <a:t>CODING</a:t>
            </a:r>
            <a:endParaRPr lang="en-US" dirty="0">
              <a:solidFill>
                <a:schemeClr val="accent5"/>
              </a:solidFill>
            </a:endParaRPr>
          </a:p>
        </p:txBody>
      </p:sp>
      <p:sp>
        <p:nvSpPr>
          <p:cNvPr id="3" name="Content Placeholder 2">
            <a:extLst>
              <a:ext uri="{FF2B5EF4-FFF2-40B4-BE49-F238E27FC236}">
                <a16:creationId xmlns:a16="http://schemas.microsoft.com/office/drawing/2014/main" id="{706F274C-EB10-4B2F-80D0-B54201FF3BF8}"/>
              </a:ext>
            </a:extLst>
          </p:cNvPr>
          <p:cNvSpPr>
            <a:spLocks noGrp="1"/>
          </p:cNvSpPr>
          <p:nvPr>
            <p:ph idx="1"/>
          </p:nvPr>
        </p:nvSpPr>
        <p:spPr/>
        <p:txBody>
          <a:bodyPr>
            <a:normAutofit fontScale="25000" lnSpcReduction="20000"/>
          </a:bodyPr>
          <a:lstStyle/>
          <a:p>
            <a:pPr marL="0" indent="0">
              <a:buNone/>
            </a:pPr>
            <a:r>
              <a:rPr lang="en-IN" dirty="0"/>
              <a:t># Sample code for data collection and management
class </a:t>
            </a:r>
            <a:r>
              <a:rPr lang="en-IN" dirty="0" err="1"/>
              <a:t>TransportationData</a:t>
            </a:r>
            <a:r>
              <a:rPr lang="en-IN" dirty="0"/>
              <a:t>:
    </a:t>
            </a:r>
            <a:r>
              <a:rPr lang="en-IN" dirty="0" err="1"/>
              <a:t>def</a:t>
            </a:r>
            <a:r>
              <a:rPr lang="en-IN" dirty="0"/>
              <a:t> __</a:t>
            </a:r>
            <a:r>
              <a:rPr lang="en-IN" dirty="0" err="1"/>
              <a:t>init</a:t>
            </a:r>
            <a:r>
              <a:rPr lang="en-IN" dirty="0"/>
              <a:t>__(self):
        # Initialize and collect data about transportation infrastructure
        </a:t>
            </a:r>
            <a:r>
              <a:rPr lang="en-IN" dirty="0" err="1"/>
              <a:t>self.routes</a:t>
            </a:r>
            <a:r>
              <a:rPr lang="en-IN" dirty="0"/>
              <a:t> = {...}  # Information about bus routes, subway stations, etc.
        </a:t>
            </a:r>
            <a:r>
              <a:rPr lang="en-IN" dirty="0" err="1"/>
              <a:t>Self.accessibility_info</a:t>
            </a:r>
            <a:r>
              <a:rPr lang="en-IN" dirty="0"/>
              <a:t> = {...}  # Details on accessibility features
    </a:t>
            </a:r>
            <a:r>
              <a:rPr lang="en-IN" dirty="0" err="1"/>
              <a:t>def</a:t>
            </a:r>
            <a:r>
              <a:rPr lang="en-IN" dirty="0"/>
              <a:t> </a:t>
            </a:r>
            <a:r>
              <a:rPr lang="en-IN" dirty="0" err="1"/>
              <a:t>get_accessible_routes</a:t>
            </a:r>
            <a:r>
              <a:rPr lang="en-IN" dirty="0"/>
              <a:t>(self, </a:t>
            </a:r>
            <a:r>
              <a:rPr lang="en-IN" dirty="0" err="1"/>
              <a:t>user_preferences</a:t>
            </a:r>
            <a:r>
              <a:rPr lang="en-IN" dirty="0"/>
              <a:t>):
        # Method to filter and retrieve accessible routes based on user preferences
        </a:t>
            </a:r>
            <a:r>
              <a:rPr lang="en-IN" dirty="0" err="1"/>
              <a:t>accessible_routes</a:t>
            </a:r>
            <a:r>
              <a:rPr lang="en-IN" dirty="0"/>
              <a:t> = [...]  # Code to filter routes based on accessibility info and user preferences
        return </a:t>
            </a:r>
            <a:r>
              <a:rPr lang="en-IN" dirty="0" err="1"/>
              <a:t>accessible_routes</a:t>
            </a:r>
            <a:r>
              <a:rPr lang="en-IN" dirty="0"/>
              <a:t>
# Sample code for route planning and optimization
class </a:t>
            </a:r>
            <a:r>
              <a:rPr lang="en-IN" dirty="0" err="1"/>
              <a:t>RoutePlanner</a:t>
            </a:r>
            <a:r>
              <a:rPr lang="en-IN" dirty="0"/>
              <a:t>:
    </a:t>
            </a:r>
            <a:r>
              <a:rPr lang="en-IN" dirty="0" err="1"/>
              <a:t>def</a:t>
            </a:r>
            <a:r>
              <a:rPr lang="en-IN" dirty="0"/>
              <a:t> __</a:t>
            </a:r>
            <a:r>
              <a:rPr lang="en-IN" dirty="0" err="1"/>
              <a:t>init</a:t>
            </a:r>
            <a:r>
              <a:rPr lang="en-IN" dirty="0"/>
              <a:t>__(self, </a:t>
            </a:r>
            <a:r>
              <a:rPr lang="en-IN" dirty="0" err="1"/>
              <a:t>transportation_data</a:t>
            </a:r>
            <a:r>
              <a:rPr lang="en-IN" dirty="0"/>
              <a:t>):
        </a:t>
            </a:r>
            <a:r>
              <a:rPr lang="en-IN" dirty="0" err="1"/>
              <a:t>self.data</a:t>
            </a:r>
            <a:r>
              <a:rPr lang="en-IN" dirty="0"/>
              <a:t> = </a:t>
            </a:r>
            <a:r>
              <a:rPr lang="en-IN" dirty="0" err="1"/>
              <a:t>transportation_data</a:t>
            </a:r>
            <a:r>
              <a:rPr lang="en-IN" dirty="0"/>
              <a:t>
    </a:t>
            </a:r>
            <a:r>
              <a:rPr lang="en-IN" dirty="0" err="1"/>
              <a:t>def</a:t>
            </a:r>
            <a:r>
              <a:rPr lang="en-IN" dirty="0"/>
              <a:t> </a:t>
            </a:r>
            <a:r>
              <a:rPr lang="en-IN" dirty="0" err="1"/>
              <a:t>plan_route</a:t>
            </a:r>
            <a:r>
              <a:rPr lang="en-IN" dirty="0"/>
              <a:t>(self, start, destination, </a:t>
            </a:r>
            <a:r>
              <a:rPr lang="en-IN" dirty="0" err="1"/>
              <a:t>user_preferences</a:t>
            </a:r>
            <a:r>
              <a:rPr lang="en-IN" dirty="0"/>
              <a:t>):
        </a:t>
            </a:r>
            <a:r>
              <a:rPr lang="en-IN" dirty="0" err="1"/>
              <a:t>accessible_routes</a:t>
            </a:r>
            <a:r>
              <a:rPr lang="en-IN" dirty="0"/>
              <a:t> = </a:t>
            </a:r>
            <a:r>
              <a:rPr lang="en-IN" dirty="0" err="1"/>
              <a:t>self.data.get_accessible_routes</a:t>
            </a:r>
            <a:r>
              <a:rPr lang="en-IN" dirty="0"/>
              <a:t>(</a:t>
            </a:r>
            <a:r>
              <a:rPr lang="en-IN" dirty="0" err="1"/>
              <a:t>user_preferences</a:t>
            </a:r>
            <a:r>
              <a:rPr lang="en-IN" dirty="0"/>
              <a:t>)
        </a:t>
            </a:r>
          </a:p>
        </p:txBody>
      </p:sp>
      <p:sp>
        <p:nvSpPr>
          <p:cNvPr id="5" name="TextBox 4">
            <a:extLst>
              <a:ext uri="{FF2B5EF4-FFF2-40B4-BE49-F238E27FC236}">
                <a16:creationId xmlns:a16="http://schemas.microsoft.com/office/drawing/2014/main" id="{48E59586-2B8C-A243-CE45-548D1FCD21B3}"/>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5750622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PUBLIC TRANSPORTATION AND OPTIMIZATION</vt:lpstr>
      <vt:lpstr>PowerPoint Presentation</vt:lpstr>
      <vt:lpstr>CONTENTS</vt:lpstr>
      <vt:lpstr>INTRODUCTION</vt:lpstr>
      <vt:lpstr>DESCRIPTION</vt:lpstr>
      <vt:lpstr>WORKING</vt:lpstr>
      <vt:lpstr>COMPONENTS REQUIRED </vt:lpstr>
      <vt:lpstr>PowerPoint Presentation</vt:lpstr>
      <vt:lpstr>CODING</vt:lpstr>
      <vt:lpstr>PowerPoint Presentation</vt:lpstr>
      <vt:lpstr>PowerPoint Presentation</vt:lpstr>
      <vt:lpstr>PowerPoint Presentation</vt:lpstr>
      <vt:lpstr>BENIFITS</vt:lpstr>
      <vt:lpstr>PowerPoint Presentation</vt:lpstr>
      <vt:lpstr>PowerPoint Presentation</vt:lpstr>
      <vt:lpstr>USING MIT APP INVENTOR</vt:lpstr>
      <vt:lpstr>IBM CLOUD</vt:lpstr>
      <vt:lpstr>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TRANSPORTATION AND OPTIMIZATION</dc:title>
  <dc:creator>RAJASRI M</dc:creator>
  <cp:lastModifiedBy>RAJASRI M</cp:lastModifiedBy>
  <cp:revision>3</cp:revision>
  <dcterms:created xsi:type="dcterms:W3CDTF">2023-11-01T12:48:26Z</dcterms:created>
  <dcterms:modified xsi:type="dcterms:W3CDTF">2023-11-01T14:36:56Z</dcterms:modified>
</cp:coreProperties>
</file>