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8" r:id="rId10"/>
    <p:sldId id="269" r:id="rId11"/>
    <p:sldId id="270" r:id="rId12"/>
    <p:sldId id="271" r:id="rId13"/>
    <p:sldId id="273" r:id="rId14"/>
    <p:sldId id="274" r:id="rId15"/>
    <p:sldId id="275" r:id="rId16"/>
    <p:sldId id="276" r:id="rId17"/>
    <p:sldId id="277"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1F8B-0336-6239-1B70-3B202997964D}"/>
              </a:ext>
            </a:extLst>
          </p:cNvPr>
          <p:cNvSpPr>
            <a:spLocks noGrp="1"/>
          </p:cNvSpPr>
          <p:nvPr>
            <p:ph type="ctrTitle"/>
          </p:nvPr>
        </p:nvSpPr>
        <p:spPr/>
        <p:txBody>
          <a:bodyPr/>
          <a:lstStyle/>
          <a:p>
            <a:r>
              <a:rPr lang="en-IN" dirty="0"/>
              <a:t>PUBLIC TRANSPORTATION AND OPTIMIZATION</a:t>
            </a:r>
            <a:endParaRPr lang="en-US" dirty="0"/>
          </a:p>
        </p:txBody>
      </p:sp>
      <p:sp>
        <p:nvSpPr>
          <p:cNvPr id="3" name="Subtitle 2">
            <a:extLst>
              <a:ext uri="{FF2B5EF4-FFF2-40B4-BE49-F238E27FC236}">
                <a16:creationId xmlns:a16="http://schemas.microsoft.com/office/drawing/2014/main" id="{2DB07E8E-B94A-E747-381F-C77118C5639A}"/>
              </a:ext>
            </a:extLst>
          </p:cNvPr>
          <p:cNvSpPr>
            <a:spLocks noGrp="1"/>
          </p:cNvSpPr>
          <p:nvPr>
            <p:ph type="subTitle" idx="1"/>
          </p:nvPr>
        </p:nvSpPr>
        <p:spPr/>
        <p:txBody>
          <a:bodyPr/>
          <a:lstStyle/>
          <a:p>
            <a:r>
              <a:rPr lang="en-IN" dirty="0"/>
              <a:t>                             </a:t>
            </a:r>
            <a:endParaRPr lang="en-US" dirty="0"/>
          </a:p>
        </p:txBody>
      </p:sp>
    </p:spTree>
    <p:extLst>
      <p:ext uri="{BB962C8B-B14F-4D97-AF65-F5344CB8AC3E}">
        <p14:creationId xmlns:p14="http://schemas.microsoft.com/office/powerpoint/2010/main" val="1423168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47931-EE3C-F167-3E05-6834F59E74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77D21F-9E1D-FEEB-2D72-6D088B1D67F1}"/>
              </a:ext>
            </a:extLst>
          </p:cNvPr>
          <p:cNvSpPr>
            <a:spLocks noGrp="1"/>
          </p:cNvSpPr>
          <p:nvPr>
            <p:ph idx="1"/>
          </p:nvPr>
        </p:nvSpPr>
        <p:spPr/>
        <p:txBody>
          <a:bodyPr>
            <a:normAutofit fontScale="47500" lnSpcReduction="20000"/>
          </a:bodyPr>
          <a:lstStyle/>
          <a:p>
            <a:pPr marL="0" indent="0">
              <a:buNone/>
            </a:pPr>
            <a:r>
              <a:rPr lang="en-IN" dirty="0"/>
              <a:t>
    </a:t>
            </a:r>
            <a:r>
              <a:rPr lang="en-IN" dirty="0" err="1"/>
              <a:t>def</a:t>
            </a:r>
            <a:r>
              <a:rPr lang="en-IN" dirty="0"/>
              <a:t> </a:t>
            </a:r>
            <a:r>
              <a:rPr lang="en-IN" dirty="0" err="1"/>
              <a:t>display_route</a:t>
            </a:r>
            <a:r>
              <a:rPr lang="en-IN" dirty="0"/>
              <a:t>(self, route):
        # Code to display the recommended route to the user
        # Display route on the interface
# Example usage
</a:t>
            </a:r>
            <a:r>
              <a:rPr lang="en-IN" dirty="0" err="1"/>
              <a:t>transport_data</a:t>
            </a:r>
            <a:r>
              <a:rPr lang="en-IN" dirty="0"/>
              <a:t> = </a:t>
            </a:r>
            <a:r>
              <a:rPr lang="en-IN" dirty="0" err="1"/>
              <a:t>TransportationData</a:t>
            </a:r>
            <a:r>
              <a:rPr lang="en-IN" dirty="0"/>
              <a:t>()
planner = </a:t>
            </a:r>
            <a:r>
              <a:rPr lang="en-IN" dirty="0" err="1"/>
              <a:t>RoutePlanner</a:t>
            </a:r>
            <a:r>
              <a:rPr lang="en-IN" dirty="0"/>
              <a:t>(</a:t>
            </a:r>
            <a:r>
              <a:rPr lang="en-IN" dirty="0" err="1"/>
              <a:t>transport_data</a:t>
            </a:r>
            <a:r>
              <a:rPr lang="en-IN" dirty="0"/>
              <a:t>)
interface = </a:t>
            </a:r>
            <a:r>
              <a:rPr lang="en-IN" dirty="0" err="1"/>
              <a:t>UserInterface</a:t>
            </a:r>
            <a:r>
              <a:rPr lang="en-IN" dirty="0"/>
              <a:t>(planner)
</a:t>
            </a:r>
            <a:r>
              <a:rPr lang="en-IN" dirty="0" err="1"/>
              <a:t>user_input</a:t>
            </a:r>
            <a:r>
              <a:rPr lang="en-IN" dirty="0"/>
              <a:t> = </a:t>
            </a:r>
            <a:r>
              <a:rPr lang="en-IN" dirty="0" err="1"/>
              <a:t>interface.get_user_input</a:t>
            </a:r>
            <a:r>
              <a:rPr lang="en-IN" dirty="0"/>
              <a:t>()
route = </a:t>
            </a:r>
            <a:r>
              <a:rPr lang="en-IN" dirty="0" err="1"/>
              <a:t>planner.plan_route</a:t>
            </a:r>
            <a:r>
              <a:rPr lang="en-IN" dirty="0"/>
              <a:t>(</a:t>
            </a:r>
            <a:r>
              <a:rPr lang="en-IN" dirty="0" err="1"/>
              <a:t>user_input</a:t>
            </a:r>
            <a:r>
              <a:rPr lang="en-IN" dirty="0"/>
              <a:t>[‘start’], </a:t>
            </a:r>
            <a:r>
              <a:rPr lang="en-IN" dirty="0" err="1"/>
              <a:t>user_input</a:t>
            </a:r>
            <a:r>
              <a:rPr lang="en-IN" dirty="0"/>
              <a:t>[‘destination’], </a:t>
            </a:r>
            <a:r>
              <a:rPr lang="en-IN" dirty="0" err="1"/>
              <a:t>user_input</a:t>
            </a:r>
            <a:r>
              <a:rPr lang="en-IN" dirty="0"/>
              <a:t>[‘preferences’])
</a:t>
            </a:r>
            <a:r>
              <a:rPr lang="en-IN" dirty="0" err="1"/>
              <a:t>interface.display_route</a:t>
            </a:r>
            <a:r>
              <a:rPr lang="en-IN" dirty="0"/>
              <a:t>(route)</a:t>
            </a:r>
            <a:endParaRPr lang="en-US" dirty="0"/>
          </a:p>
        </p:txBody>
      </p:sp>
    </p:spTree>
    <p:extLst>
      <p:ext uri="{BB962C8B-B14F-4D97-AF65-F5344CB8AC3E}">
        <p14:creationId xmlns:p14="http://schemas.microsoft.com/office/powerpoint/2010/main" val="200919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B7ED-2CAD-E9DA-2104-BC10F501EF72}"/>
              </a:ext>
            </a:extLst>
          </p:cNvPr>
          <p:cNvSpPr>
            <a:spLocks noGrp="1"/>
          </p:cNvSpPr>
          <p:nvPr>
            <p:ph type="title"/>
          </p:nvPr>
        </p:nvSpPr>
        <p:spPr/>
        <p:txBody>
          <a:bodyPr/>
          <a:lstStyle/>
          <a:p>
            <a:r>
              <a:rPr lang="en-IN" dirty="0"/>
              <a:t>USING MIT APP INVENTOR</a:t>
            </a:r>
            <a:endParaRPr lang="en-US" dirty="0"/>
          </a:p>
        </p:txBody>
      </p:sp>
      <p:sp>
        <p:nvSpPr>
          <p:cNvPr id="3" name="Content Placeholder 2">
            <a:extLst>
              <a:ext uri="{FF2B5EF4-FFF2-40B4-BE49-F238E27FC236}">
                <a16:creationId xmlns:a16="http://schemas.microsoft.com/office/drawing/2014/main" id="{42C3996D-CC37-6866-121C-B67B031B9F7F}"/>
              </a:ext>
            </a:extLst>
          </p:cNvPr>
          <p:cNvSpPr>
            <a:spLocks noGrp="1"/>
          </p:cNvSpPr>
          <p:nvPr>
            <p:ph idx="1"/>
          </p:nvPr>
        </p:nvSpPr>
        <p:spPr/>
        <p:txBody>
          <a:bodyPr/>
          <a:lstStyle/>
          <a:p>
            <a:r>
              <a:rPr lang="en-IN" dirty="0"/>
              <a:t>Everything is done through a select and drop manner. This means we can select a particular chunk of code and drop in our code. Hence, no typing.
Easy to test your app. We can check the app developed on desktop or laptop with the app inventor application on our mobile phones.
MIT provides the user with some basic lessons which help in building that apps and that helps in a proper understanding of how the MIT app inventor platform works for the user.  
Useful for novices.
Power of native apps with a simple UI.</a:t>
            </a:r>
            <a:endParaRPr lang="en-US" dirty="0"/>
          </a:p>
        </p:txBody>
      </p:sp>
    </p:spTree>
    <p:extLst>
      <p:ext uri="{BB962C8B-B14F-4D97-AF65-F5344CB8AC3E}">
        <p14:creationId xmlns:p14="http://schemas.microsoft.com/office/powerpoint/2010/main" val="1912367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964B-BFC7-01B4-E934-AD2A9881FF4F}"/>
              </a:ext>
            </a:extLst>
          </p:cNvPr>
          <p:cNvSpPr>
            <a:spLocks noGrp="1"/>
          </p:cNvSpPr>
          <p:nvPr>
            <p:ph type="title"/>
          </p:nvPr>
        </p:nvSpPr>
        <p:spPr/>
        <p:txBody>
          <a:bodyPr/>
          <a:lstStyle/>
          <a:p>
            <a:r>
              <a:rPr lang="en-IN" dirty="0"/>
              <a:t>BENEFITS</a:t>
            </a:r>
            <a:endParaRPr lang="en-US" dirty="0"/>
          </a:p>
        </p:txBody>
      </p:sp>
      <p:sp>
        <p:nvSpPr>
          <p:cNvPr id="3" name="Content Placeholder 2">
            <a:extLst>
              <a:ext uri="{FF2B5EF4-FFF2-40B4-BE49-F238E27FC236}">
                <a16:creationId xmlns:a16="http://schemas.microsoft.com/office/drawing/2014/main" id="{6E37FCB4-1CEA-0F33-A450-40039CADBA07}"/>
              </a:ext>
            </a:extLst>
          </p:cNvPr>
          <p:cNvSpPr>
            <a:spLocks noGrp="1"/>
          </p:cNvSpPr>
          <p:nvPr>
            <p:ph idx="1"/>
          </p:nvPr>
        </p:nvSpPr>
        <p:spPr/>
        <p:txBody>
          <a:bodyPr>
            <a:normAutofit lnSpcReduction="10000"/>
          </a:bodyPr>
          <a:lstStyle/>
          <a:p>
            <a:r>
              <a:rPr lang="en-IN" dirty="0"/>
              <a:t>Reduces Congestion. Urban congestion is one of the greatest challenges of developed nations. ...
Enhances Productivity. ...
Increases Land Value. ...
Financial Benefits of Communities. ...
Saves Money. ...
Ensures a Cleaner Ecosystem. ...
Prevents Global Warming. ...
Reduces Carbon Footprint.</a:t>
            </a:r>
            <a:endParaRPr lang="en-US" dirty="0"/>
          </a:p>
        </p:txBody>
      </p:sp>
    </p:spTree>
    <p:extLst>
      <p:ext uri="{BB962C8B-B14F-4D97-AF65-F5344CB8AC3E}">
        <p14:creationId xmlns:p14="http://schemas.microsoft.com/office/powerpoint/2010/main" val="3717346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777C-B0B9-6FE5-EFEC-E99788012C5F}"/>
              </a:ext>
            </a:extLst>
          </p:cNvPr>
          <p:cNvSpPr>
            <a:spLocks noGrp="1"/>
          </p:cNvSpPr>
          <p:nvPr>
            <p:ph type="title"/>
          </p:nvPr>
        </p:nvSpPr>
        <p:spPr/>
        <p:txBody>
          <a:bodyPr/>
          <a:lstStyle/>
          <a:p>
            <a:r>
              <a:rPr lang="en-IN" dirty="0"/>
              <a:t>HTML CODING</a:t>
            </a:r>
            <a:endParaRPr lang="en-US" dirty="0"/>
          </a:p>
        </p:txBody>
      </p:sp>
      <p:sp>
        <p:nvSpPr>
          <p:cNvPr id="3" name="Content Placeholder 2">
            <a:extLst>
              <a:ext uri="{FF2B5EF4-FFF2-40B4-BE49-F238E27FC236}">
                <a16:creationId xmlns:a16="http://schemas.microsoft.com/office/drawing/2014/main" id="{5EA46818-B147-ACC2-3D14-D8322713FAC1}"/>
              </a:ext>
            </a:extLst>
          </p:cNvPr>
          <p:cNvSpPr>
            <a:spLocks noGrp="1"/>
          </p:cNvSpPr>
          <p:nvPr>
            <p:ph idx="1"/>
          </p:nvPr>
        </p:nvSpPr>
        <p:spPr/>
        <p:txBody>
          <a:bodyPr>
            <a:normAutofit fontScale="25000" lnSpcReduction="20000"/>
          </a:bodyPr>
          <a:lstStyle/>
          <a:p>
            <a:r>
              <a:rPr lang="en-IN" dirty="0"/>
              <a:t>&lt;!DOCTYPE html&gt;
&lt;html&gt;
&lt;head&gt;
    &lt;meta charset=“UTF-8”&gt;
    &lt;title&gt;Public Transport Optimization&lt;/title&gt;
    &lt;style&gt;
        table {
            width: 100%;
            border-collapse: collapse;
        }
        </a:t>
            </a:r>
            <a:r>
              <a:rPr lang="en-IN" dirty="0" err="1"/>
              <a:t>th</a:t>
            </a:r>
            <a:r>
              <a:rPr lang="en-IN" dirty="0"/>
              <a:t>, td {
            border: 1px solid #ccc;
            padding: 8px;
            text-align: </a:t>
            </a:r>
            <a:r>
              <a:rPr lang="en-IN" dirty="0" err="1"/>
              <a:t>center</a:t>
            </a:r>
            <a:r>
              <a:rPr lang="en-IN" dirty="0"/>
              <a:t>;
        }
    &lt;/style&gt;
&lt;/head&gt;
&lt;</a:t>
            </a:r>
            <a:r>
              <a:rPr lang="en-IN" dirty="0" err="1"/>
              <a:t>bbody</a:t>
            </a:r>
            <a:r>
              <a:rPr lang="en-IN" dirty="0"/>
              <a:t>&gt;;</a:t>
            </a:r>
            <a:endParaRPr lang="en-US" dirty="0"/>
          </a:p>
        </p:txBody>
      </p:sp>
    </p:spTree>
    <p:extLst>
      <p:ext uri="{BB962C8B-B14F-4D97-AF65-F5344CB8AC3E}">
        <p14:creationId xmlns:p14="http://schemas.microsoft.com/office/powerpoint/2010/main" val="1404504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B410-84AC-5D31-6238-5DA821EFED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2E3CAC-D374-7596-DE0C-7A9C4C46D103}"/>
              </a:ext>
            </a:extLst>
          </p:cNvPr>
          <p:cNvSpPr>
            <a:spLocks noGrp="1"/>
          </p:cNvSpPr>
          <p:nvPr>
            <p:ph idx="1"/>
          </p:nvPr>
        </p:nvSpPr>
        <p:spPr/>
        <p:txBody>
          <a:bodyPr>
            <a:normAutofit fontScale="25000" lnSpcReduction="20000"/>
          </a:bodyPr>
          <a:lstStyle/>
          <a:p>
            <a:pPr marL="0" indent="0">
              <a:buNone/>
            </a:pPr>
            <a:r>
              <a:rPr lang="en-IN" dirty="0"/>
              <a:t>    &lt;header&gt;
        &lt;h1&gt;Public Transport Optimization Dashboard&lt;/h1&gt;
    &lt;/header&gt;
    &lt;section id=“data-section”&gt;
        &lt;h2&gt;Data Overview&lt;/h2&gt;
        &lt;table&gt;
            &lt;</a:t>
            </a:r>
            <a:r>
              <a:rPr lang="en-IN" dirty="0" err="1"/>
              <a:t>thead</a:t>
            </a:r>
            <a:r>
              <a:rPr lang="en-IN" dirty="0"/>
              <a:t>&gt;
                &lt;</a:t>
            </a:r>
            <a:r>
              <a:rPr lang="en-IN" dirty="0" err="1"/>
              <a:t>tr</a:t>
            </a:r>
            <a:r>
              <a:rPr lang="en-IN" dirty="0"/>
              <a:t>&gt;
                    &lt;</a:t>
            </a:r>
            <a:r>
              <a:rPr lang="en-IN" dirty="0" err="1"/>
              <a:t>th</a:t>
            </a:r>
            <a:r>
              <a:rPr lang="en-IN" dirty="0"/>
              <a:t>&gt;Route ID&lt;/</a:t>
            </a:r>
            <a:r>
              <a:rPr lang="en-IN" dirty="0" err="1"/>
              <a:t>th</a:t>
            </a:r>
            <a:r>
              <a:rPr lang="en-IN" dirty="0"/>
              <a:t>&gt;
                    &lt;</a:t>
            </a:r>
            <a:r>
              <a:rPr lang="en-IN" dirty="0" err="1"/>
              <a:t>th</a:t>
            </a:r>
            <a:r>
              <a:rPr lang="en-IN" dirty="0"/>
              <a:t>&gt;Stops&lt;/</a:t>
            </a:r>
            <a:r>
              <a:rPr lang="en-IN" dirty="0" err="1"/>
              <a:t>th</a:t>
            </a:r>
            <a:r>
              <a:rPr lang="en-IN" dirty="0"/>
              <a:t>&gt;
                    &lt;</a:t>
            </a:r>
            <a:r>
              <a:rPr lang="en-IN" dirty="0" err="1"/>
              <a:t>th</a:t>
            </a:r>
            <a:r>
              <a:rPr lang="en-IN" dirty="0"/>
              <a:t>&gt;Passengers&lt;/</a:t>
            </a:r>
            <a:r>
              <a:rPr lang="en-IN" dirty="0" err="1"/>
              <a:t>th</a:t>
            </a:r>
            <a:r>
              <a:rPr lang="en-IN" dirty="0"/>
              <a:t>&gt;
                    &lt;</a:t>
            </a:r>
            <a:r>
              <a:rPr lang="en-IN" dirty="0" err="1"/>
              <a:t>th</a:t>
            </a:r>
            <a:r>
              <a:rPr lang="en-IN" dirty="0"/>
              <a:t>&gt;Distance&lt;/</a:t>
            </a:r>
            <a:r>
              <a:rPr lang="en-IN" dirty="0" err="1"/>
              <a:t>th</a:t>
            </a:r>
            <a:r>
              <a:rPr lang="en-IN" dirty="0"/>
              <a:t>&gt;
                &lt;/</a:t>
            </a:r>
            <a:r>
              <a:rPr lang="en-IN" dirty="0" err="1"/>
              <a:t>tr</a:t>
            </a:r>
            <a:r>
              <a:rPr lang="en-IN" dirty="0"/>
              <a:t>&gt;
            &lt;/</a:t>
            </a:r>
            <a:r>
              <a:rPr lang="en-IN" dirty="0" err="1"/>
              <a:t>thead</a:t>
            </a:r>
            <a:r>
              <a:rPr lang="en-IN" dirty="0"/>
              <a:t>&gt;
            &lt;</a:t>
            </a:r>
            <a:r>
              <a:rPr lang="en-IN" dirty="0" err="1"/>
              <a:t>tbody</a:t>
            </a:r>
            <a:r>
              <a:rPr lang="en-IN" dirty="0"/>
              <a:t>&gt;
                &lt;</a:t>
            </a:r>
            <a:r>
              <a:rPr lang="en-IN" dirty="0" err="1"/>
              <a:t>tr</a:t>
            </a:r>
            <a:r>
              <a:rPr lang="en-IN" dirty="0"/>
              <a:t>&gt;
                    &lt;td&gt;101&lt;/td&gt;
                    </a:t>
            </a:r>
            <a:endParaRPr lang="en-US" dirty="0"/>
          </a:p>
        </p:txBody>
      </p:sp>
    </p:spTree>
    <p:extLst>
      <p:ext uri="{BB962C8B-B14F-4D97-AF65-F5344CB8AC3E}">
        <p14:creationId xmlns:p14="http://schemas.microsoft.com/office/powerpoint/2010/main" val="3329271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CE1F-8B32-D19D-15C2-D73160F9C3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492E0D-2E7B-FEF8-A35C-20F88E9F9524}"/>
              </a:ext>
            </a:extLst>
          </p:cNvPr>
          <p:cNvSpPr>
            <a:spLocks noGrp="1"/>
          </p:cNvSpPr>
          <p:nvPr>
            <p:ph idx="1"/>
          </p:nvPr>
        </p:nvSpPr>
        <p:spPr/>
        <p:txBody>
          <a:bodyPr>
            <a:normAutofit fontScale="25000" lnSpcReduction="20000"/>
          </a:bodyPr>
          <a:lstStyle/>
          <a:p>
            <a:pPr marL="0" indent="0">
              <a:buNone/>
            </a:pPr>
            <a:r>
              <a:rPr lang="en-IN" dirty="0"/>
              <a:t>
                    &lt;td&gt;15&lt;/td&gt;
                    &lt;td&gt;300&lt;/td&gt;
                    &lt;td&gt;10 miles&lt;/td&gt;
                &lt;/</a:t>
            </a:r>
            <a:r>
              <a:rPr lang="en-IN" dirty="0" err="1"/>
              <a:t>tr</a:t>
            </a:r>
            <a:r>
              <a:rPr lang="en-IN" dirty="0"/>
              <a:t>&gt;
                &lt;</a:t>
            </a:r>
            <a:r>
              <a:rPr lang="en-IN" dirty="0" err="1"/>
              <a:t>tr</a:t>
            </a:r>
            <a:r>
              <a:rPr lang="en-IN" dirty="0"/>
              <a:t>&gt;
                    &lt;td&gt;102&lt;/td&gt;
                    &lt;td&gt;12&lt;/td&gt;
                    &lt;td&gt;250&lt;/td&gt;
                    &lt;td&gt;8 miles&lt;/td&gt;
                &lt;/</a:t>
            </a:r>
            <a:r>
              <a:rPr lang="en-IN" dirty="0" err="1"/>
              <a:t>tr</a:t>
            </a:r>
            <a:r>
              <a:rPr lang="en-IN" dirty="0"/>
              <a:t>&gt;
                &lt;!– Add more rows for other routes </a:t>
            </a:r>
            <a:r>
              <a:rPr lang="en-IN" dirty="0">
                <a:sym typeface="Wingdings" pitchFamily="2" charset="2"/>
              </a:rPr>
              <a:t></a:t>
            </a:r>
            <a:r>
              <a:rPr lang="en-IN" dirty="0"/>
              <a:t>
            &lt;/</a:t>
            </a:r>
            <a:r>
              <a:rPr lang="en-IN" dirty="0" err="1"/>
              <a:t>tbody</a:t>
            </a:r>
            <a:r>
              <a:rPr lang="en-IN" dirty="0"/>
              <a:t>&gt;
        &lt;/table&gt;
    &lt;/section&gt;
    &lt;section id=“charts-section”&gt;
        &lt;h2&gt;Performance Charts&lt;/h2&gt;
       </a:t>
            </a:r>
            <a:endParaRPr lang="en-US" dirty="0"/>
          </a:p>
        </p:txBody>
      </p:sp>
    </p:spTree>
    <p:extLst>
      <p:ext uri="{BB962C8B-B14F-4D97-AF65-F5344CB8AC3E}">
        <p14:creationId xmlns:p14="http://schemas.microsoft.com/office/powerpoint/2010/main" val="4209923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70CE-92A0-FE7A-DBC8-F22707F85E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FE0373-DBA5-11F6-D9E6-92CF56EA4D89}"/>
              </a:ext>
            </a:extLst>
          </p:cNvPr>
          <p:cNvSpPr>
            <a:spLocks noGrp="1"/>
          </p:cNvSpPr>
          <p:nvPr>
            <p:ph idx="1"/>
          </p:nvPr>
        </p:nvSpPr>
        <p:spPr/>
        <p:txBody>
          <a:bodyPr>
            <a:normAutofit fontScale="47500" lnSpcReduction="20000"/>
          </a:bodyPr>
          <a:lstStyle/>
          <a:p>
            <a:r>
              <a:rPr lang="en-IN" dirty="0"/>
              <a:t>
            &lt;label for=“optimize-type”&gt;Optimization Type:&lt;/label&gt;
            &lt;select id=“optimize-type”&gt;
                &lt;option value=“time”&gt;Minimize Time&lt;/option&gt;
                &lt;option value=“cost”&gt;Minimize Cost&lt;/option&gt;
            &lt;/select&gt;
            &lt;label for=“constraints”&gt;Constraints:&lt;/label&gt;
            &lt;input type=“checkbox” id=“constraints” name=“constraints” value=“constraints”&gt; Apply Constraints
        &lt;/form&gt;
        &lt;button id=“optimize-button”&gt;Optimize&lt;/button&gt;
    &lt;/section&gt;
&lt;/body&gt;
&lt;/html&gt;</a:t>
            </a:r>
            <a:endParaRPr lang="en-US" dirty="0"/>
          </a:p>
        </p:txBody>
      </p:sp>
    </p:spTree>
    <p:extLst>
      <p:ext uri="{BB962C8B-B14F-4D97-AF65-F5344CB8AC3E}">
        <p14:creationId xmlns:p14="http://schemas.microsoft.com/office/powerpoint/2010/main" val="1400027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3B6F-7E16-9EB2-CF26-4F68FDE961E7}"/>
              </a:ext>
            </a:extLst>
          </p:cNvPr>
          <p:cNvSpPr>
            <a:spLocks noGrp="1"/>
          </p:cNvSpPr>
          <p:nvPr>
            <p:ph type="title"/>
          </p:nvPr>
        </p:nvSpPr>
        <p:spPr/>
        <p:txBody>
          <a:bodyPr/>
          <a:lstStyle/>
          <a:p>
            <a:r>
              <a:rPr lang="en-IN" dirty="0"/>
              <a:t>OVERVIEW</a:t>
            </a:r>
            <a:endParaRPr lang="en-US" dirty="0"/>
          </a:p>
        </p:txBody>
      </p:sp>
      <p:sp>
        <p:nvSpPr>
          <p:cNvPr id="3" name="Content Placeholder 2">
            <a:extLst>
              <a:ext uri="{FF2B5EF4-FFF2-40B4-BE49-F238E27FC236}">
                <a16:creationId xmlns:a16="http://schemas.microsoft.com/office/drawing/2014/main" id="{74C6AD1F-614D-4EE3-9CFF-836B595D9556}"/>
              </a:ext>
            </a:extLst>
          </p:cNvPr>
          <p:cNvSpPr>
            <a:spLocks noGrp="1"/>
          </p:cNvSpPr>
          <p:nvPr>
            <p:ph idx="1"/>
          </p:nvPr>
        </p:nvSpPr>
        <p:spPr/>
        <p:txBody>
          <a:bodyPr/>
          <a:lstStyle/>
          <a:p>
            <a:r>
              <a:rPr lang="en-IN" dirty="0"/>
              <a:t>Technology has also made transportation and logistics safer. GPS tracking and monitoring systems can help businesses keep track of their vehicles and drivers, ensuring compliance with safety regulations and reducing the risk of accidents and transport facilities for disabilities</a:t>
            </a:r>
            <a:endParaRPr lang="en-US" dirty="0"/>
          </a:p>
        </p:txBody>
      </p:sp>
    </p:spTree>
    <p:extLst>
      <p:ext uri="{BB962C8B-B14F-4D97-AF65-F5344CB8AC3E}">
        <p14:creationId xmlns:p14="http://schemas.microsoft.com/office/powerpoint/2010/main" val="2449085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B6A7-8777-2450-A879-6439AA75039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A852843-B9BB-668F-E390-AEA7D2CAAE29}"/>
              </a:ext>
            </a:extLst>
          </p:cNvPr>
          <p:cNvPicPr>
            <a:picLocks noGrp="1" noChangeAspect="1"/>
          </p:cNvPicPr>
          <p:nvPr>
            <p:ph idx="1"/>
          </p:nvPr>
        </p:nvPicPr>
        <p:blipFill>
          <a:blip r:embed="rId2"/>
          <a:stretch>
            <a:fillRect/>
          </a:stretch>
        </p:blipFill>
        <p:spPr>
          <a:xfrm>
            <a:off x="1155700" y="2987913"/>
            <a:ext cx="8824913" cy="2647473"/>
          </a:xfrm>
        </p:spPr>
      </p:pic>
    </p:spTree>
    <p:extLst>
      <p:ext uri="{BB962C8B-B14F-4D97-AF65-F5344CB8AC3E}">
        <p14:creationId xmlns:p14="http://schemas.microsoft.com/office/powerpoint/2010/main" val="184030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ECF3-ADA8-75CB-9288-811511C35823}"/>
              </a:ext>
            </a:extLst>
          </p:cNvPr>
          <p:cNvSpPr>
            <a:spLocks noGrp="1"/>
          </p:cNvSpPr>
          <p:nvPr>
            <p:ph type="title"/>
          </p:nvPr>
        </p:nvSpPr>
        <p:spPr/>
        <p:txBody>
          <a:bodyPr/>
          <a:lstStyle/>
          <a:p>
            <a:r>
              <a:rPr lang="en-IN" dirty="0"/>
              <a:t>            IOT IN PUBLIC TRANSPORT</a:t>
            </a:r>
            <a:endParaRPr lang="en-US" dirty="0"/>
          </a:p>
        </p:txBody>
      </p:sp>
      <p:pic>
        <p:nvPicPr>
          <p:cNvPr id="4" name="Content Placeholder 3">
            <a:extLst>
              <a:ext uri="{FF2B5EF4-FFF2-40B4-BE49-F238E27FC236}">
                <a16:creationId xmlns:a16="http://schemas.microsoft.com/office/drawing/2014/main" id="{AFA74283-26F8-5159-78D9-B71920DC15D0}"/>
              </a:ext>
            </a:extLst>
          </p:cNvPr>
          <p:cNvPicPr>
            <a:picLocks noGrp="1" noChangeAspect="1"/>
          </p:cNvPicPr>
          <p:nvPr>
            <p:ph idx="1"/>
          </p:nvPr>
        </p:nvPicPr>
        <p:blipFill>
          <a:blip r:embed="rId2"/>
          <a:stretch>
            <a:fillRect/>
          </a:stretch>
        </p:blipFill>
        <p:spPr>
          <a:xfrm>
            <a:off x="3308897" y="2603500"/>
            <a:ext cx="4518518" cy="3416300"/>
          </a:xfrm>
        </p:spPr>
      </p:pic>
    </p:spTree>
    <p:extLst>
      <p:ext uri="{BB962C8B-B14F-4D97-AF65-F5344CB8AC3E}">
        <p14:creationId xmlns:p14="http://schemas.microsoft.com/office/powerpoint/2010/main" val="310339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A381-802A-5BFB-FAB6-BDC112C1FA87}"/>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BA63F306-413A-42C9-D59F-9B8B47CD41A8}"/>
              </a:ext>
            </a:extLst>
          </p:cNvPr>
          <p:cNvSpPr>
            <a:spLocks noGrp="1"/>
          </p:cNvSpPr>
          <p:nvPr>
            <p:ph idx="1"/>
          </p:nvPr>
        </p:nvSpPr>
        <p:spPr/>
        <p:txBody>
          <a:bodyPr/>
          <a:lstStyle/>
          <a:p>
            <a:r>
              <a:rPr lang="en-IN" dirty="0"/>
              <a:t>While public transportation comes in many forms, it can be defined as a system that moves people from one area to another in an efficient, affordable manner. The vast majority of public transportation is funded and operated by local government authorities.</a:t>
            </a:r>
          </a:p>
          <a:p>
            <a:r>
              <a:rPr lang="en-IN" dirty="0"/>
              <a:t>The Internet of Things technology will continue to improve the passenger experience for public transportation by offering real-time vehicle tracking, improved responses in the event of an unexpected event, and personalized travel information.</a:t>
            </a:r>
            <a:endParaRPr lang="en-US" dirty="0"/>
          </a:p>
        </p:txBody>
      </p:sp>
    </p:spTree>
    <p:extLst>
      <p:ext uri="{BB962C8B-B14F-4D97-AF65-F5344CB8AC3E}">
        <p14:creationId xmlns:p14="http://schemas.microsoft.com/office/powerpoint/2010/main" val="345468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CE2F5-07E6-E68F-F21A-F86A0BA431D6}"/>
              </a:ext>
            </a:extLst>
          </p:cNvPr>
          <p:cNvSpPr>
            <a:spLocks noGrp="1"/>
          </p:cNvSpPr>
          <p:nvPr>
            <p:ph type="title"/>
          </p:nvPr>
        </p:nvSpPr>
        <p:spPr/>
        <p:txBody>
          <a:bodyPr/>
          <a:lstStyle/>
          <a:p>
            <a:r>
              <a:rPr lang="en-IN" dirty="0"/>
              <a:t>SMART TRANSPORT</a:t>
            </a:r>
            <a:endParaRPr lang="en-US" dirty="0"/>
          </a:p>
        </p:txBody>
      </p:sp>
      <p:sp>
        <p:nvSpPr>
          <p:cNvPr id="3" name="Content Placeholder 2">
            <a:extLst>
              <a:ext uri="{FF2B5EF4-FFF2-40B4-BE49-F238E27FC236}">
                <a16:creationId xmlns:a16="http://schemas.microsoft.com/office/drawing/2014/main" id="{C6B1962A-81FC-7644-37DE-0FE7725FE3CE}"/>
              </a:ext>
            </a:extLst>
          </p:cNvPr>
          <p:cNvSpPr>
            <a:spLocks noGrp="1"/>
          </p:cNvSpPr>
          <p:nvPr>
            <p:ph idx="1"/>
          </p:nvPr>
        </p:nvSpPr>
        <p:spPr/>
        <p:txBody>
          <a:bodyPr>
            <a:normAutofit fontScale="70000" lnSpcReduction="20000"/>
          </a:bodyPr>
          <a:lstStyle/>
          <a:p>
            <a:r>
              <a:rPr lang="en-IN" dirty="0"/>
              <a:t>Smart transportation refers to the integrated application of modern technologies such as cloud computing, wireless communication, location-based services, and computer vision into the transportation system.</a:t>
            </a:r>
          </a:p>
          <a:p>
            <a:r>
              <a:rPr lang="en-IN" dirty="0"/>
              <a:t>Manages congestion and incidents to maintain a good level of service to road users. Provides the means to limit air pollution and noise from road transport – contributing to a better quality of public and environmental health. Supports a lively economy and the efficient transport of goods and freight.</a:t>
            </a:r>
          </a:p>
          <a:p>
            <a:r>
              <a:rPr lang="en-IN" dirty="0"/>
              <a:t>Real-time asset/resource visibility.
Reduced costs.
Improved operational efficiency.
Data-driven insights for quick decision-making.
End-to-end, remote monitoring and management of assets/resources.
Real-time, predictive and prescriptive insights.
Improve end-customer experience.</a:t>
            </a:r>
            <a:endParaRPr lang="en-US" dirty="0"/>
          </a:p>
        </p:txBody>
      </p:sp>
    </p:spTree>
    <p:extLst>
      <p:ext uri="{BB962C8B-B14F-4D97-AF65-F5344CB8AC3E}">
        <p14:creationId xmlns:p14="http://schemas.microsoft.com/office/powerpoint/2010/main" val="130551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2B05-84DB-26B8-6B0C-963032AC5A39}"/>
              </a:ext>
            </a:extLst>
          </p:cNvPr>
          <p:cNvSpPr>
            <a:spLocks noGrp="1"/>
          </p:cNvSpPr>
          <p:nvPr>
            <p:ph type="title"/>
          </p:nvPr>
        </p:nvSpPr>
        <p:spPr/>
        <p:txBody>
          <a:bodyPr/>
          <a:lstStyle/>
          <a:p>
            <a:r>
              <a:rPr lang="en-IN" dirty="0"/>
              <a:t>ACCIDENT SENSOR</a:t>
            </a:r>
            <a:endParaRPr lang="en-US" dirty="0"/>
          </a:p>
        </p:txBody>
      </p:sp>
      <p:sp>
        <p:nvSpPr>
          <p:cNvPr id="3" name="Content Placeholder 2">
            <a:extLst>
              <a:ext uri="{FF2B5EF4-FFF2-40B4-BE49-F238E27FC236}">
                <a16:creationId xmlns:a16="http://schemas.microsoft.com/office/drawing/2014/main" id="{8601029C-21BD-21F6-34BB-672D2AC2B4B5}"/>
              </a:ext>
            </a:extLst>
          </p:cNvPr>
          <p:cNvSpPr>
            <a:spLocks noGrp="1"/>
          </p:cNvSpPr>
          <p:nvPr>
            <p:ph idx="1"/>
          </p:nvPr>
        </p:nvSpPr>
        <p:spPr/>
        <p:txBody>
          <a:bodyPr/>
          <a:lstStyle/>
          <a:p>
            <a:r>
              <a:rPr lang="en-IN" dirty="0"/>
              <a:t>Accident detection using ultrasonic sensor provides the facility to detect an accident not only in various street situations but also it might perform well under various natural conditions like rains.</a:t>
            </a:r>
          </a:p>
          <a:p>
            <a:r>
              <a:rPr lang="en-IN" dirty="0"/>
              <a:t>Crash detection uses various sensors and accelerometers to measure the force of an impact. If this force exceeds a certain threshold, indicating that a crash has occurred, the device will alert emergency services or send a distress signal to a designated contact.</a:t>
            </a:r>
            <a:endParaRPr lang="en-US" dirty="0"/>
          </a:p>
        </p:txBody>
      </p:sp>
    </p:spTree>
    <p:extLst>
      <p:ext uri="{BB962C8B-B14F-4D97-AF65-F5344CB8AC3E}">
        <p14:creationId xmlns:p14="http://schemas.microsoft.com/office/powerpoint/2010/main" val="305018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56F4-2175-5278-72E7-5FBE021374F5}"/>
              </a:ext>
            </a:extLst>
          </p:cNvPr>
          <p:cNvSpPr>
            <a:spLocks noGrp="1"/>
          </p:cNvSpPr>
          <p:nvPr>
            <p:ph type="title"/>
          </p:nvPr>
        </p:nvSpPr>
        <p:spPr/>
        <p:txBody>
          <a:bodyPr/>
          <a:lstStyle/>
          <a:p>
            <a:r>
              <a:rPr lang="en-IN" dirty="0"/>
              <a:t>GPS</a:t>
            </a:r>
            <a:endParaRPr lang="en-US" dirty="0"/>
          </a:p>
        </p:txBody>
      </p:sp>
      <p:sp>
        <p:nvSpPr>
          <p:cNvPr id="3" name="Content Placeholder 2">
            <a:extLst>
              <a:ext uri="{FF2B5EF4-FFF2-40B4-BE49-F238E27FC236}">
                <a16:creationId xmlns:a16="http://schemas.microsoft.com/office/drawing/2014/main" id="{45E200B4-716C-8193-5665-EB8797EC9524}"/>
              </a:ext>
            </a:extLst>
          </p:cNvPr>
          <p:cNvSpPr>
            <a:spLocks noGrp="1"/>
          </p:cNvSpPr>
          <p:nvPr>
            <p:ph idx="1"/>
          </p:nvPr>
        </p:nvSpPr>
        <p:spPr/>
        <p:txBody>
          <a:bodyPr/>
          <a:lstStyle/>
          <a:p>
            <a:r>
              <a:rPr lang="en-IN" dirty="0"/>
              <a:t>Location — Determining a position.
Navigation — Getting from one location to another.
Tracking — Monitoring object or personal movement.
Mapping — Creating maps of the world.
Timing — Making it possible to take precise time measurements.</a:t>
            </a:r>
            <a:endParaRPr lang="en-US" dirty="0"/>
          </a:p>
        </p:txBody>
      </p:sp>
    </p:spTree>
    <p:extLst>
      <p:ext uri="{BB962C8B-B14F-4D97-AF65-F5344CB8AC3E}">
        <p14:creationId xmlns:p14="http://schemas.microsoft.com/office/powerpoint/2010/main" val="3512599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1010-4455-A401-02A9-3E3C4EE34FC2}"/>
              </a:ext>
            </a:extLst>
          </p:cNvPr>
          <p:cNvSpPr>
            <a:spLocks noGrp="1"/>
          </p:cNvSpPr>
          <p:nvPr>
            <p:ph type="title"/>
          </p:nvPr>
        </p:nvSpPr>
        <p:spPr/>
        <p:txBody>
          <a:bodyPr/>
          <a:lstStyle/>
          <a:p>
            <a:r>
              <a:rPr lang="en-IN" dirty="0"/>
              <a:t>SIMULATION DIAGRAM</a:t>
            </a:r>
            <a:endParaRPr lang="en-US" dirty="0"/>
          </a:p>
        </p:txBody>
      </p:sp>
      <p:pic>
        <p:nvPicPr>
          <p:cNvPr id="4" name="Content Placeholder 3">
            <a:extLst>
              <a:ext uri="{FF2B5EF4-FFF2-40B4-BE49-F238E27FC236}">
                <a16:creationId xmlns:a16="http://schemas.microsoft.com/office/drawing/2014/main" id="{9D021582-67B2-84AD-A3B9-3CFDA7A230A2}"/>
              </a:ext>
            </a:extLst>
          </p:cNvPr>
          <p:cNvPicPr>
            <a:picLocks noGrp="1" noChangeAspect="1"/>
          </p:cNvPicPr>
          <p:nvPr>
            <p:ph idx="1"/>
          </p:nvPr>
        </p:nvPicPr>
        <p:blipFill>
          <a:blip r:embed="rId2"/>
          <a:stretch>
            <a:fillRect/>
          </a:stretch>
        </p:blipFill>
        <p:spPr>
          <a:xfrm>
            <a:off x="3664336" y="2603500"/>
            <a:ext cx="3807640" cy="3416300"/>
          </a:xfrm>
        </p:spPr>
      </p:pic>
    </p:spTree>
    <p:extLst>
      <p:ext uri="{BB962C8B-B14F-4D97-AF65-F5344CB8AC3E}">
        <p14:creationId xmlns:p14="http://schemas.microsoft.com/office/powerpoint/2010/main" val="442403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22E0A-12C7-2F5A-F770-AFD06BFCCFAC}"/>
              </a:ext>
            </a:extLst>
          </p:cNvPr>
          <p:cNvSpPr>
            <a:spLocks noGrp="1"/>
          </p:cNvSpPr>
          <p:nvPr>
            <p:ph type="title"/>
          </p:nvPr>
        </p:nvSpPr>
        <p:spPr/>
        <p:txBody>
          <a:bodyPr/>
          <a:lstStyle/>
          <a:p>
            <a:r>
              <a:rPr lang="en-IN" dirty="0"/>
              <a:t>CODING</a:t>
            </a:r>
            <a:endParaRPr lang="en-US" dirty="0"/>
          </a:p>
        </p:txBody>
      </p:sp>
      <p:sp>
        <p:nvSpPr>
          <p:cNvPr id="3" name="Content Placeholder 2">
            <a:extLst>
              <a:ext uri="{FF2B5EF4-FFF2-40B4-BE49-F238E27FC236}">
                <a16:creationId xmlns:a16="http://schemas.microsoft.com/office/drawing/2014/main" id="{F568F222-04A5-BADE-8031-EE6EE3A2A8A8}"/>
              </a:ext>
            </a:extLst>
          </p:cNvPr>
          <p:cNvSpPr>
            <a:spLocks noGrp="1"/>
          </p:cNvSpPr>
          <p:nvPr>
            <p:ph idx="1"/>
          </p:nvPr>
        </p:nvSpPr>
        <p:spPr/>
        <p:txBody>
          <a:bodyPr>
            <a:normAutofit fontScale="25000" lnSpcReduction="20000"/>
          </a:bodyPr>
          <a:lstStyle/>
          <a:p>
            <a:r>
              <a:rPr lang="en-IN" dirty="0"/>
              <a:t># Sample code for data collection and management
class </a:t>
            </a:r>
            <a:r>
              <a:rPr lang="en-IN" dirty="0" err="1"/>
              <a:t>TransportationData</a:t>
            </a:r>
            <a:r>
              <a:rPr lang="en-IN" dirty="0"/>
              <a:t>:
    </a:t>
            </a:r>
            <a:r>
              <a:rPr lang="en-IN" dirty="0" err="1"/>
              <a:t>def</a:t>
            </a:r>
            <a:r>
              <a:rPr lang="en-IN" dirty="0"/>
              <a:t> __</a:t>
            </a:r>
            <a:r>
              <a:rPr lang="en-IN" dirty="0" err="1"/>
              <a:t>init</a:t>
            </a:r>
            <a:r>
              <a:rPr lang="en-IN" dirty="0"/>
              <a:t>__(self):
        # Initialize and collect data about transportation infrastructure
        </a:t>
            </a:r>
            <a:r>
              <a:rPr lang="en-IN" dirty="0" err="1"/>
              <a:t>self.routes</a:t>
            </a:r>
            <a:r>
              <a:rPr lang="en-IN" dirty="0"/>
              <a:t> = {...}  # Information about bus routes, subway stations, etc.
        </a:t>
            </a:r>
            <a:r>
              <a:rPr lang="en-IN" dirty="0" err="1"/>
              <a:t>Self.accessibility_info</a:t>
            </a:r>
            <a:r>
              <a:rPr lang="en-IN" dirty="0"/>
              <a:t> = {...}  # Details on accessibility features
    </a:t>
            </a:r>
            <a:r>
              <a:rPr lang="en-IN" dirty="0" err="1"/>
              <a:t>def</a:t>
            </a:r>
            <a:r>
              <a:rPr lang="en-IN" dirty="0"/>
              <a:t> </a:t>
            </a:r>
            <a:r>
              <a:rPr lang="en-IN" dirty="0" err="1"/>
              <a:t>get_accessible_routes</a:t>
            </a:r>
            <a:r>
              <a:rPr lang="en-IN" dirty="0"/>
              <a:t>(self, </a:t>
            </a:r>
            <a:r>
              <a:rPr lang="en-IN" dirty="0" err="1"/>
              <a:t>user_preferences</a:t>
            </a:r>
            <a:r>
              <a:rPr lang="en-IN" dirty="0"/>
              <a:t>):
        # Method to filter and retrieve accessible routes based on user preferences
        </a:t>
            </a:r>
            <a:r>
              <a:rPr lang="en-IN" dirty="0" err="1"/>
              <a:t>accessible_routes</a:t>
            </a:r>
            <a:r>
              <a:rPr lang="en-IN" dirty="0"/>
              <a:t> = [...]  # Code to filter routes based on accessibility info and user preferences
        return </a:t>
            </a:r>
            <a:r>
              <a:rPr lang="en-IN" dirty="0" err="1"/>
              <a:t>accessible_routes</a:t>
            </a:r>
            <a:r>
              <a:rPr lang="en-IN" dirty="0"/>
              <a:t>
# Sample code for route planning and optimization
class </a:t>
            </a:r>
            <a:r>
              <a:rPr lang="en-IN" dirty="0" err="1"/>
              <a:t>RoutePlanner</a:t>
            </a:r>
            <a:r>
              <a:rPr lang="en-IN" dirty="0"/>
              <a:t>:
    </a:t>
            </a:r>
            <a:r>
              <a:rPr lang="en-IN" dirty="0" err="1"/>
              <a:t>def</a:t>
            </a:r>
            <a:r>
              <a:rPr lang="en-IN" dirty="0"/>
              <a:t> __</a:t>
            </a:r>
            <a:r>
              <a:rPr lang="en-IN" dirty="0" err="1"/>
              <a:t>init</a:t>
            </a:r>
            <a:r>
              <a:rPr lang="en-IN" dirty="0"/>
              <a:t>__(self, </a:t>
            </a:r>
            <a:r>
              <a:rPr lang="en-IN" dirty="0" err="1"/>
              <a:t>transportation_data</a:t>
            </a:r>
            <a:r>
              <a:rPr lang="en-IN" dirty="0"/>
              <a:t>):
        </a:t>
            </a:r>
            <a:r>
              <a:rPr lang="en-IN" dirty="0" err="1"/>
              <a:t>self.data</a:t>
            </a:r>
            <a:r>
              <a:rPr lang="en-IN" dirty="0"/>
              <a:t> = </a:t>
            </a:r>
            <a:r>
              <a:rPr lang="en-IN" dirty="0" err="1"/>
              <a:t>transportation_data</a:t>
            </a:r>
            <a:endParaRPr lang="en-US" dirty="0"/>
          </a:p>
        </p:txBody>
      </p:sp>
    </p:spTree>
    <p:extLst>
      <p:ext uri="{BB962C8B-B14F-4D97-AF65-F5344CB8AC3E}">
        <p14:creationId xmlns:p14="http://schemas.microsoft.com/office/powerpoint/2010/main" val="1916109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84C7-53FA-C8D3-137A-5E0A81A0D0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B627FB-8F26-E416-6A86-628597A01AD6}"/>
              </a:ext>
            </a:extLst>
          </p:cNvPr>
          <p:cNvSpPr>
            <a:spLocks noGrp="1"/>
          </p:cNvSpPr>
          <p:nvPr>
            <p:ph idx="1"/>
          </p:nvPr>
        </p:nvSpPr>
        <p:spPr/>
        <p:txBody>
          <a:bodyPr>
            <a:normAutofit fontScale="25000" lnSpcReduction="20000"/>
          </a:bodyPr>
          <a:lstStyle/>
          <a:p>
            <a:pPr marL="0" indent="0">
              <a:buNone/>
            </a:pPr>
            <a:r>
              <a:rPr lang="en-IN" dirty="0"/>
              <a:t>
    </a:t>
            </a:r>
            <a:r>
              <a:rPr lang="en-IN" dirty="0" err="1"/>
              <a:t>def</a:t>
            </a:r>
            <a:r>
              <a:rPr lang="en-IN" dirty="0"/>
              <a:t> </a:t>
            </a:r>
            <a:r>
              <a:rPr lang="en-IN" dirty="0" err="1"/>
              <a:t>plan_route</a:t>
            </a:r>
            <a:r>
              <a:rPr lang="en-IN" dirty="0"/>
              <a:t>(self, start, destination, </a:t>
            </a:r>
            <a:r>
              <a:rPr lang="en-IN" dirty="0" err="1"/>
              <a:t>user_preferences</a:t>
            </a:r>
            <a:r>
              <a:rPr lang="en-IN" dirty="0"/>
              <a:t>):
        </a:t>
            </a:r>
            <a:r>
              <a:rPr lang="en-IN" dirty="0" err="1"/>
              <a:t>accessible_routes</a:t>
            </a:r>
            <a:r>
              <a:rPr lang="en-IN" dirty="0"/>
              <a:t> = </a:t>
            </a:r>
            <a:r>
              <a:rPr lang="en-IN" dirty="0" err="1"/>
              <a:t>self.data.get_accessible_routes</a:t>
            </a:r>
            <a:r>
              <a:rPr lang="en-IN" dirty="0"/>
              <a:t>(</a:t>
            </a:r>
            <a:r>
              <a:rPr lang="en-IN" dirty="0" err="1"/>
              <a:t>user_preferences</a:t>
            </a:r>
            <a:r>
              <a:rPr lang="en-IN" dirty="0"/>
              <a:t>)
        # Implement algorithm to find optimized route from start to destination
        </a:t>
            </a:r>
            <a:r>
              <a:rPr lang="en-IN" dirty="0" err="1"/>
              <a:t>optimized_route</a:t>
            </a:r>
            <a:r>
              <a:rPr lang="en-IN" dirty="0"/>
              <a:t> = [...]  # Algorithm to find the best route
        return </a:t>
            </a:r>
            <a:r>
              <a:rPr lang="en-IN" dirty="0" err="1"/>
              <a:t>optimized_route</a:t>
            </a:r>
            <a:r>
              <a:rPr lang="en-IN" dirty="0"/>
              <a:t>
# Sample code for user interface (basic implementation)
class </a:t>
            </a:r>
            <a:r>
              <a:rPr lang="en-IN" dirty="0" err="1"/>
              <a:t>UserInterface</a:t>
            </a:r>
            <a:r>
              <a:rPr lang="en-IN" dirty="0"/>
              <a:t>:
    </a:t>
            </a:r>
            <a:r>
              <a:rPr lang="en-IN" dirty="0" err="1"/>
              <a:t>def</a:t>
            </a:r>
            <a:r>
              <a:rPr lang="en-IN" dirty="0"/>
              <a:t> __</a:t>
            </a:r>
            <a:r>
              <a:rPr lang="en-IN" dirty="0" err="1"/>
              <a:t>init</a:t>
            </a:r>
            <a:r>
              <a:rPr lang="en-IN" dirty="0"/>
              <a:t>__(self, </a:t>
            </a:r>
            <a:r>
              <a:rPr lang="en-IN" dirty="0" err="1"/>
              <a:t>route_planner</a:t>
            </a:r>
            <a:r>
              <a:rPr lang="en-IN" dirty="0"/>
              <a:t>):
        </a:t>
            </a:r>
            <a:r>
              <a:rPr lang="en-IN" dirty="0" err="1"/>
              <a:t>self.route_planner</a:t>
            </a:r>
            <a:r>
              <a:rPr lang="en-IN" dirty="0"/>
              <a:t> = </a:t>
            </a:r>
            <a:r>
              <a:rPr lang="en-IN" dirty="0" err="1"/>
              <a:t>route_planner</a:t>
            </a:r>
            <a:r>
              <a:rPr lang="en-IN" dirty="0"/>
              <a:t>
    </a:t>
            </a:r>
            <a:r>
              <a:rPr lang="en-IN" dirty="0" err="1"/>
              <a:t>def</a:t>
            </a:r>
            <a:r>
              <a:rPr lang="en-IN" dirty="0"/>
              <a:t> </a:t>
            </a:r>
            <a:r>
              <a:rPr lang="en-IN" dirty="0" err="1"/>
              <a:t>get_user_input</a:t>
            </a:r>
            <a:r>
              <a:rPr lang="en-IN" dirty="0"/>
              <a:t>(self):
        # Code to get user input (start, destination, preferences)
        </a:t>
            </a:r>
            <a:r>
              <a:rPr lang="en-IN" dirty="0" err="1"/>
              <a:t>user_input</a:t>
            </a:r>
            <a:r>
              <a:rPr lang="en-IN" dirty="0"/>
              <a:t> = [...]  # Collect user’s input
        return </a:t>
            </a:r>
            <a:r>
              <a:rPr lang="en-IN" dirty="0" err="1"/>
              <a:t>user_input</a:t>
            </a:r>
            <a:r>
              <a:rPr lang="en-IN" dirty="0"/>
              <a:t>
    </a:t>
            </a:r>
            <a:endParaRPr lang="en-US" dirty="0"/>
          </a:p>
        </p:txBody>
      </p:sp>
    </p:spTree>
    <p:extLst>
      <p:ext uri="{BB962C8B-B14F-4D97-AF65-F5344CB8AC3E}">
        <p14:creationId xmlns:p14="http://schemas.microsoft.com/office/powerpoint/2010/main" val="2141075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PUBLIC TRANSPORTATION AND OPTIMIZATION</vt:lpstr>
      <vt:lpstr>            IOT IN PUBLIC TRANSPORT</vt:lpstr>
      <vt:lpstr>INTRODUCTION</vt:lpstr>
      <vt:lpstr>SMART TRANSPORT</vt:lpstr>
      <vt:lpstr>ACCIDENT SENSOR</vt:lpstr>
      <vt:lpstr>GPS</vt:lpstr>
      <vt:lpstr>SIMULATION DIAGRAM</vt:lpstr>
      <vt:lpstr>CODING</vt:lpstr>
      <vt:lpstr>PowerPoint Presentation</vt:lpstr>
      <vt:lpstr>PowerPoint Presentation</vt:lpstr>
      <vt:lpstr>USING MIT APP INVENTOR</vt:lpstr>
      <vt:lpstr>BENEFITS</vt:lpstr>
      <vt:lpstr>HTML CODING</vt:lpstr>
      <vt:lpstr>PowerPoint Presentation</vt:lpstr>
      <vt:lpstr>PowerPoint Presentation</vt:lpstr>
      <vt:lpstr>PowerPoint Presentation</vt:lpstr>
      <vt:lpstr>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TRANSPORTATION AND OPTIMIZATION</dc:title>
  <dc:creator>Guest User</dc:creator>
  <cp:lastModifiedBy>RAJASRI M</cp:lastModifiedBy>
  <cp:revision>7</cp:revision>
  <dcterms:created xsi:type="dcterms:W3CDTF">2023-10-31T14:35:16Z</dcterms:created>
  <dcterms:modified xsi:type="dcterms:W3CDTF">2023-11-01T03:04:54Z</dcterms:modified>
</cp:coreProperties>
</file>