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146847057"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4489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10204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942" y="677104"/>
            <a:ext cx="11029616" cy="530296"/>
          </a:xfrm>
        </p:spPr>
        <p:txBody>
          <a:bodyPr/>
          <a:lstStyle/>
          <a:p>
            <a:r>
              <a:rPr lang="en-US" dirty="0" smtClean="0"/>
              <a:t>                                                 WINE quality dataset </a:t>
            </a:r>
            <a:endParaRPr lang="en-IN" dirty="0"/>
          </a:p>
        </p:txBody>
      </p:sp>
      <p:sp>
        <p:nvSpPr>
          <p:cNvPr id="3" name="Content Placeholder 2"/>
          <p:cNvSpPr>
            <a:spLocks noGrp="1"/>
          </p:cNvSpPr>
          <p:nvPr>
            <p:ph idx="1"/>
          </p:nvPr>
        </p:nvSpPr>
        <p:spPr/>
        <p:txBody>
          <a:bodyPr/>
          <a:lstStyle/>
          <a:p>
            <a:r>
              <a:rPr lang="en-US" dirty="0" smtClean="0"/>
              <a:t> PRESENTED By:</a:t>
            </a:r>
          </a:p>
          <a:p>
            <a:r>
              <a:rPr lang="en-US" dirty="0" smtClean="0"/>
              <a:t>K . AKASH</a:t>
            </a:r>
          </a:p>
          <a:p>
            <a:r>
              <a:rPr lang="en-US" dirty="0" smtClean="0"/>
              <a:t>BHARATH NIKETAN NGINEERING COLLEGE</a:t>
            </a:r>
          </a:p>
          <a:p>
            <a:r>
              <a:rPr lang="en-US" dirty="0" smtClean="0"/>
              <a:t>BE .EEE</a:t>
            </a:r>
            <a:endParaRPr lang="en-IN" dirty="0"/>
          </a:p>
        </p:txBody>
      </p:sp>
    </p:spTree>
    <p:extLst>
      <p:ext uri="{BB962C8B-B14F-4D97-AF65-F5344CB8AC3E}">
        <p14:creationId xmlns:p14="http://schemas.microsoft.com/office/powerpoint/2010/main" val="31828025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b="1" dirty="0"/>
              <a:t>Books</a:t>
            </a:r>
            <a:r>
              <a:rPr lang="en-US" sz="2400" dirty="0"/>
              <a:t>:</a:t>
            </a:r>
          </a:p>
          <a:p>
            <a:r>
              <a:rPr lang="en-US" sz="2400" dirty="0"/>
              <a:t>"The Oxford Companion to Wine" by </a:t>
            </a:r>
            <a:r>
              <a:rPr lang="en-US" sz="2400" dirty="0" err="1"/>
              <a:t>Jancis</a:t>
            </a:r>
            <a:r>
              <a:rPr lang="en-US" sz="2400" dirty="0"/>
              <a:t> Robinson and Julia Harding: A comprehensive guide covering various aspects of wine, including grape varieties, winemaking techniques, and regions.</a:t>
            </a:r>
          </a:p>
          <a:p>
            <a:r>
              <a:rPr lang="en-US" sz="2400" dirty="0"/>
              <a:t>"Wine Folly: The Essential Guide to Wine" by Madeline </a:t>
            </a:r>
            <a:r>
              <a:rPr lang="en-US" sz="2400" dirty="0" err="1"/>
              <a:t>Puckette</a:t>
            </a:r>
            <a:r>
              <a:rPr lang="en-US" sz="2400" dirty="0"/>
              <a:t> and Justin </a:t>
            </a:r>
            <a:r>
              <a:rPr lang="en-US" sz="2400" dirty="0" err="1"/>
              <a:t>Hammack</a:t>
            </a:r>
            <a:r>
              <a:rPr lang="en-US" sz="2400" dirty="0"/>
              <a:t>: An accessible resource with illustrations and </a:t>
            </a:r>
            <a:r>
              <a:rPr lang="en-US" sz="2400" dirty="0" err="1"/>
              <a:t>infographics</a:t>
            </a:r>
            <a:r>
              <a:rPr lang="en-US" sz="2400" dirty="0"/>
              <a:t> explaining wine production, tasting techniques, and food pairing.</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wine quality</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r>
              <a:rPr lang="en-IN" dirty="0"/>
              <a:t> Two </a:t>
            </a:r>
            <a:r>
              <a:rPr lang="en-IN" b="1" dirty="0"/>
              <a:t>datasets</a:t>
            </a:r>
            <a:r>
              <a:rPr lang="en-IN" dirty="0"/>
              <a:t> are included, related to red and white </a:t>
            </a:r>
            <a:r>
              <a:rPr lang="en-IN" dirty="0" err="1"/>
              <a:t>vinho</a:t>
            </a:r>
            <a:r>
              <a:rPr lang="en-IN" dirty="0"/>
              <a:t> </a:t>
            </a:r>
            <a:r>
              <a:rPr lang="en-IN" dirty="0" err="1"/>
              <a:t>verde</a:t>
            </a:r>
            <a:r>
              <a:rPr lang="en-IN" dirty="0"/>
              <a:t> wine samples, from the north of Portugal. The goal is to model </a:t>
            </a:r>
            <a:r>
              <a:rPr lang="en-IN" b="1" dirty="0"/>
              <a:t>wine quality</a:t>
            </a:r>
            <a:r>
              <a:rPr lang="en-IN" dirty="0"/>
              <a:t> ...</a:t>
            </a:r>
          </a:p>
          <a:p>
            <a:r>
              <a:rPr lang="en-US" dirty="0"/>
              <a:t>Two datasets were created, using red and white wine samples. The inputs include objective tests (e.g. PH values) and the output is based on sensory data (median of at least 3 evaluations made by wine experts). Each expert graded the wine quality between 0 (very bad) and 10 (very excellent). Several data mining methods were applied to model these datasets under a regression approach. The support vector machine model achieved the best results. Several metrics were computed: MAD, confusion matrix for a fixed error tolerance (T), etc. Also, we plot the relative </a:t>
            </a:r>
            <a:r>
              <a:rPr lang="en-US" dirty="0" err="1"/>
              <a:t>importances</a:t>
            </a:r>
            <a:r>
              <a:rPr lang="en-US" dirty="0"/>
              <a:t> of the input variables (as measured by a sensitivity analysis procedure</a:t>
            </a:r>
            <a:r>
              <a:rPr lang="en-IN" dirty="0"/>
              <a:t/>
            </a:r>
            <a:br>
              <a:rPr lang="en-IN" dirty="0"/>
            </a:br>
            <a:r>
              <a:rPr lang="en-US" b="1" dirty="0"/>
              <a:t>Additional Information</a:t>
            </a:r>
          </a:p>
          <a:p>
            <a:r>
              <a:rPr lang="en-US" dirty="0"/>
              <a:t>The two datasets are related to red and white variants of the Portuguese "</a:t>
            </a:r>
            <a:r>
              <a:rPr lang="en-US" dirty="0" err="1"/>
              <a:t>Vinho</a:t>
            </a:r>
            <a:r>
              <a:rPr lang="en-US" dirty="0"/>
              <a:t> Verde" wine. For more details, consult: http://www.vinhoverde.pt/en/ or the reference [Cortez et al., 2009]. Due to privacy and logistic issues, only physicochemical (inputs) and sensory (the output) variables are available (e.g. there is no data about grape types, wine brand, wine selling price, etc.). These datasets can be viewed as classification or regression tasks. The classes are ordered and not balanced (e.g. there are many more normal wines than excellent or poor ones). Outlier detection algorithms could be used to detect the few excellent or poor wines. Also, we are not sure if all input variables are relevant. So it could be interesting to test feature selection methods. </a:t>
            </a:r>
          </a:p>
          <a:p>
            <a:endParaRPr lang="en-US" dirty="0"/>
          </a:p>
          <a:p>
            <a:endParaRPr lang="en-IN" dirty="0"/>
          </a:p>
        </p:txBody>
      </p:sp>
      <p:sp>
        <p:nvSpPr>
          <p:cNvPr id="3" name="Rectangle 2"/>
          <p:cNvSpPr/>
          <p:nvPr/>
        </p:nvSpPr>
        <p:spPr>
          <a:xfrm rot="19018596">
            <a:off x="5974809" y="3244334"/>
            <a:ext cx="242374" cy="369332"/>
          </a:xfrm>
          <a:prstGeom prst="rect">
            <a:avLst/>
          </a:prstGeom>
        </p:spPr>
        <p:txBody>
          <a:bodyPr wrap="none">
            <a:spAutoFit/>
          </a:bodyPr>
          <a:lstStyle/>
          <a:p>
            <a:r>
              <a:rPr lang="en-IN" dirty="0" smtClean="0"/>
              <a:t> </a:t>
            </a:r>
            <a:endParaRPr lang="en-IN" dirty="0"/>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66723" y="1137482"/>
            <a:ext cx="11613485" cy="5563973"/>
          </a:xfrm>
        </p:spPr>
        <p:txBody>
          <a:bodyPr vert="horz" lIns="91440" tIns="45720" rIns="91440" bIns="45720" rtlCol="0" anchor="ctr">
            <a:noAutofit/>
          </a:bodyPr>
          <a:lstStyle/>
          <a:p>
            <a:pPr fontAlgn="base"/>
            <a:r>
              <a:rPr lang="en-US" sz="1200" dirty="0"/>
              <a:t>Here we will predict the quality of wine on the basis of given features. We use the wine quality dataset available on Internet for free. This dataset has the fundamental features which are responsible for affecting the quality of the wine. By the use of several Machine learning models, we will predict the quality of the wine.</a:t>
            </a:r>
          </a:p>
          <a:p>
            <a:r>
              <a:rPr lang="en-US" dirty="0"/>
              <a:t>EDA was performed on red wine to get a grasp about the data</a:t>
            </a:r>
          </a:p>
          <a:p>
            <a:r>
              <a:rPr lang="en-US" dirty="0"/>
              <a:t>Preprocessing was performed to handle:</a:t>
            </a:r>
          </a:p>
          <a:p>
            <a:pPr lvl="1"/>
            <a:r>
              <a:rPr lang="en-US" dirty="0"/>
              <a:t>Imbalances on the rating of the red wine</a:t>
            </a:r>
          </a:p>
          <a:p>
            <a:pPr lvl="1"/>
            <a:r>
              <a:rPr lang="en-US" dirty="0"/>
              <a:t>Outliers in each features of the red wine</a:t>
            </a:r>
          </a:p>
          <a:p>
            <a:r>
              <a:rPr lang="en-US" dirty="0"/>
              <a:t>5 Classification Model was constructed to predict whether a certain red wine has good/bad quality; the performance of each classification models was compared with each other</a:t>
            </a:r>
          </a:p>
          <a:p>
            <a:r>
              <a:rPr lang="en-US" dirty="0"/>
              <a:t>SHAP analysis was performed to understand:</a:t>
            </a:r>
          </a:p>
          <a:p>
            <a:pPr lvl="1"/>
            <a:r>
              <a:rPr lang="en-US" dirty="0"/>
              <a:t>Importance of each features towards quality of the red wine</a:t>
            </a:r>
          </a:p>
          <a:p>
            <a:pPr lvl="1"/>
            <a:r>
              <a:rPr lang="en-US" dirty="0"/>
              <a:t>How each features affect the quality of the red wine</a:t>
            </a:r>
          </a:p>
          <a:p>
            <a:r>
              <a:rPr lang="en-US" sz="1200" dirty="0"/>
              <a:t/>
            </a:r>
            <a:br>
              <a:rPr lang="en-US" sz="1200" dirty="0"/>
            </a:br>
            <a:r>
              <a:rPr lang="en-US" dirty="0"/>
              <a:t>provide an objective measure of wine quality that helps stakeholders differentiate between wines that meet high-quality standards and those that fall below expectations</a:t>
            </a:r>
            <a:endParaRPr lang="en-IN" dirty="0"/>
          </a:p>
        </p:txBody>
      </p:sp>
      <p:sp>
        <p:nvSpPr>
          <p:cNvPr id="3" name="Rectangle 2"/>
          <p:cNvSpPr/>
          <p:nvPr/>
        </p:nvSpPr>
        <p:spPr>
          <a:xfrm>
            <a:off x="3048000" y="2274838"/>
            <a:ext cx="6096000" cy="923330"/>
          </a:xfrm>
          <a:prstGeom prst="rect">
            <a:avLst/>
          </a:prstGeom>
        </p:spPr>
        <p:txBody>
          <a:bodyPr>
            <a:spAutoFit/>
          </a:bodyPr>
          <a:lstStyle/>
          <a:p>
            <a:pPr fontAlgn="base"/>
            <a:endParaRPr lang="en-US" dirty="0"/>
          </a:p>
          <a:p>
            <a:r>
              <a:rPr lang="en-US" dirty="0"/>
              <a:t/>
            </a:r>
            <a:br>
              <a:rPr lang="en-US" dirty="0"/>
            </a:br>
            <a:endParaRPr lang="en-IN" dirty="0"/>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b="1" dirty="0"/>
              <a:t>Grapes</a:t>
            </a:r>
            <a:r>
              <a:rPr lang="en-US" sz="1800" dirty="0"/>
              <a:t>: The quality of the grapes is fundamental. Factors such as grape variety, ripeness, health, and the conditions in which they were grown (</a:t>
            </a:r>
            <a:r>
              <a:rPr lang="en-US" sz="1800" dirty="0" err="1"/>
              <a:t>terroir</a:t>
            </a:r>
            <a:r>
              <a:rPr lang="en-US" sz="1800" dirty="0"/>
              <a:t>) all play a significant role. The grape variety determines the potential flavor profile and characteristics of the wine.</a:t>
            </a:r>
          </a:p>
          <a:p>
            <a:r>
              <a:rPr lang="en-US" sz="1800" b="1" dirty="0"/>
              <a:t>Viticulture Practices</a:t>
            </a:r>
            <a:r>
              <a:rPr lang="en-US" sz="1800" dirty="0"/>
              <a:t>: This includes the methods used in cultivating the grapes, such as farming techniques, irrigation, pruning, and pest control. Sustainable and organic practices can influence the health of the vineyard ecosystem, which can, in turn, affect grape quality.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US" b="1" dirty="0"/>
              <a:t>Grapes</a:t>
            </a:r>
            <a:r>
              <a:rPr lang="en-US" dirty="0"/>
              <a:t>: The quality of the grapes is fundamental. Factors such as grape variety, ripeness, health, and the conditions in which they were grown (</a:t>
            </a:r>
            <a:r>
              <a:rPr lang="en-US" dirty="0" err="1"/>
              <a:t>terroir</a:t>
            </a:r>
            <a:r>
              <a:rPr lang="en-US" dirty="0"/>
              <a:t>) all play a significant role. The grape variety determines the potential flavor profile and characteristics of the wine.</a:t>
            </a:r>
          </a:p>
          <a:p>
            <a:r>
              <a:rPr lang="en-US" b="1" dirty="0"/>
              <a:t>Viticulture Practices</a:t>
            </a:r>
            <a:r>
              <a:rPr lang="en-US" dirty="0"/>
              <a:t>: This includes the methods used in cultivating the grapes, such as farming techniques, irrigation, pruning, and pest control. Sustainable and organic practices can influence the health of the vineyard ecosystem, which can, in turn, affect grape quality.</a:t>
            </a:r>
          </a:p>
          <a:p>
            <a:r>
              <a:rPr lang="en-US" dirty="0"/>
              <a:t/>
            </a:r>
            <a:br>
              <a:rPr lang="en-US" dirty="0"/>
            </a:br>
            <a:endParaRPr lang="en-IN"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lnSpcReduction="10000"/>
          </a:bodyPr>
          <a:lstStyle/>
          <a:p>
            <a:r>
              <a:rPr lang="en-US" sz="2400" b="1" dirty="0"/>
              <a:t>Numerical Quality Scores</a:t>
            </a:r>
            <a:r>
              <a:rPr lang="en-US" sz="2400" dirty="0"/>
              <a:t>: This is perhaps the most common result obtained from wine quality assessment. Wines are often scored on a numerical scale, typically ranging from 0 to 100 or some variation thereof. These scores provide a quantitative measure of the wine's quality based on sensory evaluation by experts or consumers.</a:t>
            </a:r>
          </a:p>
          <a:p>
            <a:r>
              <a:rPr lang="en-US" sz="2400" b="1" dirty="0"/>
              <a:t>Classification</a:t>
            </a:r>
            <a:r>
              <a:rPr lang="en-US" sz="2400" dirty="0"/>
              <a:t>: In some cases, wine quality assessment may involve classifying wines into different categories or quality tiers (e.g., low, medium, high). This classification can be based on predetermined criteria or thresholds derived from sensory evaluations, chemical analysis, or historical data.</a:t>
            </a:r>
          </a:p>
          <a:p>
            <a:r>
              <a:rPr lang="en-US" sz="2400" dirty="0"/>
              <a:t/>
            </a:r>
            <a:br>
              <a:rPr lang="en-US" sz="2400" dirty="0"/>
            </a:br>
            <a:endParaRPr lang="en-IN" sz="2400"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b="1" dirty="0"/>
              <a:t>Quality is Multifaceted</a:t>
            </a:r>
            <a:r>
              <a:rPr lang="en-US" sz="2000" dirty="0"/>
              <a:t>: Wine quality is influenced by numerous factors including grape variety, </a:t>
            </a:r>
            <a:r>
              <a:rPr lang="en-US" sz="2000" dirty="0" err="1"/>
              <a:t>terroir</a:t>
            </a:r>
            <a:r>
              <a:rPr lang="en-US" sz="2000" dirty="0"/>
              <a:t>, </a:t>
            </a:r>
            <a:r>
              <a:rPr lang="en-US" sz="2000" dirty="0" err="1"/>
              <a:t>viticultural</a:t>
            </a:r>
            <a:r>
              <a:rPr lang="en-US" sz="2000" dirty="0"/>
              <a:t> practices, winemaking techniques, and aging conditions. Assessing quality requires considering the interplay of these factors.</a:t>
            </a:r>
          </a:p>
          <a:p>
            <a:r>
              <a:rPr lang="en-US" sz="2000" b="1" dirty="0"/>
              <a:t>Subjectivity Plays a Role</a:t>
            </a:r>
            <a:r>
              <a:rPr lang="en-US" sz="2000" dirty="0"/>
              <a:t>: While objective measurements such as chemical analysis can provide valuable insights, sensory evaluation remains a crucial component of assessing wine quality. Taste preferences vary among individuals, and perceptions of quality can be subjective.</a:t>
            </a:r>
          </a:p>
          <a:p>
            <a:r>
              <a:rPr lang="en-US" sz="2000" b="1" dirty="0"/>
              <a:t>Consistency Matters</a:t>
            </a:r>
            <a:r>
              <a:rPr lang="en-US" sz="2000" dirty="0"/>
              <a:t>: Consistency in wine production is essential for maintaining quality standards over time. Winemakers must strive for consistency in grape sourcing, production methods, and sensory attributes to ensure that each vintage meets expectations.</a:t>
            </a:r>
          </a:p>
          <a:p>
            <a:r>
              <a:rPr lang="en-US" sz="2000" b="1" dirty="0"/>
              <a:t>Context is Important</a:t>
            </a:r>
            <a:r>
              <a:rPr lang="en-US" sz="2000" dirty="0"/>
              <a:t>: The context in which wine is consumed influences perceptions of quality. Factors such as food pairing, occasion, and consumer expectations can impact how wine quality is perceived.</a:t>
            </a:r>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3048000" y="1997839"/>
            <a:ext cx="6096000" cy="646331"/>
          </a:xfrm>
          <a:prstGeom prst="rect">
            <a:avLst/>
          </a:prstGeom>
        </p:spPr>
        <p:txBody>
          <a:bodyPr>
            <a:spAutoFit/>
          </a:bodyPr>
          <a:lstStyle/>
          <a:p>
            <a:endParaRPr lang="en-US" dirty="0"/>
          </a:p>
          <a:p>
            <a:pPr lvl="1"/>
            <a:endParaRPr lang="en-US" dirty="0"/>
          </a:p>
        </p:txBody>
      </p:sp>
      <p:sp>
        <p:nvSpPr>
          <p:cNvPr id="4" name="Rectangle 3"/>
          <p:cNvSpPr/>
          <p:nvPr/>
        </p:nvSpPr>
        <p:spPr>
          <a:xfrm>
            <a:off x="1315233" y="1997839"/>
            <a:ext cx="7828767" cy="2862322"/>
          </a:xfrm>
          <a:prstGeom prst="rect">
            <a:avLst/>
          </a:prstGeom>
        </p:spPr>
        <p:txBody>
          <a:bodyPr wrap="square">
            <a:spAutoFit/>
          </a:bodyPr>
          <a:lstStyle/>
          <a:p>
            <a:endParaRPr lang="en-US" dirty="0"/>
          </a:p>
          <a:p>
            <a:pPr lvl="1"/>
            <a:r>
              <a:rPr lang="en-US" dirty="0"/>
              <a:t>Grape Variety: Different grape varieties have distinct flavor profiles and characteristics.</a:t>
            </a:r>
          </a:p>
          <a:p>
            <a:pPr lvl="1"/>
            <a:r>
              <a:rPr lang="en-US" dirty="0"/>
              <a:t>Ripeness: The level of ripeness at harvest can impact sugar content, acidity, and flavor intensity.</a:t>
            </a:r>
          </a:p>
          <a:p>
            <a:pPr lvl="1"/>
            <a:r>
              <a:rPr lang="en-US" dirty="0"/>
              <a:t>Sugar Levels: Measured in terms of Brix (sugar content), which affects alcohol content and perceived sweetness.</a:t>
            </a:r>
          </a:p>
          <a:p>
            <a:pPr lvl="1"/>
            <a:r>
              <a:rPr lang="en-US" dirty="0"/>
              <a:t>Acidity: Levels of tartaric, malic, and citric acids influence freshness and balance in the wine.</a:t>
            </a:r>
          </a:p>
          <a:p>
            <a:endParaRPr lang="en-US" dirty="0"/>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9162bd5b-4ed9-4da3-b376-05204580ba3f"/>
    <ds:schemaRef ds:uri="http://schemas.microsoft.com/office/2006/metadata/propertie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789</Words>
  <Application>Microsoft Office PowerPoint</Application>
  <PresentationFormat>Custom</PresentationFormat>
  <Paragraphs>62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WINE quality dataset </vt:lpstr>
      <vt:lpstr>OUTLINE</vt:lpstr>
      <vt:lpstr>Problem wine quality</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2024-04-05T06:20:23Z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