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smtClean="0">
                <a:solidFill>
                  <a:schemeClr val="accent1"/>
                </a:solidFill>
                <a:latin typeface="Arial" panose="020B0604020202020204" pitchFamily="34" charset="0"/>
                <a:cs typeface="Arial" panose="020B0604020202020204" pitchFamily="34" charset="0"/>
              </a:rPr>
              <a:t> </a:t>
            </a:r>
            <a:r>
              <a:rPr lang="en-US" b="1" dirty="0" smtClean="0">
                <a:solidFill>
                  <a:schemeClr val="accent1"/>
                </a:solidFill>
                <a:latin typeface="Arial" panose="020B0604020202020204" pitchFamily="34" charset="0"/>
                <a:cs typeface="Arial" panose="020B0604020202020204" pitchFamily="34" charset="0"/>
              </a:rPr>
              <a:t>Wine Quality Dataset: </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smtClean="0">
                <a:solidFill>
                  <a:schemeClr val="accent1">
                    <a:lumMod val="75000"/>
                  </a:schemeClr>
                </a:solidFill>
                <a:latin typeface="Arial"/>
                <a:cs typeface="Arial"/>
              </a:rPr>
              <a:t>M.Ajith</a:t>
            </a:r>
            <a:endParaRPr lang="en-US" sz="2000" b="1" dirty="0" smtClean="0">
              <a:solidFill>
                <a:schemeClr val="accent1">
                  <a:lumMod val="75000"/>
                </a:schemeClr>
              </a:solidFill>
              <a:latin typeface="Arial"/>
              <a:cs typeface="Arial"/>
            </a:endParaRPr>
          </a:p>
          <a:p>
            <a:r>
              <a:rPr lang="en-US" sz="2000" b="1" dirty="0" err="1" smtClean="0">
                <a:solidFill>
                  <a:schemeClr val="accent1">
                    <a:lumMod val="75000"/>
                  </a:schemeClr>
                </a:solidFill>
                <a:latin typeface="Arial"/>
                <a:cs typeface="Arial"/>
              </a:rPr>
              <a:t>Bharath</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Niketan</a:t>
            </a:r>
            <a:r>
              <a:rPr lang="en-US" sz="2000" b="1" dirty="0" smtClean="0">
                <a:solidFill>
                  <a:schemeClr val="accent1">
                    <a:lumMod val="75000"/>
                  </a:schemeClr>
                </a:solidFill>
                <a:latin typeface="Arial"/>
                <a:cs typeface="Arial"/>
              </a:rPr>
              <a:t> Engineering College</a:t>
            </a:r>
          </a:p>
          <a:p>
            <a:r>
              <a:rPr lang="en-US" sz="2000" b="1" dirty="0" smtClean="0">
                <a:solidFill>
                  <a:schemeClr val="accent1">
                    <a:lumMod val="75000"/>
                  </a:schemeClr>
                </a:solidFill>
                <a:latin typeface="Arial"/>
                <a:cs typeface="Arial"/>
              </a:rPr>
              <a:t>B.E. mechanical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fontScale="92500" lnSpcReduction="10000"/>
          </a:bodyPr>
          <a:lstStyle/>
          <a:p>
            <a:pPr marL="305435" indent="-305435"/>
            <a:r>
              <a:rPr lang="en-US" sz="2400" dirty="0" smtClean="0"/>
              <a:t>Nowadays, industries are using product quality certifications to promote their products. This is a time taking process and requires the assessment given by human experts which makes this process very expensive. This paper explores the usage of machine learning techniques such as linear regression, neural network and support vector machine for product quality in two ways. Firstly, determine the dependency of target variable on independent variables and secondly, predicting the value of target variable. In this paper, linear regression is used to determine the dependency of target variable on independent variables. On the basis of computed dependency, important variables are selected those make significant impact on dependent variable. Further, neural network and support vector machine are used to predict the values of dependent variable. All the experiments are performed on Red Wine and White Wine datasets. This paper proves that the better prediction can be made if selected features (variables) are being considered rather than considering all the features.</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normAutofit fontScale="90000"/>
          </a:bodyPr>
          <a:lstStyle/>
          <a:p>
            <a:pPr algn="ctr"/>
            <a:r>
              <a:rPr lang="en-US" sz="9600" b="1" dirty="0">
                <a:solidFill>
                  <a:srgbClr val="002060"/>
                </a:solidFill>
                <a:latin typeface="Arial" panose="020B0604020202020204" pitchFamily="34" charset="0"/>
                <a:cs typeface="Arial" panose="020B0604020202020204" pitchFamily="34" charset="0"/>
              </a:rPr>
              <a:t>THANK</a:t>
            </a:r>
            <a:r>
              <a:rPr lang="en-US" b="1" dirty="0">
                <a:solidFill>
                  <a:srgbClr val="002060"/>
                </a:solidFill>
                <a:latin typeface="Arial" panose="020B0604020202020204" pitchFamily="34" charset="0"/>
                <a:cs typeface="Arial" panose="020B0604020202020204" pitchFamily="34" charset="0"/>
              </a:rPr>
              <a:t> </a:t>
            </a:r>
            <a:r>
              <a:rPr lang="en-US" sz="10700" b="1" dirty="0">
                <a:solidFill>
                  <a:srgbClr val="002060"/>
                </a:solidFill>
                <a:latin typeface="Arial" panose="020B0604020202020204" pitchFamily="34" charset="0"/>
                <a:cs typeface="Arial" panose="020B0604020202020204" pitchFamily="34" charset="0"/>
              </a:rPr>
              <a:t>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305435" indent="-305435"/>
            <a:r>
              <a:rPr lang="en-US" dirty="0" smtClean="0"/>
              <a:t>Predicting on the test data of Red Wine Quality Dataset and finding the accuracy of the model using Logistic Regression, involving import of dataset, quality check on the data (Data Wrangling), and performing Exploratory Data Analysis (</a:t>
            </a:r>
            <a:r>
              <a:rPr lang="en-US" dirty="0" err="1" smtClean="0"/>
              <a:t>Univariate</a:t>
            </a:r>
            <a:r>
              <a:rPr lang="en-US" dirty="0" smtClean="0"/>
              <a:t> and </a:t>
            </a:r>
            <a:r>
              <a:rPr lang="en-US" dirty="0" err="1" smtClean="0"/>
              <a:t>Bivariate</a:t>
            </a:r>
            <a:r>
              <a:rPr lang="en-US" dirty="0" smtClean="0"/>
              <a:t> Analysis) using Histograms, </a:t>
            </a:r>
            <a:r>
              <a:rPr lang="en-US" dirty="0" err="1" smtClean="0"/>
              <a:t>Boxplots</a:t>
            </a:r>
            <a:r>
              <a:rPr lang="en-US" dirty="0" smtClean="0"/>
              <a:t> and Scatter Plots. Thus, </a:t>
            </a:r>
            <a:r>
              <a:rPr lang="en-US" dirty="0" err="1" smtClean="0"/>
              <a:t>modelling</a:t>
            </a:r>
            <a:r>
              <a:rPr lang="en-US" dirty="0" smtClean="0"/>
              <a:t> the dataset using various machine learning algorithms. </a:t>
            </a:r>
            <a:endParaRPr lang="en-IN"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2110154" y="1772529"/>
            <a:ext cx="7033846" cy="1477328"/>
          </a:xfrm>
          <a:prstGeom prst="rect">
            <a:avLst/>
          </a:prstGeom>
        </p:spPr>
        <p:txBody>
          <a:bodyPr wrap="square">
            <a:spAutoFit/>
          </a:bodyPr>
          <a:lstStyle/>
          <a:p>
            <a:r>
              <a:rPr lang="en-US" dirty="0" smtClean="0"/>
              <a:t>Predict whether a wine is of good or bad quality based on factors such as chemical composition and other relevant attributes. This objective aims to provide an objective measure of wine quality that helps stakeholders differentiate between wines that meet high-quality standards and those that fall below expectations</a:t>
            </a:r>
            <a:endParaRPr lang="en-US"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US" sz="1800" dirty="0" smtClean="0"/>
              <a:t>Predicting wine quality in machine learning using wine quality datasets requires outlier detection algorithms to identify the high-quality and poor-quality wine. Detecting outliers is crucial for ML because the quality of data that it provides is as important as the quality of a prediction or classification model.</a:t>
            </a: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US" dirty="0" smtClean="0"/>
              <a:t>Machine learning is one of the emerging areas of research. Many algorithms of data mining have already been used on wine quality dataset to analyze the wine attributes such as quality or class. The quality of wine is not only based on the quantity of alcohol but it also depends on various attributes, these attributes changes with time and so the quality of wine also refines. In this report, machine learning techniques are utilized to analyze those attributes. Firstly data pre-processing takes place i.e. making data appropriate for the models that are built for prediction. Defining independent and dependent variables, missing data handling, feature scaling and data splitting is done to improve the data standard. Then, Logistic regression and Random forest classifier are performed individually on data to predict the test data values.</a:t>
            </a:r>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fontScale="77500" lnSpcReduction="20000"/>
          </a:bodyPr>
          <a:lstStyle/>
          <a:p>
            <a:pPr fontAlgn="base"/>
            <a:r>
              <a:rPr lang="en-US" sz="2400" b="1" dirty="0" smtClean="0"/>
              <a:t>About this file</a:t>
            </a:r>
          </a:p>
          <a:p>
            <a:pPr fontAlgn="base"/>
            <a:r>
              <a:rPr lang="en-US" sz="2400" b="1" dirty="0" smtClean="0"/>
              <a:t>This data frame contains the following columns:</a:t>
            </a:r>
            <a:endParaRPr lang="en-US" sz="2400" dirty="0" smtClean="0"/>
          </a:p>
          <a:p>
            <a:pPr fontAlgn="base"/>
            <a:r>
              <a:rPr lang="en-US" sz="2400" dirty="0" smtClean="0"/>
              <a:t>Input variables (based on physicochemical tests):\</a:t>
            </a:r>
            <a:br>
              <a:rPr lang="en-US" sz="2400" dirty="0" smtClean="0"/>
            </a:br>
            <a:r>
              <a:rPr lang="en-US" sz="2400" dirty="0" smtClean="0"/>
              <a:t>1 - fixed acidity\</a:t>
            </a:r>
            <a:br>
              <a:rPr lang="en-US" sz="2400" dirty="0" smtClean="0"/>
            </a:br>
            <a:r>
              <a:rPr lang="en-US" sz="2400" dirty="0" smtClean="0"/>
              <a:t>2 - volatile acidity\</a:t>
            </a:r>
            <a:br>
              <a:rPr lang="en-US" sz="2400" dirty="0" smtClean="0"/>
            </a:br>
            <a:r>
              <a:rPr lang="en-US" sz="2400" dirty="0" smtClean="0"/>
              <a:t>3 - citric acid\</a:t>
            </a:r>
            <a:br>
              <a:rPr lang="en-US" sz="2400" dirty="0" smtClean="0"/>
            </a:br>
            <a:r>
              <a:rPr lang="en-US" sz="2400" dirty="0" smtClean="0"/>
              <a:t>4 - residual sugar\</a:t>
            </a:r>
            <a:br>
              <a:rPr lang="en-US" sz="2400" dirty="0" smtClean="0"/>
            </a:br>
            <a:r>
              <a:rPr lang="en-US" sz="2400" dirty="0" smtClean="0"/>
              <a:t>5 - chlorides\</a:t>
            </a:r>
            <a:br>
              <a:rPr lang="en-US" sz="2400" dirty="0" smtClean="0"/>
            </a:br>
            <a:r>
              <a:rPr lang="en-US" sz="2400" dirty="0" smtClean="0"/>
              <a:t>6 - free sulfur dioxide\</a:t>
            </a:r>
            <a:br>
              <a:rPr lang="en-US" sz="2400" dirty="0" smtClean="0"/>
            </a:br>
            <a:r>
              <a:rPr lang="en-US" sz="2400" dirty="0" smtClean="0"/>
              <a:t>7 - total sulfur dioxide\</a:t>
            </a:r>
            <a:br>
              <a:rPr lang="en-US" sz="2400" dirty="0" smtClean="0"/>
            </a:br>
            <a:r>
              <a:rPr lang="en-US" sz="2400" dirty="0" smtClean="0"/>
              <a:t>8 - density\</a:t>
            </a:r>
            <a:br>
              <a:rPr lang="en-US" sz="2400" dirty="0" smtClean="0"/>
            </a:br>
            <a:r>
              <a:rPr lang="en-US" sz="2400" dirty="0" smtClean="0"/>
              <a:t>9 - pH\</a:t>
            </a:r>
            <a:br>
              <a:rPr lang="en-US" sz="2400" dirty="0" smtClean="0"/>
            </a:br>
            <a:r>
              <a:rPr lang="en-US" sz="2400" dirty="0" smtClean="0"/>
              <a:t>10 - </a:t>
            </a:r>
            <a:r>
              <a:rPr lang="en-US" sz="2400" dirty="0" err="1" smtClean="0"/>
              <a:t>sulphates</a:t>
            </a:r>
            <a:r>
              <a:rPr lang="en-US" sz="2400" dirty="0" smtClean="0"/>
              <a:t>\</a:t>
            </a:r>
            <a:br>
              <a:rPr lang="en-US" sz="2400" dirty="0" smtClean="0"/>
            </a:br>
            <a:r>
              <a:rPr lang="en-US" sz="2400" dirty="0" smtClean="0"/>
              <a:t>11 - alcohol\</a:t>
            </a:r>
            <a:br>
              <a:rPr lang="en-US" sz="2400" dirty="0" smtClean="0"/>
            </a:br>
            <a:r>
              <a:rPr lang="en-US" sz="2400" dirty="0" smtClean="0"/>
              <a:t>Output variable (based on sensory data):\</a:t>
            </a:r>
            <a:br>
              <a:rPr lang="en-US" sz="2400" dirty="0" smtClean="0"/>
            </a:br>
            <a:r>
              <a:rPr lang="en-US" sz="2400" dirty="0" smtClean="0"/>
              <a:t>12 - quality (score between 0 and 10)</a:t>
            </a:r>
            <a:endParaRPr lang="en-US"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fontScale="92500" lnSpcReduction="10000"/>
          </a:bodyPr>
          <a:lstStyle/>
          <a:p>
            <a:pPr marL="305435" indent="-305435"/>
            <a:r>
              <a:rPr lang="en-US" sz="2000" dirty="0" smtClean="0"/>
              <a:t>Machine Learning is a technique of training machines to perform the activities a human brain can do, albeit bit faster and better than an average human-being. Machine Learning can review large volumes of data and discover specific trends and patterns that would not be apparent to humans. For instance, for an ecommerce website like Amazon, it serves to understand the browsing behaviors and purchase histories of its users to help cater to the right products, deals, and reminders relevant to them. It uses the results to reveal relevant advertisements to them. Machine Learning algorithms are good at handling data that are multidimensional and multi-variety, and they can do this in dynamic or uncertain environments. Machine Learning requires massive data sets to train on, and these should be inclusive/unbiased, and of good quality. There can also be times where they must wait for new data to be generated. ML needs enough time to let the algorithms learn and develop enough to </a:t>
            </a:r>
            <a:r>
              <a:rPr lang="en-US" sz="2000" dirty="0" err="1" smtClean="0"/>
              <a:t>fulfil</a:t>
            </a:r>
            <a:r>
              <a:rPr lang="en-US" sz="2000" dirty="0" smtClean="0"/>
              <a:t> their purpose with a considerable amount of accuracy and relevancy. It also needs massive resources to function. This can mean additional requirements of computer power for you. Another major challenge is the ability to accurately interpret results generated by the algorithms. You must also carefully choose the algorithms for your purpose. Machine Learning can be incredibly powerful when used in the right ways and in the right place</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3048000" y="1166843"/>
            <a:ext cx="6096000" cy="4524315"/>
          </a:xfrm>
          <a:prstGeom prst="rect">
            <a:avLst/>
          </a:prstGeom>
        </p:spPr>
        <p:txBody>
          <a:bodyPr>
            <a:spAutoFit/>
          </a:bodyPr>
          <a:lstStyle/>
          <a:p>
            <a:r>
              <a:rPr lang="en-US" dirty="0" smtClean="0"/>
              <a:t>The certification of wine quality is essential to the wine industry. The main goal of this work is to develop a machine learning model to forecast wine quality using the dataset. We </a:t>
            </a:r>
            <a:r>
              <a:rPr lang="en-US" dirty="0" err="1" smtClean="0"/>
              <a:t>utilised</a:t>
            </a:r>
            <a:r>
              <a:rPr lang="en-US" dirty="0" smtClean="0"/>
              <a:t> samples from the red wine dataset (RWD) with eleven distinct physiochemical properties. With the initial RWD, five machine learning (ML) models were trained and put to the test. The most accurate algorithms are Random Forest (RF) and Extreme Gradient Boosting (</a:t>
            </a:r>
            <a:r>
              <a:rPr lang="en-US" dirty="0" err="1" smtClean="0"/>
              <a:t>XGBoost</a:t>
            </a:r>
            <a:r>
              <a:rPr lang="en-US" dirty="0" smtClean="0"/>
              <a:t>). Using these two ML approaches, the top three features from a total of eleven features are chosen, and ML analysis is performed on the remaining features. Several graphs are employed to demonstrate the feature importance based on the </a:t>
            </a:r>
            <a:r>
              <a:rPr lang="en-US" dirty="0" err="1" smtClean="0"/>
              <a:t>XGBoost</a:t>
            </a:r>
            <a:r>
              <a:rPr lang="en-US" dirty="0" smtClean="0"/>
              <a:t> model and RF. Wine quality was predicted using relevant characteristics, often referred to as fundamental elements, that were shown to be essential during the feature selection procedure</a:t>
            </a:r>
            <a:endParaRPr lang="en-US" dirty="0"/>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76</TotalTime>
  <Words>885</Words>
  <Application>Microsoft Office PowerPoint</Application>
  <PresentationFormat>Custom</PresentationFormat>
  <Paragraphs>34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 Wine Quality Dataset: </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students</cp:lastModifiedBy>
  <cp:revision>30</cp:revision>
  <dcterms:created xsi:type="dcterms:W3CDTF">2021-05-26T16:50:10Z</dcterms:created>
  <dcterms:modified xsi:type="dcterms:W3CDTF">2024-04-05T06:31:10Z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