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Royal_Meteorological_Society" TargetMode="External"/><Relationship Id="rId7" Type="http://schemas.openxmlformats.org/officeDocument/2006/relationships/hyperlink" Target="https://en.wikipedia.org/wiki/Ireland" TargetMode="External"/><Relationship Id="rId2" Type="http://schemas.openxmlformats.org/officeDocument/2006/relationships/hyperlink" Target="https://en.wikipedia.org/wiki/George_James_Symons" TargetMode="External"/><Relationship Id="rId1" Type="http://schemas.openxmlformats.org/officeDocument/2006/relationships/slideLayout" Target="../slideLayouts/slideLayout2.xml"/><Relationship Id="rId6" Type="http://schemas.openxmlformats.org/officeDocument/2006/relationships/hyperlink" Target="https://en.wikipedia.org/wiki/Scotland" TargetMode="External"/><Relationship Id="rId5" Type="http://schemas.openxmlformats.org/officeDocument/2006/relationships/hyperlink" Target="https://en.wikipedia.org/wiki/Wales" TargetMode="External"/><Relationship Id="rId4" Type="http://schemas.openxmlformats.org/officeDocument/2006/relationships/hyperlink" Target="https://en.wikipedia.org/wiki/Englan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Doppler_rada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265129" y="3494763"/>
            <a:ext cx="9908086" cy="2066794"/>
          </a:xfrm>
          <a:solidFill>
            <a:schemeClr val="bg1"/>
          </a:solidFill>
          <a:ln>
            <a:solidFill>
              <a:schemeClr val="accent1"/>
            </a:solidFill>
          </a:ln>
        </p:spPr>
        <p:txBody>
          <a:bodyPr>
            <a:normAutofit fontScale="90000"/>
          </a:bodyPr>
          <a:lstStyle/>
          <a:p>
            <a:r>
              <a:rPr lang="en-US" sz="4500" b="1" dirty="0" smtClean="0">
                <a:latin typeface="Berlin Sans FB Demi" pitchFamily="34" charset="0"/>
              </a:rPr>
              <a:t>      </a:t>
            </a:r>
            <a:r>
              <a:rPr lang="en-US" sz="4500" b="1" dirty="0" smtClean="0">
                <a:latin typeface="Cooper Black" pitchFamily="18" charset="0"/>
              </a:rPr>
              <a:t>How </a:t>
            </a:r>
            <a:r>
              <a:rPr lang="en-US" sz="4500" b="1" dirty="0">
                <a:latin typeface="Cooper Black" pitchFamily="18" charset="0"/>
              </a:rPr>
              <a:t>Much Did It Rain? </a:t>
            </a:r>
            <a:r>
              <a:rPr lang="en-US" sz="4500" b="1" dirty="0" smtClean="0">
                <a:latin typeface="Cooper Black" pitchFamily="18" charset="0"/>
              </a:rPr>
              <a:t>II</a:t>
            </a:r>
            <a:br>
              <a:rPr lang="en-US" sz="4500" b="1" dirty="0" smtClean="0">
                <a:latin typeface="Cooper Black" pitchFamily="18" charset="0"/>
              </a:rPr>
            </a:br>
            <a:r>
              <a:rPr lang="en-US" sz="4500" b="1" dirty="0">
                <a:latin typeface="Cooper Black" pitchFamily="18" charset="0"/>
              </a:rPr>
              <a:t/>
            </a:r>
            <a:br>
              <a:rPr lang="en-US" sz="4500" b="1" dirty="0">
                <a:latin typeface="Cooper Black" pitchFamily="18" charset="0"/>
              </a:rPr>
            </a:br>
            <a:r>
              <a:rPr lang="en-US" sz="4500" b="1" dirty="0" smtClean="0">
                <a:latin typeface="Berlin Sans FB Demi" pitchFamily="34" charset="0"/>
              </a:rPr>
              <a:t/>
            </a:r>
            <a:br>
              <a:rPr lang="en-US" sz="4500" b="1" dirty="0" smtClean="0">
                <a:latin typeface="Berlin Sans FB Demi" pitchFamily="34" charset="0"/>
              </a:rPr>
            </a:br>
            <a:r>
              <a:rPr lang="en-US" sz="4500" b="1" dirty="0">
                <a:latin typeface="Berlin Sans FB Demi" pitchFamily="34" charset="0"/>
              </a:rPr>
              <a:t/>
            </a:r>
            <a:br>
              <a:rPr lang="en-US" sz="4500" b="1" dirty="0">
                <a:latin typeface="Berlin Sans FB Demi" pitchFamily="34" charset="0"/>
              </a:rPr>
            </a:br>
            <a:r>
              <a:rPr lang="en-US" sz="4500" b="1" dirty="0" smtClean="0">
                <a:latin typeface="Berlin Sans FB Demi" pitchFamily="34" charset="0"/>
              </a:rPr>
              <a:t/>
            </a:r>
            <a:br>
              <a:rPr lang="en-US" sz="4500" b="1" dirty="0" smtClean="0">
                <a:latin typeface="Berlin Sans FB Demi" pitchFamily="34" charset="0"/>
              </a:rPr>
            </a:br>
            <a:r>
              <a:rPr lang="en-US" sz="2800" b="1" dirty="0" smtClean="0">
                <a:latin typeface="Rockwell Extra Bold" pitchFamily="18" charset="0"/>
              </a:rPr>
              <a:t>Presented by </a:t>
            </a:r>
            <a:br>
              <a:rPr lang="en-US" sz="2800" b="1" dirty="0" smtClean="0">
                <a:latin typeface="Rockwell Extra Bold" pitchFamily="18" charset="0"/>
              </a:rPr>
            </a:br>
            <a:r>
              <a:rPr lang="en-US" sz="2800" b="1" dirty="0" err="1" smtClean="0">
                <a:latin typeface="Rockwell Extra Bold" pitchFamily="18" charset="0"/>
              </a:rPr>
              <a:t>s.jeganathan</a:t>
            </a:r>
            <a:r>
              <a:rPr lang="en-US" sz="2800" b="1" dirty="0" smtClean="0">
                <a:latin typeface="Rockwell Extra Bold" pitchFamily="18" charset="0"/>
              </a:rPr>
              <a:t/>
            </a:r>
            <a:br>
              <a:rPr lang="en-US" sz="2800" b="1" dirty="0" smtClean="0">
                <a:latin typeface="Rockwell Extra Bold" pitchFamily="18" charset="0"/>
              </a:rPr>
            </a:br>
            <a:r>
              <a:rPr lang="en-US" sz="2800" b="1" dirty="0" smtClean="0">
                <a:latin typeface="Rockwell Extra Bold" pitchFamily="18" charset="0"/>
              </a:rPr>
              <a:t>mechanical engineering</a:t>
            </a:r>
            <a:br>
              <a:rPr lang="en-US" sz="2800" b="1" dirty="0" smtClean="0">
                <a:latin typeface="Rockwell Extra Bold" pitchFamily="18" charset="0"/>
              </a:rPr>
            </a:br>
            <a:r>
              <a:rPr lang="en-US" sz="2800" b="1" dirty="0" err="1" smtClean="0">
                <a:latin typeface="Rockwell Extra Bold" pitchFamily="18" charset="0"/>
              </a:rPr>
              <a:t>bharat</a:t>
            </a:r>
            <a:r>
              <a:rPr lang="en-US" sz="2800" b="1" dirty="0" smtClean="0">
                <a:latin typeface="Rockwell Extra Bold" pitchFamily="18" charset="0"/>
              </a:rPr>
              <a:t> </a:t>
            </a:r>
            <a:r>
              <a:rPr lang="en-US" sz="2800" b="1" dirty="0" err="1" smtClean="0">
                <a:latin typeface="Rockwell Extra Bold" pitchFamily="18" charset="0"/>
              </a:rPr>
              <a:t>niketan</a:t>
            </a:r>
            <a:r>
              <a:rPr lang="en-US" sz="2800" b="1" dirty="0" smtClean="0">
                <a:latin typeface="Rockwell Extra Bold" pitchFamily="18" charset="0"/>
              </a:rPr>
              <a:t> engineering college</a:t>
            </a:r>
            <a:endParaRPr lang="en-US" sz="2800" b="1" dirty="0">
              <a:solidFill>
                <a:schemeClr val="accent1"/>
              </a:solidFill>
              <a:latin typeface="Rockwell Extra Bold" pitchFamily="18" charset="0"/>
              <a:cs typeface="Arial" panose="020B0604020202020204" pitchFamily="34" charset="0"/>
            </a:endParaRPr>
          </a:p>
        </p:txBody>
      </p:sp>
      <p:sp>
        <p:nvSpPr>
          <p:cNvPr id="4" name="Rectangle 3"/>
          <p:cNvSpPr/>
          <p:nvPr/>
        </p:nvSpPr>
        <p:spPr>
          <a:xfrm>
            <a:off x="6914367" y="-2455102"/>
            <a:ext cx="5340054" cy="1200329"/>
          </a:xfrm>
          <a:prstGeom prst="rect">
            <a:avLst/>
          </a:prstGeom>
        </p:spPr>
        <p:txBody>
          <a:bodyPr wrap="square">
            <a:spAutoFit/>
          </a:bodyPr>
          <a:lstStyle/>
          <a:p>
            <a:r>
              <a:rPr lang="en-US" dirty="0" err="1" smtClean="0"/>
              <a:t>Soution</a:t>
            </a:r>
            <a:endParaRPr lang="en-US" dirty="0"/>
          </a:p>
          <a:p>
            <a:r>
              <a:rPr lang="en-US" dirty="0"/>
              <a:t>It was pouring outside. But, all of a sudden, a strong wind blew, and enormous hailstones began to fall </a:t>
            </a:r>
            <a:r>
              <a:rPr lang="en-US" dirty="0" smtClean="0"/>
              <a:t>alongside.</a:t>
            </a:r>
            <a:endParaRPr lang="en-IN" dirty="0"/>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a:bodyPr>
          <a:lstStyle/>
          <a:p>
            <a:pPr marL="305435" indent="-305435"/>
            <a:r>
              <a:rPr lang="en-US" sz="2400" dirty="0">
                <a:latin typeface="Berlin Sans FB Demi" pitchFamily="34" charset="0"/>
              </a:rPr>
              <a:t>The meteorologist </a:t>
            </a:r>
            <a:r>
              <a:rPr lang="en-US" sz="2400" dirty="0">
                <a:latin typeface="Berlin Sans FB Demi" pitchFamily="34" charset="0"/>
                <a:hlinkClick r:id="rId2" tooltip="George James Symons"/>
              </a:rPr>
              <a:t>George James Symons</a:t>
            </a:r>
            <a:r>
              <a:rPr lang="en-US" sz="2400" dirty="0">
                <a:latin typeface="Berlin Sans FB Demi" pitchFamily="34" charset="0"/>
              </a:rPr>
              <a:t> published the first annual volume of </a:t>
            </a:r>
            <a:r>
              <a:rPr lang="en-US" sz="2400" i="1" dirty="0">
                <a:latin typeface="Berlin Sans FB Demi" pitchFamily="34" charset="0"/>
              </a:rPr>
              <a:t>British Rainfall</a:t>
            </a:r>
            <a:r>
              <a:rPr lang="en-US" sz="2400" dirty="0">
                <a:latin typeface="Berlin Sans FB Demi" pitchFamily="34" charset="0"/>
              </a:rPr>
              <a:t> in 1860. This pioneering work contained rainfall records from 168 land stations in England and Wales. He was elected to the council of the </a:t>
            </a:r>
            <a:r>
              <a:rPr lang="en-US" sz="2400" dirty="0">
                <a:latin typeface="Berlin Sans FB Demi" pitchFamily="34" charset="0"/>
                <a:hlinkClick r:id="rId3" tooltip="Royal Meteorological Society"/>
              </a:rPr>
              <a:t>British Meteorological Society</a:t>
            </a:r>
            <a:r>
              <a:rPr lang="en-US" sz="2400" dirty="0">
                <a:latin typeface="Berlin Sans FB Demi" pitchFamily="34" charset="0"/>
              </a:rPr>
              <a:t> in 1863 and made it his life's work to investigate rainfall within the British Isles. He set up a voluntary network of observers, who collected data which were returned to him for analysis. So successful was he in this </a:t>
            </a:r>
            <a:r>
              <a:rPr lang="en-US" sz="2400" dirty="0" err="1">
                <a:latin typeface="Berlin Sans FB Demi" pitchFamily="34" charset="0"/>
              </a:rPr>
              <a:t>endeavour</a:t>
            </a:r>
            <a:r>
              <a:rPr lang="en-US" sz="2400" dirty="0">
                <a:latin typeface="Berlin Sans FB Demi" pitchFamily="34" charset="0"/>
              </a:rPr>
              <a:t> that by 1866 he was able to show results that gave a fair representation of the distribution of rainfall and the number of recorders gradually increased until the last volume of British Rainfall which he lived to edit, for 1899, contained figures from 3,528 stations — 2,894 in </a:t>
            </a:r>
            <a:r>
              <a:rPr lang="en-US" sz="2400" dirty="0">
                <a:latin typeface="Berlin Sans FB Demi" pitchFamily="34" charset="0"/>
                <a:hlinkClick r:id="rId4" tooltip="England"/>
              </a:rPr>
              <a:t>England</a:t>
            </a:r>
            <a:r>
              <a:rPr lang="en-US" sz="2400" dirty="0">
                <a:latin typeface="Berlin Sans FB Demi" pitchFamily="34" charset="0"/>
              </a:rPr>
              <a:t> and </a:t>
            </a:r>
            <a:r>
              <a:rPr lang="en-US" sz="2400" dirty="0">
                <a:latin typeface="Berlin Sans FB Demi" pitchFamily="34" charset="0"/>
                <a:hlinkClick r:id="rId5" tooltip="Wales"/>
              </a:rPr>
              <a:t>Wales</a:t>
            </a:r>
            <a:r>
              <a:rPr lang="en-US" sz="2400" dirty="0">
                <a:latin typeface="Berlin Sans FB Demi" pitchFamily="34" charset="0"/>
              </a:rPr>
              <a:t>, 446 in </a:t>
            </a:r>
            <a:r>
              <a:rPr lang="en-US" sz="2400" dirty="0">
                <a:latin typeface="Berlin Sans FB Demi" pitchFamily="34" charset="0"/>
                <a:hlinkClick r:id="rId6" tooltip="Scotland"/>
              </a:rPr>
              <a:t>Scotland</a:t>
            </a:r>
            <a:r>
              <a:rPr lang="en-US" sz="2400" dirty="0">
                <a:latin typeface="Berlin Sans FB Demi" pitchFamily="34" charset="0"/>
              </a:rPr>
              <a:t>, and 188 in </a:t>
            </a:r>
            <a:r>
              <a:rPr lang="en-US" sz="2400" dirty="0">
                <a:latin typeface="Berlin Sans FB Demi" pitchFamily="34" charset="0"/>
                <a:hlinkClick r:id="rId7" tooltip="Ireland"/>
              </a:rPr>
              <a:t>Ireland</a:t>
            </a:r>
            <a:r>
              <a:rPr lang="en-US" sz="2400" dirty="0">
                <a:latin typeface="Berlin Sans FB Demi" pitchFamily="34" charset="0"/>
              </a:rPr>
              <a:t>. He also collected old rainfall records going back over a hundred years. In 1870 he produced an account of rainfall in the British Isles starting in 1725.</a:t>
            </a:r>
            <a:endParaRPr lang="en-IN" sz="2400" dirty="0">
              <a:latin typeface="Berlin Sans FB Demi" pitchFamily="34" charset="0"/>
            </a:endParaRPr>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876823" y="2818356"/>
            <a:ext cx="12864231" cy="651354"/>
          </a:xfrm>
        </p:spPr>
        <p:txBody>
          <a:bodyPr>
            <a:normAutofit/>
          </a:bodyPr>
          <a:lstStyle/>
          <a:p>
            <a:pPr algn="ctr"/>
            <a:r>
              <a:rPr lang="en-US" sz="3600" b="1" i="1" dirty="0">
                <a:solidFill>
                  <a:srgbClr val="002060"/>
                </a:solidFill>
                <a:latin typeface="Arial" panose="020B0604020202020204" pitchFamily="34" charset="0"/>
                <a:cs typeface="Arial" panose="020B0604020202020204" pitchFamily="34" charset="0"/>
              </a:rPr>
              <a:t>THANK</a:t>
            </a:r>
            <a:r>
              <a:rPr lang="en-US" sz="3600" b="1" dirty="0">
                <a:solidFill>
                  <a:srgbClr val="002060"/>
                </a:solidFill>
                <a:latin typeface="Arial" panose="020B0604020202020204" pitchFamily="34" charset="0"/>
                <a:cs typeface="Arial" panose="020B0604020202020204" pitchFamily="34" charset="0"/>
              </a:rPr>
              <a:t> </a:t>
            </a:r>
            <a:r>
              <a:rPr lang="en-US" sz="3600" b="1" i="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0208" y="526093"/>
            <a:ext cx="9343596" cy="651354"/>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25677" y="1"/>
            <a:ext cx="11231497" cy="5785696"/>
          </a:xfrm>
        </p:spPr>
        <p:txBody>
          <a:bodyPr>
            <a:normAutofit/>
          </a:bodyPr>
          <a:lstStyle/>
          <a:p>
            <a:pPr marL="305435" indent="-305435"/>
            <a:endParaRPr lang="en-US" sz="2000" b="1" dirty="0" smtClean="0"/>
          </a:p>
          <a:p>
            <a:pPr marL="305435" indent="-305435"/>
            <a:endParaRPr lang="en-US" sz="2000" b="1" dirty="0"/>
          </a:p>
          <a:p>
            <a:pPr marL="305435" indent="-305435"/>
            <a:endParaRPr lang="en-US" sz="2000" b="1" dirty="0" smtClean="0"/>
          </a:p>
          <a:p>
            <a:pPr marL="305435" indent="-305435"/>
            <a:endParaRPr lang="en-US" sz="2000" b="1" dirty="0"/>
          </a:p>
          <a:p>
            <a:pPr marL="305435" indent="-305435"/>
            <a:r>
              <a:rPr lang="en-US" sz="2200" dirty="0" smtClean="0">
                <a:latin typeface="Berlin Sans FB Demi" pitchFamily="34" charset="0"/>
              </a:rPr>
              <a:t> </a:t>
            </a:r>
            <a:r>
              <a:rPr lang="en-US" sz="2200" dirty="0">
                <a:latin typeface="Berlin Sans FB Demi" pitchFamily="34" charset="0"/>
              </a:rPr>
              <a:t>Motivation Today water is an essential commodity, for growing food, providing drinking water, and countless other uses</a:t>
            </a:r>
            <a:r>
              <a:rPr lang="en-US" sz="2200" dirty="0" smtClean="0">
                <a:latin typeface="Berlin Sans FB Demi" pitchFamily="34" charset="0"/>
              </a:rPr>
              <a:t>.</a:t>
            </a:r>
          </a:p>
          <a:p>
            <a:pPr marL="305435" indent="-305435"/>
            <a:r>
              <a:rPr lang="en-US" sz="2200" dirty="0" smtClean="0">
                <a:latin typeface="Berlin Sans FB Demi" pitchFamily="34" charset="0"/>
              </a:rPr>
              <a:t> </a:t>
            </a:r>
            <a:r>
              <a:rPr lang="en-US" sz="2200" dirty="0">
                <a:latin typeface="Berlin Sans FB Demi" pitchFamily="34" charset="0"/>
              </a:rPr>
              <a:t>As climate change progresses, past historical records of rainfall totals may not be altogether great estimates of future rainfall total. </a:t>
            </a:r>
            <a:endParaRPr lang="en-US" sz="2200" dirty="0" smtClean="0">
              <a:latin typeface="Berlin Sans FB Demi" pitchFamily="34" charset="0"/>
            </a:endParaRPr>
          </a:p>
          <a:p>
            <a:pPr marL="305435" indent="-305435"/>
            <a:r>
              <a:rPr lang="en-US" sz="2200" dirty="0" smtClean="0">
                <a:latin typeface="Berlin Sans FB Demi" pitchFamily="34" charset="0"/>
              </a:rPr>
              <a:t>So </a:t>
            </a:r>
            <a:r>
              <a:rPr lang="en-US" sz="2200" dirty="0">
                <a:latin typeface="Berlin Sans FB Demi" pitchFamily="34" charset="0"/>
              </a:rPr>
              <a:t>how can we tell, how much rain actually fell? One option is direct measurement of rainfall total, the thing we really care about, via rain gauges. However these are expensive and limited in time and location. An alternative source is information from radar arrays, which is cheap and abundant. But currently this alternate approach suffers a big drawback</a:t>
            </a:r>
            <a:endParaRPr lang="en-US" sz="2200" b="1" dirty="0" smtClean="0">
              <a:latin typeface="Berlin Sans FB Demi" pitchFamily="34" charset="0"/>
            </a:endParaRP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75781" y="1102125"/>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375782" y="1340285"/>
            <a:ext cx="11979058" cy="2785378"/>
          </a:xfrm>
          <a:prstGeom prst="rect">
            <a:avLst/>
          </a:prstGeom>
        </p:spPr>
        <p:txBody>
          <a:bodyPr wrap="square">
            <a:spAutoFit/>
          </a:bodyPr>
          <a:lstStyle/>
          <a:p>
            <a:r>
              <a:rPr lang="en-US" sz="2500" b="1" dirty="0">
                <a:latin typeface="Berlin Sans FB Demi" pitchFamily="34" charset="0"/>
              </a:rPr>
              <a:t> </a:t>
            </a:r>
            <a:r>
              <a:rPr lang="en-US" sz="2500" b="1" dirty="0" smtClean="0">
                <a:latin typeface="Berlin Sans FB Demi" pitchFamily="34" charset="0"/>
              </a:rPr>
              <a:t>Solution</a:t>
            </a:r>
            <a:endParaRPr lang="en-US" sz="2500" b="1" dirty="0">
              <a:latin typeface="Berlin Sans FB Demi" pitchFamily="34" charset="0"/>
            </a:endParaRPr>
          </a:p>
          <a:p>
            <a:r>
              <a:rPr lang="en-US" sz="2500" dirty="0">
                <a:latin typeface="Berlin Sans FB Demi" pitchFamily="34" charset="0"/>
              </a:rPr>
              <a:t>It was pouring outside. But, </a:t>
            </a:r>
            <a:r>
              <a:rPr lang="en-US" sz="2500" dirty="0" smtClean="0">
                <a:solidFill>
                  <a:srgbClr val="FF0000"/>
                </a:solidFill>
                <a:latin typeface="Berlin Sans FB Demi" pitchFamily="34" charset="0"/>
              </a:rPr>
              <a:t>all</a:t>
            </a:r>
            <a:r>
              <a:rPr lang="en-US" sz="2500" dirty="0" smtClean="0">
                <a:latin typeface="Berlin Sans FB Demi" pitchFamily="34" charset="0"/>
              </a:rPr>
              <a:t> </a:t>
            </a:r>
            <a:r>
              <a:rPr lang="en-US" sz="2500" dirty="0">
                <a:latin typeface="Berlin Sans FB Demi" pitchFamily="34" charset="0"/>
              </a:rPr>
              <a:t>of a sudden, a strong wind blew, and enormous hailstones began to fall alongside the rain. </a:t>
            </a:r>
            <a:endParaRPr lang="en-US" sz="2500" dirty="0" smtClean="0">
              <a:latin typeface="Berlin Sans FB Demi" pitchFamily="34" charset="0"/>
            </a:endParaRPr>
          </a:p>
          <a:p>
            <a:r>
              <a:rPr lang="en-US" sz="2500" dirty="0" smtClean="0">
                <a:latin typeface="Berlin Sans FB Demi" pitchFamily="34" charset="0"/>
              </a:rPr>
              <a:t>For </a:t>
            </a:r>
            <a:r>
              <a:rPr lang="en-US" sz="2500" dirty="0">
                <a:latin typeface="Berlin Sans FB Demi" pitchFamily="34" charset="0"/>
              </a:rPr>
              <a:t>an </a:t>
            </a:r>
            <a:r>
              <a:rPr lang="en-US" sz="2200" dirty="0">
                <a:latin typeface="Berlin Sans FB Demi" pitchFamily="34" charset="0"/>
              </a:rPr>
              <a:t>hour</a:t>
            </a:r>
            <a:r>
              <a:rPr lang="en-US" sz="2500" dirty="0">
                <a:latin typeface="Berlin Sans FB Demi" pitchFamily="34" charset="0"/>
              </a:rPr>
              <a:t>, hail showered down on the valley, completely destroying </a:t>
            </a:r>
            <a:r>
              <a:rPr lang="en-US" sz="2500" dirty="0" err="1">
                <a:latin typeface="Berlin Sans FB Demi" pitchFamily="34" charset="0"/>
              </a:rPr>
              <a:t>Lencho’s</a:t>
            </a:r>
            <a:r>
              <a:rPr lang="en-US" sz="2500" dirty="0">
                <a:latin typeface="Berlin Sans FB Demi" pitchFamily="34" charset="0"/>
              </a:rPr>
              <a:t> crops. </a:t>
            </a:r>
            <a:endParaRPr lang="en-US" sz="2500" dirty="0" smtClean="0">
              <a:latin typeface="Berlin Sans FB Demi" pitchFamily="34" charset="0"/>
            </a:endParaRPr>
          </a:p>
          <a:p>
            <a:r>
              <a:rPr lang="en-US" sz="2500" dirty="0" smtClean="0">
                <a:latin typeface="Berlin Sans FB Demi" pitchFamily="34" charset="0"/>
              </a:rPr>
              <a:t>The </a:t>
            </a:r>
            <a:r>
              <a:rPr lang="en-US" sz="2500" dirty="0">
                <a:latin typeface="Berlin Sans FB Demi" pitchFamily="34" charset="0"/>
              </a:rPr>
              <a:t>trees had lost all of their leaves, and the plants had lost all of their blossoms</a:t>
            </a:r>
            <a:r>
              <a:rPr lang="en-US" sz="2500" dirty="0" smtClean="0">
                <a:latin typeface="Berlin Sans FB Demi" pitchFamily="34" charset="0"/>
              </a:rPr>
              <a:t>.</a:t>
            </a:r>
          </a:p>
          <a:p>
            <a:r>
              <a:rPr lang="en-US" sz="2500" dirty="0" smtClean="0">
                <a:latin typeface="Berlin Sans FB Demi" pitchFamily="34" charset="0"/>
              </a:rPr>
              <a:t> </a:t>
            </a:r>
            <a:r>
              <a:rPr lang="en-US" sz="2500" dirty="0">
                <a:latin typeface="Berlin Sans FB Demi" pitchFamily="34" charset="0"/>
              </a:rPr>
              <a:t>The crop had been utterly obliterated</a:t>
            </a:r>
            <a:r>
              <a:rPr lang="en-US" sz="2500" dirty="0" smtClean="0">
                <a:latin typeface="Berlin Sans FB Demi" pitchFamily="34" charset="0"/>
              </a:rPr>
              <a:t>.</a:t>
            </a:r>
            <a:r>
              <a:rPr lang="en-US" sz="2500" b="1" dirty="0" smtClean="0">
                <a:latin typeface="Berlin Sans FB Demi" pitchFamily="34" charset="0"/>
              </a:rPr>
              <a:t> </a:t>
            </a:r>
            <a:endParaRPr lang="en-US" sz="2500" dirty="0">
              <a:latin typeface="Berlin Sans FB Demi" pitchFamily="34" charset="0"/>
            </a:endParaRPr>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75782" y="626301"/>
            <a:ext cx="11536470" cy="5661766"/>
          </a:xfrm>
        </p:spPr>
        <p:txBody>
          <a:bodyPr>
            <a:noAutofit/>
          </a:bodyPr>
          <a:lstStyle/>
          <a:p>
            <a:r>
              <a:rPr lang="en-US" sz="2200" dirty="0">
                <a:latin typeface="Berlin Sans FB Demi" pitchFamily="34" charset="0"/>
              </a:rPr>
              <a:t>The concept of the system approach has been fundamentally derived from the general systems approach or theory. </a:t>
            </a:r>
            <a:endParaRPr lang="en-US" sz="2200" dirty="0" smtClean="0">
              <a:latin typeface="Berlin Sans FB Demi" pitchFamily="34" charset="0"/>
            </a:endParaRPr>
          </a:p>
          <a:p>
            <a:r>
              <a:rPr lang="en-US" sz="2200" dirty="0" smtClean="0">
                <a:latin typeface="Berlin Sans FB Demi" pitchFamily="34" charset="0"/>
              </a:rPr>
              <a:t>A </a:t>
            </a:r>
            <a:r>
              <a:rPr lang="en-US" sz="2200" dirty="0">
                <a:latin typeface="Berlin Sans FB Demi" pitchFamily="34" charset="0"/>
              </a:rPr>
              <a:t>biologist named Ludwig von </a:t>
            </a:r>
            <a:r>
              <a:rPr lang="en-US" sz="2200" dirty="0" err="1" smtClean="0">
                <a:latin typeface="Berlin Sans FB Demi" pitchFamily="34" charset="0"/>
              </a:rPr>
              <a:t>Bertalanffy’s</a:t>
            </a:r>
            <a:r>
              <a:rPr lang="en-US" sz="2200" dirty="0" smtClean="0">
                <a:latin typeface="Berlin Sans FB Demi" pitchFamily="34" charset="0"/>
              </a:rPr>
              <a:t> </a:t>
            </a:r>
            <a:r>
              <a:rPr lang="en-US" sz="2200" dirty="0">
                <a:latin typeface="Berlin Sans FB Demi" pitchFamily="34" charset="0"/>
              </a:rPr>
              <a:t>seminal paper on open systems is attributed as a seedling for the rise of the system movement</a:t>
            </a:r>
            <a:r>
              <a:rPr lang="en-US" sz="2200" dirty="0" smtClean="0">
                <a:latin typeface="Berlin Sans FB Demi" pitchFamily="34" charset="0"/>
              </a:rPr>
              <a:t>.</a:t>
            </a:r>
          </a:p>
          <a:p>
            <a:r>
              <a:rPr lang="en-US" sz="2200" dirty="0" smtClean="0">
                <a:latin typeface="Berlin Sans FB Demi" pitchFamily="34" charset="0"/>
              </a:rPr>
              <a:t> </a:t>
            </a:r>
            <a:r>
              <a:rPr lang="en-US" sz="2200" dirty="0">
                <a:latin typeface="Berlin Sans FB Demi" pitchFamily="34" charset="0"/>
              </a:rPr>
              <a:t>He has published various papers on a system approach to biology between the 1920s and 1950s. His papers aimed at giving account for the key distinction between the organismic systems of biology and the closed systems of </a:t>
            </a:r>
            <a:r>
              <a:rPr lang="en-US" sz="2200" dirty="0" smtClean="0">
                <a:latin typeface="Berlin Sans FB Demi" pitchFamily="34" charset="0"/>
              </a:rPr>
              <a:t>conventional physics and understanding common laws that govern the life of organisms</a:t>
            </a:r>
            <a:r>
              <a:rPr lang="en-US" sz="2200" dirty="0" smtClean="0"/>
              <a:t>. </a:t>
            </a:r>
            <a:r>
              <a:rPr lang="en-US" sz="2200" dirty="0"/>
              <a:t/>
            </a:r>
            <a:br>
              <a:rPr lang="en-US" sz="2200" dirty="0"/>
            </a:br>
            <a:endParaRPr lang="en-IN" sz="2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31087" y="2229634"/>
            <a:ext cx="11118117" cy="2830882"/>
          </a:xfrm>
        </p:spPr>
        <p:txBody>
          <a:bodyPr>
            <a:noAutofit/>
          </a:bodyPr>
          <a:lstStyle/>
          <a:p>
            <a:pPr marL="305435" indent="-305435"/>
            <a:r>
              <a:rPr lang="en-US" sz="2200" dirty="0">
                <a:latin typeface="Berlin Sans FB Demi" pitchFamily="34" charset="0"/>
              </a:rPr>
              <a:t>Measurement of drop size distributions (DSDs) have been extensively used to calculate both radar reflectivity and rain rate for conventional radar and there is no unique relation between horizontal reflectivity () and rain rate () (hereinafter ) in the world because DSDs could vary from storm to storm and within the storm itself [1, 2]. Calculations of </a:t>
            </a:r>
            <a:r>
              <a:rPr lang="en-US" sz="2200" dirty="0" err="1">
                <a:latin typeface="Berlin Sans FB Demi" pitchFamily="34" charset="0"/>
              </a:rPr>
              <a:t>polarimetric</a:t>
            </a:r>
            <a:r>
              <a:rPr lang="en-US" sz="2200" dirty="0">
                <a:latin typeface="Berlin Sans FB Demi" pitchFamily="34" charset="0"/>
              </a:rPr>
              <a:t> parameters such as , differential reflectivity (), differential phase shift (), cross correlation coefficients (), specific differential phase (), and specific attenuation () could be obtained using T-matrix scattering techniques derived by Waterman [3] and later developed further by </a:t>
            </a:r>
            <a:r>
              <a:rPr lang="en-US" sz="2200" dirty="0" err="1">
                <a:latin typeface="Berlin Sans FB Demi" pitchFamily="34" charset="0"/>
              </a:rPr>
              <a:t>Mishchenko</a:t>
            </a:r>
            <a:r>
              <a:rPr lang="en-US" sz="2200" dirty="0">
                <a:latin typeface="Berlin Sans FB Demi" pitchFamily="34" charset="0"/>
              </a:rPr>
              <a:t> et al. [4]. The raindrop axis is one of the parameters for calculating </a:t>
            </a:r>
            <a:r>
              <a:rPr lang="en-US" sz="2200" dirty="0" err="1">
                <a:latin typeface="Berlin Sans FB Demi" pitchFamily="34" charset="0"/>
              </a:rPr>
              <a:t>polarimetric</a:t>
            </a:r>
            <a:r>
              <a:rPr lang="en-US" sz="2200" dirty="0">
                <a:latin typeface="Berlin Sans FB Demi" pitchFamily="34" charset="0"/>
              </a:rPr>
              <a:t> variables of T-matrix simulation. The variations of raindrop axis ratio in nature are intensively related to the oscillating of raindrop and hence are also connected to the </a:t>
            </a:r>
            <a:r>
              <a:rPr lang="en-US" sz="2200" dirty="0" err="1">
                <a:latin typeface="Berlin Sans FB Demi" pitchFamily="34" charset="0"/>
              </a:rPr>
              <a:t>polarimetric</a:t>
            </a:r>
            <a:r>
              <a:rPr lang="en-US" sz="2200" dirty="0">
                <a:latin typeface="Berlin Sans FB Demi" pitchFamily="34" charset="0"/>
              </a:rPr>
              <a:t> variables. There are many researches on the investigation of raindrop shape by laboratory study [5, 6], field measurements [7, 8], and modeling [9, 10].</a:t>
            </a:r>
            <a:endParaRPr lang="en-IN" sz="2200" dirty="0">
              <a:latin typeface="Berlin Sans FB Demi" pitchFamily="34" charset="0"/>
            </a:endParaRP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lnSpcReduction="10000"/>
          </a:bodyPr>
          <a:lstStyle/>
          <a:p>
            <a:pPr fontAlgn="base"/>
            <a:r>
              <a:rPr lang="en-US" sz="2200" dirty="0">
                <a:latin typeface="Berlin Sans FB Demi" pitchFamily="34" charset="0"/>
              </a:rPr>
              <a:t>Ra</a:t>
            </a:r>
            <a:r>
              <a:rPr lang="en-US" sz="2400" dirty="0">
                <a:latin typeface="Berlin Sans FB Demi" pitchFamily="34" charset="0"/>
              </a:rPr>
              <a:t>infall is highly variable across space and time, making it notoriously tricky to measure. Rain gauges can be an effective measurement tool for a specific location, but it is impossible to have them everywhere. In order to have widespread coverage, data from weather radars is used to estimate rainfall nationwide. Unfortunately, these predictions never exactly match the measurements taken using rain gauges.</a:t>
            </a:r>
          </a:p>
          <a:p>
            <a:pPr fontAlgn="base"/>
            <a:r>
              <a:rPr lang="en-US" sz="2400" dirty="0">
                <a:latin typeface="Berlin Sans FB Demi" pitchFamily="34" charset="0"/>
              </a:rPr>
              <a:t>Recently, in an effort to improve their rainfall predictors, the U.S. National Weather Service upgraded their radar network to be </a:t>
            </a:r>
            <a:r>
              <a:rPr lang="en-US" sz="2400" dirty="0" err="1">
                <a:latin typeface="Berlin Sans FB Demi" pitchFamily="34" charset="0"/>
              </a:rPr>
              <a:t>polarimetric</a:t>
            </a:r>
            <a:r>
              <a:rPr lang="en-US" sz="2400" dirty="0">
                <a:latin typeface="Berlin Sans FB Demi" pitchFamily="34" charset="0"/>
              </a:rPr>
              <a:t>. These </a:t>
            </a:r>
            <a:r>
              <a:rPr lang="en-US" sz="2400" dirty="0" err="1">
                <a:latin typeface="Berlin Sans FB Demi" pitchFamily="34" charset="0"/>
              </a:rPr>
              <a:t>polarimetric</a:t>
            </a:r>
            <a:r>
              <a:rPr lang="en-US" sz="2400" dirty="0">
                <a:latin typeface="Berlin Sans FB Demi" pitchFamily="34" charset="0"/>
              </a:rPr>
              <a:t> radars are able to provide higher quality data than conventional </a:t>
            </a:r>
            <a:r>
              <a:rPr lang="en-US" sz="2400" dirty="0">
                <a:latin typeface="Berlin Sans FB Demi" pitchFamily="34" charset="0"/>
                <a:hlinkClick r:id="rId2"/>
              </a:rPr>
              <a:t>Doppler radars</a:t>
            </a:r>
            <a:r>
              <a:rPr lang="en-US" sz="2400" dirty="0">
                <a:latin typeface="Berlin Sans FB Demi" pitchFamily="34" charset="0"/>
              </a:rPr>
              <a:t> because they transmit radio wave pulses with both horizontal and vertical orientations. </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302026"/>
            <a:ext cx="11029615" cy="5186456"/>
          </a:xfrm>
        </p:spPr>
        <p:txBody>
          <a:bodyPr>
            <a:noAutofit/>
          </a:bodyPr>
          <a:lstStyle/>
          <a:p>
            <a:pPr marL="305435" indent="-305435"/>
            <a:r>
              <a:rPr lang="en-US" sz="2200" dirty="0">
                <a:latin typeface="Berlin Sans FB Demi" pitchFamily="34" charset="0"/>
              </a:rPr>
              <a:t>Sustainable cultures and economies in the East Sahel need to evolve with a strong base at the local community level. In a region where water is such a determining asset, this requires a fundamental adaptation to the constraints that nature itself places on the resource. The greatest, most fundamental, and most immediate threat to the local population is the unpredictable variability of rainfall—the dimensions of which can only be appreciated by understanding the historical record on monthly, annual, and </a:t>
            </a:r>
            <a:r>
              <a:rPr lang="en-US" sz="2200" dirty="0" err="1">
                <a:latin typeface="Berlin Sans FB Demi" pitchFamily="34" charset="0"/>
              </a:rPr>
              <a:t>multidecadal</a:t>
            </a:r>
            <a:r>
              <a:rPr lang="en-US" sz="2200" dirty="0">
                <a:latin typeface="Berlin Sans FB Demi" pitchFamily="34" charset="0"/>
              </a:rPr>
              <a:t> time scales. However, due to the specific nature of the dominant type of storm systems in the region, certain essential aspects of rain storm patterns cannot be captured without daily coverage. While most of the rain days have low intensity, most of the annual rainfall total is contributed by the fewer, high-intensity events associated with deep convection into the troposphere. Although the most extreme storms often leave little to no imprint on monthly or annual totals, these are the events that most significantly impact the local landscape and communities</a:t>
            </a:r>
            <a:r>
              <a:rPr lang="en-US" sz="2200" dirty="0"/>
              <a:t>.</a:t>
            </a:r>
            <a:endParaRPr lang="en-IN" sz="22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2705622"/>
            <a:ext cx="11029615" cy="3269728"/>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651353" y="1791222"/>
            <a:ext cx="10271343" cy="4154984"/>
          </a:xfrm>
          <a:prstGeom prst="rect">
            <a:avLst/>
          </a:prstGeom>
        </p:spPr>
        <p:txBody>
          <a:bodyPr wrap="square">
            <a:spAutoFit/>
          </a:bodyPr>
          <a:lstStyle/>
          <a:p>
            <a:r>
              <a:rPr lang="en-US" sz="2200" b="1" i="1" dirty="0">
                <a:latin typeface="Berlin Sans FB Demi" pitchFamily="34" charset="0"/>
              </a:rPr>
              <a:t>Past and present-day greenhouse gas emissions will affect climate far into the future</a:t>
            </a:r>
            <a:endParaRPr lang="en-US" sz="2200" b="1" dirty="0">
              <a:latin typeface="Berlin Sans FB Demi" pitchFamily="34" charset="0"/>
            </a:endParaRPr>
          </a:p>
          <a:p>
            <a:r>
              <a:rPr lang="en-US" sz="2200" dirty="0">
                <a:latin typeface="Berlin Sans FB Demi" pitchFamily="34" charset="0"/>
              </a:rPr>
              <a:t>Many greenhouse gases stay in the atmosphere for long periods of time. As a result, even if emissions stopped increasing, atmospheric greenhouse gas concentrations would continue to increase and remain elevated for hundreds of years. Moreover, if we stabilized concentrations and the composition of today's atmosphere remained steady (which would require a dramatic reduction in current greenhouse gas emissions), surface air temperatures would continue to warm. This is because the oceans, which store heat, take many decades to fully respond to higher greenhouse gas concentrations. The ocean's response to higher greenhouse gas concentrations and higher temperatures will continue to impact climate over the next several decades to hundreds of years.</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c0fa2617-96bd-425d-8578-e93563fe37c5"/>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643</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How Much Did It Rain? II     Presented by  s.jeganathan mechanical engineering bharat niketan engineering college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2024-04-05T06:32:01Z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