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7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www.hospitalitynet.org/" TargetMode="External"/><Relationship Id="rId2" Type="http://schemas.openxmlformats.org/officeDocument/2006/relationships/hyperlink" Target="https://str.com/" TargetMode="External"/><Relationship Id="rId1" Type="http://schemas.openxmlformats.org/officeDocument/2006/relationships/slideLayout" Target="../slideLayouts/slideLayout2.xml"/><Relationship Id="rId4" Type="http://schemas.openxmlformats.org/officeDocument/2006/relationships/hyperlink" Target="https://skif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1185" y="-111510"/>
            <a:ext cx="5125641" cy="2815199"/>
          </a:xfrm>
        </p:spPr>
        <p:txBody>
          <a:bodyPr>
            <a:normAutofit/>
          </a:bodyPr>
          <a:lstStyle/>
          <a:p>
            <a:r>
              <a:rPr lang="en-US" sz="3600" b="1" u="sng" dirty="0">
                <a:solidFill>
                  <a:schemeClr val="accent6"/>
                </a:solidFill>
                <a:latin typeface="Algerian" panose="04020705040A02060702" pitchFamily="82" charset="0"/>
              </a:rPr>
              <a:t>CAPSTONE</a:t>
            </a:r>
            <a:r>
              <a:rPr lang="en-US" sz="3600" u="sng" dirty="0">
                <a:solidFill>
                  <a:schemeClr val="accent6"/>
                </a:solidFill>
                <a:latin typeface="Algerian" panose="04020705040A02060702" pitchFamily="82" charset="0"/>
              </a:rPr>
              <a:t> </a:t>
            </a:r>
            <a:r>
              <a:rPr lang="en-US" sz="3600" b="1" u="sng" dirty="0">
                <a:solidFill>
                  <a:schemeClr val="accent6"/>
                </a:solidFill>
                <a:latin typeface="Algerian" panose="04020705040A02060702" pitchFamily="82" charset="0"/>
              </a:rPr>
              <a:t>PROJECT</a:t>
            </a:r>
            <a:endParaRPr lang="en-IN" sz="3600" b="1" u="sng" dirty="0">
              <a:solidFill>
                <a:schemeClr val="accent6"/>
              </a:solidFill>
              <a:latin typeface="Algerian" panose="04020705040A02060702" pitchFamily="82" charset="0"/>
            </a:endParaRPr>
          </a:p>
        </p:txBody>
      </p:sp>
      <p:sp>
        <p:nvSpPr>
          <p:cNvPr id="3" name="Text Placeholder 2"/>
          <p:cNvSpPr>
            <a:spLocks noGrp="1"/>
          </p:cNvSpPr>
          <p:nvPr>
            <p:ph type="body" sz="quarter" idx="13"/>
          </p:nvPr>
        </p:nvSpPr>
        <p:spPr>
          <a:xfrm>
            <a:off x="1541558" y="2174941"/>
            <a:ext cx="8254009" cy="1057495"/>
          </a:xfrm>
        </p:spPr>
        <p:txBody>
          <a:bodyPr/>
          <a:lstStyle/>
          <a:p>
            <a:r>
              <a:rPr lang="en-US" sz="4000" dirty="0">
                <a:solidFill>
                  <a:srgbClr val="00B050"/>
                </a:solidFill>
                <a:latin typeface="Algerian" panose="04020705040A02060702" pitchFamily="82" charset="0"/>
              </a:rPr>
              <a:t>         </a:t>
            </a:r>
            <a:r>
              <a:rPr lang="en-US" sz="4000" i="1" dirty="0">
                <a:solidFill>
                  <a:srgbClr val="00B050"/>
                </a:solidFill>
                <a:latin typeface="Algerian" panose="04020705040A02060702" pitchFamily="82" charset="0"/>
              </a:rPr>
              <a:t>HOTEL</a:t>
            </a:r>
            <a:r>
              <a:rPr lang="en-US" sz="4000" dirty="0">
                <a:solidFill>
                  <a:srgbClr val="00B050"/>
                </a:solidFill>
                <a:latin typeface="Algerian" panose="04020705040A02060702" pitchFamily="82" charset="0"/>
              </a:rPr>
              <a:t> </a:t>
            </a:r>
            <a:r>
              <a:rPr lang="en-US" sz="4000" i="1" dirty="0">
                <a:solidFill>
                  <a:srgbClr val="00B050"/>
                </a:solidFill>
                <a:latin typeface="Algerian" panose="04020705040A02060702" pitchFamily="82" charset="0"/>
              </a:rPr>
              <a:t>BOOKING</a:t>
            </a:r>
            <a:r>
              <a:rPr lang="en-US" sz="4000" dirty="0">
                <a:solidFill>
                  <a:srgbClr val="00B050"/>
                </a:solidFill>
                <a:latin typeface="Algerian" panose="04020705040A02060702" pitchFamily="82" charset="0"/>
              </a:rPr>
              <a:t> </a:t>
            </a:r>
            <a:r>
              <a:rPr lang="en-US" sz="4000" i="1" dirty="0">
                <a:solidFill>
                  <a:srgbClr val="00B050"/>
                </a:solidFill>
                <a:latin typeface="Algerian" panose="04020705040A02060702" pitchFamily="82" charset="0"/>
              </a:rPr>
              <a:t>ANALYSIS</a:t>
            </a:r>
            <a:endParaRPr lang="en-IN" sz="4000" i="1" dirty="0">
              <a:solidFill>
                <a:srgbClr val="00B050"/>
              </a:solidFill>
              <a:latin typeface="Algerian" panose="04020705040A02060702" pitchFamily="82" charset="0"/>
            </a:endParaRPr>
          </a:p>
        </p:txBody>
      </p:sp>
      <p:sp>
        <p:nvSpPr>
          <p:cNvPr id="4" name="Text Placeholder 3"/>
          <p:cNvSpPr>
            <a:spLocks noGrp="1"/>
          </p:cNvSpPr>
          <p:nvPr>
            <p:ph type="body" sz="half" idx="2"/>
          </p:nvPr>
        </p:nvSpPr>
        <p:spPr>
          <a:xfrm>
            <a:off x="5668563" y="4564977"/>
            <a:ext cx="6036525" cy="1907822"/>
          </a:xfrm>
        </p:spPr>
        <p:txBody>
          <a:bodyPr/>
          <a:lstStyle/>
          <a:p>
            <a:r>
              <a:rPr lang="en-US" dirty="0"/>
              <a:t>      </a:t>
            </a:r>
            <a:r>
              <a:rPr lang="en-US" sz="2400" dirty="0">
                <a:solidFill>
                  <a:schemeClr val="accent6">
                    <a:lumMod val="50000"/>
                  </a:schemeClr>
                </a:solidFill>
                <a:latin typeface="Algerian" panose="04020705040A02060702" pitchFamily="82" charset="0"/>
              </a:rPr>
              <a:t>PRESENTED BY:</a:t>
            </a:r>
          </a:p>
          <a:p>
            <a:r>
              <a:rPr lang="en-US" sz="1600" dirty="0">
                <a:solidFill>
                  <a:srgbClr val="00B0F0"/>
                </a:solidFill>
                <a:latin typeface="Algerian" panose="04020705040A02060702" pitchFamily="82" charset="0"/>
              </a:rPr>
              <a:t>          </a:t>
            </a:r>
            <a:r>
              <a:rPr lang="en-IN" sz="1600" dirty="0">
                <a:solidFill>
                  <a:srgbClr val="00B0F0"/>
                </a:solidFill>
                <a:latin typeface="Algerian" panose="04020705040A02060702" pitchFamily="82" charset="0"/>
              </a:rPr>
              <a:t> </a:t>
            </a:r>
            <a:r>
              <a:rPr lang="en-US" sz="1600">
                <a:solidFill>
                  <a:srgbClr val="00B0F0"/>
                </a:solidFill>
                <a:latin typeface="Algerian" panose="04020705040A02060702" pitchFamily="82" charset="0"/>
              </a:rPr>
              <a:t>SELVA BHARATHI P</a:t>
            </a:r>
            <a:endParaRPr lang="en-IN" sz="1600" dirty="0">
              <a:solidFill>
                <a:srgbClr val="00B0F0"/>
              </a:solidFill>
              <a:latin typeface="Algerian" panose="04020705040A02060702" pitchFamily="82" charset="0"/>
            </a:endParaRPr>
          </a:p>
          <a:p>
            <a:r>
              <a:rPr lang="en-US" sz="1600" dirty="0">
                <a:solidFill>
                  <a:srgbClr val="00B0F0"/>
                </a:solidFill>
                <a:latin typeface="Algerian" panose="04020705040A02060702" pitchFamily="82" charset="0"/>
              </a:rPr>
              <a:t>           MANGAYARKARASI COLLEGE OF ENGINEERING</a:t>
            </a:r>
          </a:p>
          <a:p>
            <a:r>
              <a:rPr lang="en-US" sz="1600" dirty="0">
                <a:solidFill>
                  <a:srgbClr val="00B0F0"/>
                </a:solidFill>
                <a:latin typeface="Algerian" panose="04020705040A02060702" pitchFamily="82" charset="0"/>
              </a:rPr>
              <a:t>           ELECTRICAL AND ELECTRONICS ENGINEERING</a:t>
            </a:r>
          </a:p>
        </p:txBody>
      </p:sp>
    </p:spTree>
    <p:extLst>
      <p:ext uri="{BB962C8B-B14F-4D97-AF65-F5344CB8AC3E}">
        <p14:creationId xmlns:p14="http://schemas.microsoft.com/office/powerpoint/2010/main" val="7681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R</a:t>
            </a:r>
            <a:r>
              <a:rPr lang="en-IN" spc="-10" dirty="0">
                <a:solidFill>
                  <a:srgbClr val="1CACE3"/>
                </a:solidFill>
              </a:rPr>
              <a:t>E</a:t>
            </a:r>
            <a:r>
              <a:rPr lang="en-IN" spc="-15" dirty="0">
                <a:solidFill>
                  <a:srgbClr val="1CACE3"/>
                </a:solidFill>
              </a:rPr>
              <a:t>F</a:t>
            </a:r>
            <a:r>
              <a:rPr lang="en-IN" spc="-10" dirty="0">
                <a:solidFill>
                  <a:srgbClr val="1CACE3"/>
                </a:solidFill>
              </a:rPr>
              <a:t>E</a:t>
            </a:r>
            <a:r>
              <a:rPr lang="en-IN" spc="-5" dirty="0">
                <a:solidFill>
                  <a:srgbClr val="1CACE3"/>
                </a:solidFill>
              </a:rPr>
              <a:t>R</a:t>
            </a:r>
            <a:r>
              <a:rPr lang="en-IN" spc="-10" dirty="0">
                <a:solidFill>
                  <a:srgbClr val="1CACE3"/>
                </a:solidFill>
              </a:rPr>
              <a:t>E</a:t>
            </a:r>
            <a:r>
              <a:rPr lang="en-IN" spc="-5" dirty="0">
                <a:solidFill>
                  <a:srgbClr val="1CACE3"/>
                </a:solidFill>
              </a:rPr>
              <a:t>NC</a:t>
            </a:r>
            <a:r>
              <a:rPr lang="en-IN" spc="-10" dirty="0">
                <a:solidFill>
                  <a:srgbClr val="1CACE3"/>
                </a:solidFill>
              </a:rPr>
              <a:t>E</a:t>
            </a:r>
            <a:r>
              <a:rPr lang="en-IN" spc="20" dirty="0">
                <a:solidFill>
                  <a:srgbClr val="1CACE3"/>
                </a:solidFill>
              </a:rPr>
              <a:t>S</a:t>
            </a:r>
            <a:endParaRPr lang="en-IN" dirty="0"/>
          </a:p>
        </p:txBody>
      </p:sp>
      <p:sp>
        <p:nvSpPr>
          <p:cNvPr id="3" name="Content Placeholder 2"/>
          <p:cNvSpPr>
            <a:spLocks noGrp="1"/>
          </p:cNvSpPr>
          <p:nvPr>
            <p:ph idx="1"/>
          </p:nvPr>
        </p:nvSpPr>
        <p:spPr>
          <a:xfrm>
            <a:off x="2589212" y="1411111"/>
            <a:ext cx="8915400" cy="5317067"/>
          </a:xfrm>
        </p:spPr>
        <p:txBody>
          <a:bodyPr>
            <a:noAutofit/>
          </a:bodyPr>
          <a:lstStyle/>
          <a:p>
            <a:r>
              <a:rPr lang="en-IN" dirty="0"/>
              <a:t>Smith, J., &amp; Johnson, A. (Year). "</a:t>
            </a:r>
            <a:r>
              <a:rPr lang="en-IN" dirty="0" err="1"/>
              <a:t>Analyzing</a:t>
            </a:r>
            <a:r>
              <a:rPr lang="en-IN" dirty="0"/>
              <a:t> Hotel Booking Patterns: A Data-Driven Approach." Journal of Hospitality Management, Volume X, Issue X, Pages XX-XX. DOI: XXXX</a:t>
            </a:r>
          </a:p>
          <a:p>
            <a:r>
              <a:rPr lang="en-IN" dirty="0"/>
              <a:t>Jones, M., &amp; Brown, K. (Year). "Predictive </a:t>
            </a:r>
            <a:r>
              <a:rPr lang="en-IN" dirty="0" err="1"/>
              <a:t>Modeling</a:t>
            </a:r>
            <a:r>
              <a:rPr lang="en-IN" dirty="0"/>
              <a:t> for Hotel Booking Trends." Proceedings of the International Conference on Data Mining (ICDM), Pages XX-XX. DOI: XXXX</a:t>
            </a:r>
          </a:p>
          <a:p>
            <a:r>
              <a:rPr lang="en-IN" dirty="0"/>
              <a:t>Hotel Industry Reports:</a:t>
            </a:r>
          </a:p>
          <a:p>
            <a:pPr lvl="1"/>
            <a:r>
              <a:rPr lang="en-IN" sz="1800" dirty="0"/>
              <a:t>STR Global reports (</a:t>
            </a:r>
            <a:r>
              <a:rPr lang="en-IN" sz="1800" dirty="0">
                <a:hlinkClick r:id="rId2"/>
              </a:rPr>
              <a:t>https://str.com/</a:t>
            </a:r>
            <a:r>
              <a:rPr lang="en-IN" sz="1800" dirty="0"/>
              <a:t>)</a:t>
            </a:r>
          </a:p>
          <a:p>
            <a:pPr lvl="1"/>
            <a:r>
              <a:rPr lang="en-IN" sz="1800" dirty="0"/>
              <a:t>Deloitte Hospitality and Leisure reports (https://www2.deloitte.com/us/en/insights/industries/travel-hospitality-and-leisure.html)</a:t>
            </a:r>
          </a:p>
          <a:p>
            <a:r>
              <a:rPr lang="en-IN" dirty="0"/>
              <a:t>Online Resources:</a:t>
            </a:r>
          </a:p>
          <a:p>
            <a:pPr lvl="1"/>
            <a:r>
              <a:rPr lang="en-IN" sz="1800" dirty="0" err="1"/>
              <a:t>HospitalityNet</a:t>
            </a:r>
            <a:r>
              <a:rPr lang="en-IN" sz="1800" dirty="0"/>
              <a:t> (</a:t>
            </a:r>
            <a:r>
              <a:rPr lang="en-IN" sz="1800" dirty="0">
                <a:hlinkClick r:id="rId3"/>
              </a:rPr>
              <a:t>https://www.hospitalitynet.org/</a:t>
            </a:r>
            <a:r>
              <a:rPr lang="en-IN" sz="1800" dirty="0"/>
              <a:t>)</a:t>
            </a:r>
          </a:p>
          <a:p>
            <a:pPr lvl="1"/>
            <a:r>
              <a:rPr lang="en-IN" sz="1800" dirty="0" err="1"/>
              <a:t>Skift</a:t>
            </a:r>
            <a:r>
              <a:rPr lang="en-IN" sz="1800" dirty="0"/>
              <a:t> (</a:t>
            </a:r>
            <a:r>
              <a:rPr lang="en-IN" sz="1800" dirty="0">
                <a:hlinkClick r:id="rId4"/>
              </a:rPr>
              <a:t>https://skift.com/</a:t>
            </a:r>
            <a:r>
              <a:rPr lang="en-IN" sz="1800" dirty="0"/>
              <a:t>)</a:t>
            </a:r>
          </a:p>
          <a:p>
            <a:pPr marL="457200" lvl="1" indent="0">
              <a:buNone/>
            </a:pPr>
            <a:endParaRPr lang="en-IN" sz="1800" dirty="0"/>
          </a:p>
        </p:txBody>
      </p:sp>
    </p:spTree>
    <p:extLst>
      <p:ext uri="{BB962C8B-B14F-4D97-AF65-F5344CB8AC3E}">
        <p14:creationId xmlns:p14="http://schemas.microsoft.com/office/powerpoint/2010/main" val="387541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7098" y="1442976"/>
            <a:ext cx="8915400" cy="2724845"/>
          </a:xfrm>
        </p:spPr>
        <p:txBody>
          <a:bodyPr/>
          <a:lstStyle/>
          <a:p>
            <a:r>
              <a:rPr lang="en-IN" b="1" u="sng" spc="30" dirty="0">
                <a:solidFill>
                  <a:srgbClr val="C00000"/>
                </a:solidFill>
              </a:rPr>
              <a:t>THANK</a:t>
            </a:r>
            <a:r>
              <a:rPr lang="en-IN" spc="-145" dirty="0">
                <a:solidFill>
                  <a:srgbClr val="C00000"/>
                </a:solidFill>
              </a:rPr>
              <a:t> </a:t>
            </a:r>
            <a:r>
              <a:rPr lang="en-IN" b="1" u="sng" spc="25" dirty="0">
                <a:solidFill>
                  <a:srgbClr val="C00000"/>
                </a:solidFill>
              </a:rPr>
              <a:t>YOU</a:t>
            </a:r>
            <a:endParaRPr lang="en-IN" b="1" u="sng" dirty="0">
              <a:solidFill>
                <a:srgbClr val="C00000"/>
              </a:solidFill>
            </a:endParaRPr>
          </a:p>
        </p:txBody>
      </p:sp>
    </p:spTree>
    <p:extLst>
      <p:ext uri="{BB962C8B-B14F-4D97-AF65-F5344CB8AC3E}">
        <p14:creationId xmlns:p14="http://schemas.microsoft.com/office/powerpoint/2010/main" val="382350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022" y="624110"/>
            <a:ext cx="9901590" cy="5291268"/>
          </a:xfrm>
        </p:spPr>
        <p:txBody>
          <a:bodyPr>
            <a:normAutofit/>
          </a:bodyPr>
          <a:lstStyle/>
          <a:p>
            <a:r>
              <a:rPr lang="en-US" sz="4000" b="1" dirty="0">
                <a:solidFill>
                  <a:srgbClr val="002060"/>
                </a:solidFill>
              </a:rPr>
              <a:t>OUTLINE</a:t>
            </a:r>
            <a:br>
              <a:rPr lang="en-US" sz="4000" dirty="0">
                <a:solidFill>
                  <a:schemeClr val="tx1"/>
                </a:solidFill>
              </a:rPr>
            </a:br>
            <a:r>
              <a:rPr lang="en-US" sz="4000" dirty="0">
                <a:solidFill>
                  <a:schemeClr val="tx1"/>
                </a:solidFill>
              </a:rPr>
              <a:t> </a:t>
            </a:r>
            <a:r>
              <a:rPr lang="en-US" sz="3100" b="1" dirty="0">
                <a:solidFill>
                  <a:schemeClr val="tx1"/>
                </a:solidFill>
              </a:rPr>
              <a:t>* Problem Statement</a:t>
            </a:r>
            <a:br>
              <a:rPr lang="en-US" sz="3100" b="1" dirty="0">
                <a:solidFill>
                  <a:schemeClr val="tx1"/>
                </a:solidFill>
              </a:rPr>
            </a:br>
            <a:r>
              <a:rPr lang="en-US" sz="3100" b="1" dirty="0">
                <a:solidFill>
                  <a:schemeClr val="tx1"/>
                </a:solidFill>
              </a:rPr>
              <a:t> * Proposed System/Solution</a:t>
            </a:r>
            <a:br>
              <a:rPr lang="en-US" sz="3100" b="1" dirty="0">
                <a:solidFill>
                  <a:schemeClr val="tx1"/>
                </a:solidFill>
              </a:rPr>
            </a:br>
            <a:r>
              <a:rPr lang="en-US" sz="3100" b="1" dirty="0">
                <a:solidFill>
                  <a:schemeClr val="tx1"/>
                </a:solidFill>
              </a:rPr>
              <a:t> * System Development Approach</a:t>
            </a:r>
            <a:br>
              <a:rPr lang="en-US" sz="3100" b="1" dirty="0">
                <a:solidFill>
                  <a:schemeClr val="tx1"/>
                </a:solidFill>
              </a:rPr>
            </a:br>
            <a:r>
              <a:rPr lang="en-US" sz="3100" b="1" dirty="0">
                <a:solidFill>
                  <a:schemeClr val="tx1"/>
                </a:solidFill>
              </a:rPr>
              <a:t> * Algorithm &amp; Deployment</a:t>
            </a:r>
            <a:br>
              <a:rPr lang="en-US" sz="3100" b="1" dirty="0">
                <a:solidFill>
                  <a:schemeClr val="tx1"/>
                </a:solidFill>
              </a:rPr>
            </a:br>
            <a:r>
              <a:rPr lang="en-US" sz="3100" b="1" dirty="0">
                <a:solidFill>
                  <a:schemeClr val="tx1"/>
                </a:solidFill>
              </a:rPr>
              <a:t> * Result</a:t>
            </a:r>
            <a:br>
              <a:rPr lang="en-US" sz="3100" b="1" dirty="0">
                <a:solidFill>
                  <a:schemeClr val="tx1"/>
                </a:solidFill>
              </a:rPr>
            </a:br>
            <a:r>
              <a:rPr lang="en-US" sz="3100" b="1" dirty="0">
                <a:solidFill>
                  <a:schemeClr val="tx1"/>
                </a:solidFill>
              </a:rPr>
              <a:t> * Conclusion</a:t>
            </a:r>
            <a:br>
              <a:rPr lang="en-US" sz="3100" b="1" dirty="0">
                <a:solidFill>
                  <a:schemeClr val="tx1"/>
                </a:solidFill>
              </a:rPr>
            </a:br>
            <a:r>
              <a:rPr lang="en-US" sz="3100" b="1" dirty="0">
                <a:solidFill>
                  <a:schemeClr val="tx1"/>
                </a:solidFill>
              </a:rPr>
              <a:t> * Future Scope</a:t>
            </a:r>
            <a:br>
              <a:rPr lang="en-US" sz="3100" b="1" dirty="0">
                <a:solidFill>
                  <a:schemeClr val="tx1"/>
                </a:solidFill>
              </a:rPr>
            </a:br>
            <a:r>
              <a:rPr lang="en-US" sz="3100" b="1" dirty="0">
                <a:solidFill>
                  <a:schemeClr val="tx1"/>
                </a:solidFill>
              </a:rPr>
              <a:t> * References</a:t>
            </a:r>
            <a:endParaRPr lang="en-IN" sz="3100" b="1" dirty="0">
              <a:solidFill>
                <a:schemeClr val="tx1"/>
              </a:solidFill>
            </a:endParaRPr>
          </a:p>
        </p:txBody>
      </p:sp>
    </p:spTree>
    <p:extLst>
      <p:ext uri="{BB962C8B-B14F-4D97-AF65-F5344CB8AC3E}">
        <p14:creationId xmlns:p14="http://schemas.microsoft.com/office/powerpoint/2010/main" val="200517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r>
              <a:rPr lang="en-US" dirty="0"/>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a:t>
            </a:r>
          </a:p>
          <a:p>
            <a:r>
              <a:rPr lang="en-US" dirty="0"/>
              <a:t>This data set contains booking information for a city hotel and a resort hotel, and includes information such as when the booking was made, length of stay, the number of adults, children, and/or babies, and the number of available parking spaces, among other things. </a:t>
            </a:r>
          </a:p>
          <a:p>
            <a:r>
              <a:rPr lang="en-US" dirty="0"/>
              <a:t>All personally identifying information has been removed from the data. Explore and </a:t>
            </a:r>
            <a:r>
              <a:rPr lang="en-US" dirty="0" err="1"/>
              <a:t>analyse</a:t>
            </a:r>
            <a:r>
              <a:rPr lang="en-US" dirty="0"/>
              <a:t> the data to discover important factors that govern the bookings.</a:t>
            </a:r>
            <a:endParaRPr lang="en-IN" b="1" dirty="0"/>
          </a:p>
        </p:txBody>
      </p:sp>
    </p:spTree>
    <p:extLst>
      <p:ext uri="{BB962C8B-B14F-4D97-AF65-F5344CB8AC3E}">
        <p14:creationId xmlns:p14="http://schemas.microsoft.com/office/powerpoint/2010/main" val="213505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PROPOSED</a:t>
            </a:r>
            <a:r>
              <a:rPr lang="en-IN" spc="254" dirty="0">
                <a:solidFill>
                  <a:srgbClr val="1CACE3"/>
                </a:solidFill>
              </a:rPr>
              <a:t> </a:t>
            </a:r>
            <a:r>
              <a:rPr lang="en-IN" dirty="0">
                <a:solidFill>
                  <a:srgbClr val="1CACE3"/>
                </a:solidFill>
              </a:rPr>
              <a:t>SOLUTION</a:t>
            </a:r>
            <a:endParaRPr lang="en-IN" dirty="0"/>
          </a:p>
        </p:txBody>
      </p:sp>
      <p:sp>
        <p:nvSpPr>
          <p:cNvPr id="6" name="TextBox 5"/>
          <p:cNvSpPr txBox="1"/>
          <p:nvPr/>
        </p:nvSpPr>
        <p:spPr>
          <a:xfrm>
            <a:off x="2167467" y="1986844"/>
            <a:ext cx="8252177" cy="4524315"/>
          </a:xfrm>
          <a:prstGeom prst="rect">
            <a:avLst/>
          </a:prstGeom>
          <a:noFill/>
        </p:spPr>
        <p:txBody>
          <a:bodyPr wrap="square" rtlCol="0">
            <a:spAutoFit/>
          </a:bodyPr>
          <a:lstStyle/>
          <a:p>
            <a:r>
              <a:rPr lang="en-US" b="1" dirty="0"/>
              <a:t>Data Understanding and Preparation</a:t>
            </a:r>
            <a:r>
              <a:rPr lang="en-US" dirty="0"/>
              <a:t>:</a:t>
            </a:r>
          </a:p>
          <a:p>
            <a:pPr lvl="1"/>
            <a:r>
              <a:rPr lang="en-US" dirty="0"/>
              <a:t>Load the hotel booking dataset and examine its structure and </a:t>
            </a:r>
            <a:r>
              <a:rPr lang="en-US" dirty="0" err="1"/>
              <a:t>features.Perform</a:t>
            </a:r>
            <a:r>
              <a:rPr lang="en-US" dirty="0"/>
              <a:t> data cleaning by handling missing values, outliers, and </a:t>
            </a:r>
            <a:r>
              <a:rPr lang="en-US" dirty="0" err="1"/>
              <a:t>inconsistencies.Convert</a:t>
            </a:r>
            <a:r>
              <a:rPr lang="en-US" dirty="0"/>
              <a:t> categorical variables into numerical representations using techniques like one-hot encoding.</a:t>
            </a:r>
          </a:p>
          <a:p>
            <a:r>
              <a:rPr lang="en-US" b="1" dirty="0"/>
              <a:t>Exploratory Data Analysis (EDA)</a:t>
            </a:r>
            <a:r>
              <a:rPr lang="en-US" dirty="0"/>
              <a:t>:</a:t>
            </a:r>
          </a:p>
          <a:p>
            <a:pPr lvl="1"/>
            <a:r>
              <a:rPr lang="en-US" dirty="0"/>
              <a:t>Conduct descriptive statistics to summarize the key features of the </a:t>
            </a:r>
            <a:r>
              <a:rPr lang="en-US" dirty="0" err="1"/>
              <a:t>dataset.Visualize</a:t>
            </a:r>
            <a:r>
              <a:rPr lang="en-US" dirty="0"/>
              <a:t> the distribution of key variables such as booking lead time, length of stay, and average daily </a:t>
            </a:r>
            <a:r>
              <a:rPr lang="en-US" dirty="0" err="1"/>
              <a:t>rates.Explore</a:t>
            </a:r>
            <a:r>
              <a:rPr lang="en-US" dirty="0"/>
              <a:t> correlations between different features and identify any patterns or trends.</a:t>
            </a:r>
          </a:p>
          <a:p>
            <a:r>
              <a:rPr lang="en-US" b="1" dirty="0"/>
              <a:t>Time Series Analysis</a:t>
            </a:r>
            <a:r>
              <a:rPr lang="en-US" dirty="0"/>
              <a:t>:</a:t>
            </a:r>
          </a:p>
          <a:p>
            <a:pPr lvl="1"/>
            <a:r>
              <a:rPr lang="en-US" dirty="0"/>
              <a:t>Analyze booking trends over time for both the city hotel and resort </a:t>
            </a:r>
            <a:r>
              <a:rPr lang="en-US" dirty="0" err="1"/>
              <a:t>hotel.Decompose</a:t>
            </a:r>
            <a:r>
              <a:rPr lang="en-US" dirty="0"/>
              <a:t> the time series data to identify seasonal patterns, trends, and irregularities.</a:t>
            </a:r>
          </a:p>
          <a:p>
            <a:pPr lvl="1"/>
            <a:r>
              <a:rPr lang="en-US" dirty="0"/>
              <a:t>.</a:t>
            </a:r>
          </a:p>
        </p:txBody>
      </p:sp>
    </p:spTree>
    <p:extLst>
      <p:ext uri="{BB962C8B-B14F-4D97-AF65-F5344CB8AC3E}">
        <p14:creationId xmlns:p14="http://schemas.microsoft.com/office/powerpoint/2010/main" val="120955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SYSTEM	</a:t>
            </a:r>
            <a:r>
              <a:rPr lang="en-IN" spc="-15" dirty="0">
                <a:solidFill>
                  <a:srgbClr val="1CACE3"/>
                </a:solidFill>
              </a:rPr>
              <a:t>APPROACH</a:t>
            </a:r>
            <a:endParaRPr lang="en-IN" dirty="0"/>
          </a:p>
        </p:txBody>
      </p:sp>
      <p:sp>
        <p:nvSpPr>
          <p:cNvPr id="3" name="Content Placeholder 2"/>
          <p:cNvSpPr>
            <a:spLocks noGrp="1"/>
          </p:cNvSpPr>
          <p:nvPr>
            <p:ph idx="1"/>
          </p:nvPr>
        </p:nvSpPr>
        <p:spPr/>
        <p:txBody>
          <a:bodyPr>
            <a:normAutofit fontScale="25000" lnSpcReduction="20000"/>
          </a:bodyPr>
          <a:lstStyle/>
          <a:p>
            <a:r>
              <a:rPr lang="en-US" sz="7200" b="1" dirty="0"/>
              <a:t>Identify System Components</a:t>
            </a:r>
            <a:r>
              <a:rPr lang="en-US" sz="7200" dirty="0"/>
              <a:t>:</a:t>
            </a:r>
          </a:p>
          <a:p>
            <a:pPr marL="457200" lvl="1" indent="0">
              <a:buNone/>
            </a:pPr>
            <a:r>
              <a:rPr lang="en-US" sz="7200" dirty="0"/>
              <a:t>Identify the main components of the hotel booking system, including customers, hotels (city and resort), booking platforms (direct, online travel agencies), and hotel management </a:t>
            </a:r>
            <a:r>
              <a:rPr lang="en-US" sz="7200" dirty="0" err="1"/>
              <a:t>systems.Consider</a:t>
            </a:r>
            <a:r>
              <a:rPr lang="en-US" sz="7200" dirty="0"/>
              <a:t> how these components interact with each other to facilitate bookings and influence outcomes such as revenue and customer satisfaction.</a:t>
            </a:r>
          </a:p>
          <a:p>
            <a:r>
              <a:rPr lang="en-US" sz="7200" b="1" dirty="0"/>
              <a:t>Understand Interconnections</a:t>
            </a:r>
            <a:r>
              <a:rPr lang="en-US" sz="7200" dirty="0"/>
              <a:t>:</a:t>
            </a:r>
          </a:p>
          <a:p>
            <a:pPr marL="457200" lvl="1" indent="0">
              <a:buNone/>
            </a:pPr>
            <a:r>
              <a:rPr lang="en-US" sz="7200" dirty="0"/>
              <a:t>Analyze the interconnections and dependencies between system components. For example, customer preferences influence booking decisions, which in turn impact hotel occupancy and </a:t>
            </a:r>
            <a:r>
              <a:rPr lang="en-US" sz="7200" dirty="0" err="1"/>
              <a:t>revenue.Consider</a:t>
            </a:r>
            <a:r>
              <a:rPr lang="en-US" sz="7200" dirty="0"/>
              <a:t> feedback loops within the system, such as customer reviews influencing future bookings and hotel management .</a:t>
            </a:r>
          </a:p>
        </p:txBody>
      </p:sp>
    </p:spTree>
    <p:extLst>
      <p:ext uri="{BB962C8B-B14F-4D97-AF65-F5344CB8AC3E}">
        <p14:creationId xmlns:p14="http://schemas.microsoft.com/office/powerpoint/2010/main" val="19159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solidFill>
                  <a:srgbClr val="1CACE3"/>
                </a:solidFill>
              </a:rPr>
              <a:t>ALGORITHM</a:t>
            </a:r>
            <a:r>
              <a:rPr lang="en-IN" spc="350" dirty="0">
                <a:solidFill>
                  <a:srgbClr val="1CACE3"/>
                </a:solidFill>
              </a:rPr>
              <a:t> </a:t>
            </a:r>
            <a:r>
              <a:rPr lang="en-IN" spc="20" dirty="0">
                <a:solidFill>
                  <a:srgbClr val="1CACE3"/>
                </a:solidFill>
              </a:rPr>
              <a:t>&amp;</a:t>
            </a:r>
            <a:r>
              <a:rPr lang="en-IN" spc="-20" dirty="0">
                <a:solidFill>
                  <a:srgbClr val="1CACE3"/>
                </a:solidFill>
              </a:rPr>
              <a:t> </a:t>
            </a:r>
            <a:r>
              <a:rPr lang="en-IN" spc="5" dirty="0">
                <a:solidFill>
                  <a:srgbClr val="1CACE3"/>
                </a:solidFill>
              </a:rPr>
              <a:t>DEPLOYMENT</a:t>
            </a:r>
            <a:endParaRPr lang="en-IN" dirty="0"/>
          </a:p>
        </p:txBody>
      </p:sp>
      <p:sp>
        <p:nvSpPr>
          <p:cNvPr id="3" name="Content Placeholder 2"/>
          <p:cNvSpPr>
            <a:spLocks noGrp="1"/>
          </p:cNvSpPr>
          <p:nvPr>
            <p:ph idx="1"/>
          </p:nvPr>
        </p:nvSpPr>
        <p:spPr>
          <a:xfrm>
            <a:off x="666044" y="1905000"/>
            <a:ext cx="10838568" cy="4006222"/>
          </a:xfrm>
        </p:spPr>
        <p:txBody>
          <a:bodyPr>
            <a:normAutofit lnSpcReduction="10000"/>
          </a:bodyPr>
          <a:lstStyle/>
          <a:p>
            <a:r>
              <a:rPr lang="en-US" b="1" dirty="0"/>
              <a:t>Data Collection and Preprocessing</a:t>
            </a:r>
            <a:r>
              <a:rPr lang="en-US" dirty="0"/>
              <a:t>:</a:t>
            </a:r>
          </a:p>
          <a:p>
            <a:pPr lvl="1"/>
            <a:r>
              <a:rPr lang="en-US" dirty="0"/>
              <a:t>Collect historical hotel booking data from both the city hotel and resort hotel.</a:t>
            </a:r>
          </a:p>
          <a:p>
            <a:pPr lvl="1"/>
            <a:r>
              <a:rPr lang="en-US" dirty="0"/>
              <a:t>Preprocess the data by handling missing values, encoding categorical variables, and scaling numerical features if necessary.</a:t>
            </a:r>
          </a:p>
          <a:p>
            <a:r>
              <a:rPr lang="en-US" b="1" dirty="0"/>
              <a:t>Exploratory Data Analysis (EDA)</a:t>
            </a:r>
            <a:r>
              <a:rPr lang="en-US" dirty="0"/>
              <a:t>:</a:t>
            </a:r>
          </a:p>
          <a:p>
            <a:pPr lvl="1"/>
            <a:r>
              <a:rPr lang="en-US" dirty="0"/>
              <a:t>Conduct descriptive analysis to understand the distribution of key variables and identify any patterns or trends.</a:t>
            </a:r>
          </a:p>
          <a:p>
            <a:r>
              <a:rPr lang="en-US" dirty="0"/>
              <a:t>Visualize the data using charts and graphs to gain insights into booking behavior.</a:t>
            </a:r>
            <a:r>
              <a:rPr lang="en-US" b="1" dirty="0"/>
              <a:t> </a:t>
            </a:r>
          </a:p>
          <a:p>
            <a:r>
              <a:rPr lang="en-US" b="1" dirty="0"/>
              <a:t>Time Series Analysis</a:t>
            </a:r>
            <a:r>
              <a:rPr lang="en-US" dirty="0"/>
              <a:t>:</a:t>
            </a:r>
          </a:p>
          <a:p>
            <a:r>
              <a:rPr lang="en-US" dirty="0"/>
              <a:t> Analyze booking trends over time for both hotels to identify seasonal patterns and </a:t>
            </a:r>
            <a:r>
              <a:rPr lang="en-US" dirty="0" err="1"/>
              <a:t>trends.Decompose</a:t>
            </a:r>
            <a:r>
              <a:rPr lang="en-US" dirty="0"/>
              <a:t> the time series data to understand the underlying components such as trend, seasonality, and noise.</a:t>
            </a:r>
          </a:p>
          <a:p>
            <a:pPr lvl="1"/>
            <a:endParaRPr lang="en-US" dirty="0"/>
          </a:p>
          <a:p>
            <a:endParaRPr lang="en-IN" dirty="0"/>
          </a:p>
        </p:txBody>
      </p:sp>
    </p:spTree>
    <p:extLst>
      <p:ext uri="{BB962C8B-B14F-4D97-AF65-F5344CB8AC3E}">
        <p14:creationId xmlns:p14="http://schemas.microsoft.com/office/powerpoint/2010/main" val="368041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R</a:t>
            </a:r>
            <a:r>
              <a:rPr lang="en-IN" spc="-10" dirty="0">
                <a:solidFill>
                  <a:srgbClr val="1CACE3"/>
                </a:solidFill>
              </a:rPr>
              <a:t>ES</a:t>
            </a:r>
            <a:r>
              <a:rPr lang="en-IN" spc="-5" dirty="0">
                <a:solidFill>
                  <a:srgbClr val="1CACE3"/>
                </a:solidFill>
              </a:rPr>
              <a:t>U</a:t>
            </a:r>
            <a:r>
              <a:rPr lang="en-IN" spc="-315" dirty="0">
                <a:solidFill>
                  <a:srgbClr val="1CACE3"/>
                </a:solidFill>
              </a:rPr>
              <a:t>L</a:t>
            </a:r>
            <a:r>
              <a:rPr lang="en-IN" spc="20" dirty="0">
                <a:solidFill>
                  <a:srgbClr val="1CACE3"/>
                </a:solidFill>
              </a:rPr>
              <a:t>T</a:t>
            </a:r>
            <a:endParaRPr lang="en-IN" dirty="0"/>
          </a:p>
        </p:txBody>
      </p:sp>
      <p:sp>
        <p:nvSpPr>
          <p:cNvPr id="3" name="Content Placeholder 2"/>
          <p:cNvSpPr>
            <a:spLocks noGrp="1"/>
          </p:cNvSpPr>
          <p:nvPr>
            <p:ph idx="1"/>
          </p:nvPr>
        </p:nvSpPr>
        <p:spPr/>
        <p:txBody>
          <a:bodyPr/>
          <a:lstStyle/>
          <a:p>
            <a:r>
              <a:rPr lang="en-US" b="1" dirty="0"/>
              <a:t>Insights into Booking Patterns</a:t>
            </a:r>
            <a:r>
              <a:rPr lang="en-US" dirty="0"/>
              <a:t>: Gain a comprehensive understanding of booking patterns, including trends over time, seasonal variations, and peak booking periods.</a:t>
            </a:r>
          </a:p>
          <a:p>
            <a:r>
              <a:rPr lang="en-US" b="1" dirty="0"/>
              <a:t>Optimal Booking Strategies</a:t>
            </a:r>
            <a:r>
              <a:rPr lang="en-US" dirty="0"/>
              <a:t>: Identify the optimal booking lead time and length of stay for obtaining the best daily rates and maximizing revenue.</a:t>
            </a:r>
          </a:p>
          <a:p>
            <a:r>
              <a:rPr lang="en-US" b="1" dirty="0"/>
              <a:t>Special Requests Prediction</a:t>
            </a:r>
            <a:r>
              <a:rPr lang="en-US" dirty="0"/>
              <a:t>: Develop a predictive model to forecast whether a hotel is likely to receive a disproportionately high number of special requests. This can help hotels better prepare and allocate resources accordingly.</a:t>
            </a:r>
          </a:p>
          <a:p>
            <a:r>
              <a:rPr lang="en-US" b="1" dirty="0"/>
              <a:t>Feature Importance</a:t>
            </a:r>
            <a:r>
              <a:rPr lang="en-US" dirty="0"/>
              <a:t>: Determine which factors have the most significant impact on booking decisions and the likelihood of receiving special requests. This insight can inform marketing strategies and service offerings.</a:t>
            </a:r>
          </a:p>
          <a:p>
            <a:endParaRPr lang="en-IN" dirty="0"/>
          </a:p>
        </p:txBody>
      </p:sp>
    </p:spTree>
    <p:extLst>
      <p:ext uri="{BB962C8B-B14F-4D97-AF65-F5344CB8AC3E}">
        <p14:creationId xmlns:p14="http://schemas.microsoft.com/office/powerpoint/2010/main" val="268955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CE3"/>
                </a:solidFill>
              </a:rPr>
              <a:t>CONCLUSION</a:t>
            </a:r>
            <a:endParaRPr lang="en-IN" dirty="0"/>
          </a:p>
        </p:txBody>
      </p:sp>
      <p:sp>
        <p:nvSpPr>
          <p:cNvPr id="3" name="Content Placeholder 2"/>
          <p:cNvSpPr>
            <a:spLocks noGrp="1"/>
          </p:cNvSpPr>
          <p:nvPr>
            <p:ph idx="1"/>
          </p:nvPr>
        </p:nvSpPr>
        <p:spPr/>
        <p:txBody>
          <a:bodyPr/>
          <a:lstStyle/>
          <a:p>
            <a:r>
              <a:rPr lang="en-US" dirty="0"/>
              <a:t>In conclusion, the hotel booking analysis provides valuable insights into booking patterns, customer preferences, and strategies to optimize revenue and enhance customer satisfaction. By leveraging data-driven approaches and advanced analytics techniques, hotels can make informed decisions to improve their booking processes and overall performance.</a:t>
            </a:r>
          </a:p>
          <a:p>
            <a:r>
              <a:rPr lang="en-US" dirty="0"/>
              <a:t>Through exploratory data analysis, we gained a deeper understanding of booking trends, seasonal variations, and the impact of factors such as booking lead time and length of stay on daily rates. Predictive modeling enabled us to forecast the likelihood of receiving special requests, allowing hotels to better allocate resources and provide personalized services to guests.</a:t>
            </a:r>
          </a:p>
          <a:p>
            <a:endParaRPr lang="en-IN" dirty="0"/>
          </a:p>
        </p:txBody>
      </p:sp>
    </p:spTree>
    <p:extLst>
      <p:ext uri="{BB962C8B-B14F-4D97-AF65-F5344CB8AC3E}">
        <p14:creationId xmlns:p14="http://schemas.microsoft.com/office/powerpoint/2010/main" val="276198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solidFill>
                  <a:srgbClr val="1CACE3"/>
                </a:solidFill>
              </a:rPr>
              <a:t>FUTURE</a:t>
            </a:r>
            <a:r>
              <a:rPr lang="en-IN" spc="-110" dirty="0">
                <a:solidFill>
                  <a:srgbClr val="1CACE3"/>
                </a:solidFill>
              </a:rPr>
              <a:t> </a:t>
            </a:r>
            <a:r>
              <a:rPr lang="en-IN" spc="-15" dirty="0">
                <a:solidFill>
                  <a:srgbClr val="1CACE3"/>
                </a:solidFill>
              </a:rPr>
              <a:t>SCOPE</a:t>
            </a:r>
            <a:endParaRPr lang="en-IN" dirty="0"/>
          </a:p>
        </p:txBody>
      </p:sp>
      <p:sp>
        <p:nvSpPr>
          <p:cNvPr id="3" name="Content Placeholder 2"/>
          <p:cNvSpPr>
            <a:spLocks noGrp="1"/>
          </p:cNvSpPr>
          <p:nvPr>
            <p:ph idx="1"/>
          </p:nvPr>
        </p:nvSpPr>
        <p:spPr/>
        <p:txBody>
          <a:bodyPr>
            <a:normAutofit lnSpcReduction="10000"/>
          </a:bodyPr>
          <a:lstStyle/>
          <a:p>
            <a:r>
              <a:rPr lang="en-US" b="1" dirty="0"/>
              <a:t>Real-Time Data Analysis</a:t>
            </a:r>
            <a:r>
              <a:rPr lang="en-US" dirty="0"/>
              <a:t>: Incorporate real-time data streams from booking platforms and hotel management systems to enable dynamic pricing and personalized recommendations for guests.</a:t>
            </a:r>
          </a:p>
          <a:p>
            <a:r>
              <a:rPr lang="en-US" b="1" dirty="0"/>
              <a:t>Predictive Maintenance</a:t>
            </a:r>
            <a:r>
              <a:rPr lang="en-US" dirty="0"/>
              <a:t>: Extend predictive modeling techniques to forecast equipment failures and maintenance needs within hotels, ensuring smooth operations and guest satisfaction.</a:t>
            </a:r>
          </a:p>
          <a:p>
            <a:r>
              <a:rPr lang="en-US" b="1" dirty="0"/>
              <a:t>Advanced Machine Learning Models</a:t>
            </a:r>
            <a:r>
              <a:rPr lang="en-US" dirty="0"/>
              <a:t>: Explore advanced machine learning algorithms such as deep learning and reinforcement learning to improve the accuracy of predictive models and uncover complex patterns in booking behavior.</a:t>
            </a:r>
          </a:p>
          <a:p>
            <a:r>
              <a:rPr lang="en-US" b="1" dirty="0"/>
              <a:t>Personalized Guest Experiences</a:t>
            </a:r>
            <a:r>
              <a:rPr lang="en-US" dirty="0"/>
              <a:t>: Utilize customer segmentation and predictive analytics to offer highly personalized guest experiences, including customized room amenities, dining options, and leisure activities.</a:t>
            </a:r>
          </a:p>
          <a:p>
            <a:endParaRPr lang="en-IN" dirty="0"/>
          </a:p>
        </p:txBody>
      </p:sp>
    </p:spTree>
    <p:extLst>
      <p:ext uri="{BB962C8B-B14F-4D97-AF65-F5344CB8AC3E}">
        <p14:creationId xmlns:p14="http://schemas.microsoft.com/office/powerpoint/2010/main" val="4141898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73</TotalTime>
  <Words>1051</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 3</vt:lpstr>
      <vt:lpstr>Wisp</vt:lpstr>
      <vt:lpstr>CAPSTONE PROJECT</vt:lpstr>
      <vt:lpstr>OUTLINE  * Problem Statement  * Proposed System/Solution  * System Development Approach  * Algorithm &amp; Deployment  * Result  * Conclusion  * Future Scope  * References</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c:creator>
  <cp:lastModifiedBy>SELVA BHARATHI P</cp:lastModifiedBy>
  <cp:revision>10</cp:revision>
  <dcterms:created xsi:type="dcterms:W3CDTF">2024-04-05T09:02:22Z</dcterms:created>
  <dcterms:modified xsi:type="dcterms:W3CDTF">2024-04-06T04:05:57Z</dcterms:modified>
</cp:coreProperties>
</file>