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5/10/2024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pPr/>
              <a:t>5/10/2024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pPr/>
              <a:t>5/10/2024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pPr/>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pPr/>
              <a:t>5/10/2024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7731" y="1992573"/>
            <a:ext cx="9498841" cy="1119117"/>
          </a:xfrm>
        </p:spPr>
        <p:txBody>
          <a:bodyPr/>
          <a:lstStyle/>
          <a:p>
            <a:r>
              <a:rPr lang="en-US" sz="4400" i="1" dirty="0" smtClean="0">
                <a:solidFill>
                  <a:schemeClr val="tx2">
                    <a:lumMod val="40000"/>
                    <a:lumOff val="60000"/>
                  </a:schemeClr>
                </a:solidFill>
                <a:latin typeface="Bauhaus 93" panose="04030905020B02020C02" pitchFamily="82" charset="0"/>
              </a:rPr>
              <a:t>BITCOIN PRICE PREDICTION</a:t>
            </a:r>
            <a:endParaRPr lang="en-IN" sz="4400" i="1" dirty="0">
              <a:solidFill>
                <a:schemeClr val="tx2">
                  <a:lumMod val="40000"/>
                  <a:lumOff val="60000"/>
                </a:schemeClr>
              </a:solidFill>
              <a:latin typeface="Bauhaus 93" panose="04030905020B02020C02" pitchFamily="82" charset="0"/>
            </a:endParaRPr>
          </a:p>
        </p:txBody>
      </p:sp>
      <p:sp>
        <p:nvSpPr>
          <p:cNvPr id="12" name="Subtitle 11"/>
          <p:cNvSpPr>
            <a:spLocks noGrp="1"/>
          </p:cNvSpPr>
          <p:nvPr>
            <p:ph type="subTitle" idx="1"/>
          </p:nvPr>
        </p:nvSpPr>
        <p:spPr>
          <a:xfrm>
            <a:off x="1296537" y="997134"/>
            <a:ext cx="8825658" cy="861420"/>
          </a:xfrm>
        </p:spPr>
        <p:txBody>
          <a:bodyPr>
            <a:normAutofit/>
          </a:bodyPr>
          <a:lstStyle/>
          <a:p>
            <a:pPr algn="ctr"/>
            <a:r>
              <a:rPr lang="en-US" sz="4400" i="1" dirty="0" smtClean="0">
                <a:solidFill>
                  <a:srgbClr val="FF0000"/>
                </a:solidFill>
                <a:latin typeface="Cooper Black" panose="0208090404030B020404" pitchFamily="18" charset="0"/>
              </a:rPr>
              <a:t>Capstone project</a:t>
            </a:r>
            <a:endParaRPr lang="en-IN" sz="4400" i="1" dirty="0">
              <a:solidFill>
                <a:srgbClr val="FF0000"/>
              </a:solidFill>
              <a:latin typeface="Cooper Black" panose="0208090404030B020404" pitchFamily="18" charset="0"/>
            </a:endParaRPr>
          </a:p>
        </p:txBody>
      </p:sp>
      <p:sp>
        <p:nvSpPr>
          <p:cNvPr id="5" name="4-Point Star 4"/>
          <p:cNvSpPr/>
          <p:nvPr/>
        </p:nvSpPr>
        <p:spPr>
          <a:xfrm flipV="1">
            <a:off x="9126322" y="2620566"/>
            <a:ext cx="326573" cy="300447"/>
          </a:xfrm>
          <a:prstGeom prst="star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96537" y="3985147"/>
            <a:ext cx="3889612" cy="369332"/>
          </a:xfrm>
          <a:prstGeom prst="rect">
            <a:avLst/>
          </a:prstGeom>
          <a:noFill/>
        </p:spPr>
        <p:txBody>
          <a:bodyPr wrap="square" rtlCol="0">
            <a:spAutoFit/>
          </a:bodyPr>
          <a:lstStyle/>
          <a:p>
            <a:r>
              <a:rPr lang="en-US" dirty="0" smtClean="0">
                <a:latin typeface="Arial Black" panose="020B0A04020102020204" pitchFamily="34" charset="0"/>
                <a:ea typeface="Artifakt Element Black" panose="020B0A03050000020004" pitchFamily="34" charset="0"/>
              </a:rPr>
              <a:t>Presented by :</a:t>
            </a:r>
            <a:endParaRPr lang="en-IN" dirty="0">
              <a:latin typeface="Arial Black" panose="020B0A04020102020204" pitchFamily="34" charset="0"/>
              <a:ea typeface="Artifakt Element Black" panose="020B0A03050000020004" pitchFamily="34" charset="0"/>
            </a:endParaRPr>
          </a:p>
        </p:txBody>
      </p:sp>
      <p:cxnSp>
        <p:nvCxnSpPr>
          <p:cNvPr id="28" name="Straight Connector 27"/>
          <p:cNvCxnSpPr/>
          <p:nvPr/>
        </p:nvCxnSpPr>
        <p:spPr>
          <a:xfrm>
            <a:off x="2497540" y="1733461"/>
            <a:ext cx="6387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7791" y="4471339"/>
            <a:ext cx="8625385" cy="1015663"/>
          </a:xfrm>
          <a:prstGeom prst="rect">
            <a:avLst/>
          </a:prstGeom>
          <a:noFill/>
        </p:spPr>
        <p:txBody>
          <a:bodyPr wrap="square" rtlCol="0">
            <a:spAutoFit/>
          </a:bodyPr>
          <a:lstStyle/>
          <a:p>
            <a:r>
              <a:rPr lang="en-US" sz="2000" dirty="0" smtClean="0">
                <a:latin typeface="Arial Black" panose="020B0A04020102020204" pitchFamily="34" charset="0"/>
                <a:ea typeface="Adobe Myungjo Std M" panose="02020600000000000000" pitchFamily="18" charset="-128"/>
              </a:rPr>
              <a:t> </a:t>
            </a:r>
            <a:r>
              <a:rPr lang="en-US" sz="2000" dirty="0" err="1" smtClean="0">
                <a:latin typeface="Arial Black" panose="020B0A04020102020204" pitchFamily="34" charset="0"/>
                <a:ea typeface="Adobe Myungjo Std M" panose="02020600000000000000" pitchFamily="18" charset="-128"/>
              </a:rPr>
              <a:t>S.Guruishwar</a:t>
            </a:r>
            <a:endParaRPr lang="en-US" sz="2000" dirty="0" smtClean="0">
              <a:latin typeface="Arial Black" panose="020B0A04020102020204" pitchFamily="34" charset="0"/>
              <a:ea typeface="Adobe Myungjo Std M" panose="02020600000000000000" pitchFamily="18" charset="-128"/>
            </a:endParaRPr>
          </a:p>
          <a:p>
            <a:r>
              <a:rPr lang="en-US" sz="2000" dirty="0" err="1" smtClean="0">
                <a:latin typeface="Arial Black" panose="020B0A04020102020204" pitchFamily="34" charset="0"/>
                <a:ea typeface="Adobe Myungjo Std M" panose="02020600000000000000" pitchFamily="18" charset="-128"/>
              </a:rPr>
              <a:t>Mangayarkarasi</a:t>
            </a:r>
            <a:r>
              <a:rPr lang="en-US" sz="2000" dirty="0" smtClean="0">
                <a:latin typeface="Arial Black" panose="020B0A04020102020204" pitchFamily="34" charset="0"/>
                <a:ea typeface="Adobe Myungjo Std M" panose="02020600000000000000" pitchFamily="18" charset="-128"/>
              </a:rPr>
              <a:t> College of Engineering ,</a:t>
            </a:r>
          </a:p>
          <a:p>
            <a:r>
              <a:rPr lang="en-US" sz="2000" dirty="0" smtClean="0">
                <a:latin typeface="Arial Black" panose="020B0A04020102020204" pitchFamily="34" charset="0"/>
                <a:ea typeface="Adobe Myungjo Std M" panose="02020600000000000000" pitchFamily="18" charset="-128"/>
              </a:rPr>
              <a:t>Electrical and Electronics Engineering </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xmlns="" val="5295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1400" b="1" dirty="0">
                <a:latin typeface="Arial Black" panose="020B0A04020102020204" pitchFamily="34" charset="0"/>
              </a:rPr>
              <a:t>Technical Analysis:</a:t>
            </a:r>
            <a:r>
              <a:rPr lang="en-US" sz="1400" dirty="0">
                <a:latin typeface="Arial Black" panose="020B0A04020102020204" pitchFamily="34" charset="0"/>
              </a:rPr>
              <a:t> Many traders and analysts use technical analysis to forecast future price movements based on historical price data and trading volume. They employ various indicators and chart patterns to identify trends and potential price levels. Common indicators include Moving Averages, Relative Strength Index (RSI), and Fibonacci retracement levels.</a:t>
            </a:r>
          </a:p>
          <a:p>
            <a:r>
              <a:rPr lang="en-US" sz="1400" b="1" dirty="0">
                <a:latin typeface="Arial Black" panose="020B0A04020102020204" pitchFamily="34" charset="0"/>
              </a:rPr>
              <a:t>Fundamental Analysis:</a:t>
            </a:r>
            <a:r>
              <a:rPr lang="en-US" sz="1400" dirty="0">
                <a:latin typeface="Arial Black" panose="020B0A04020102020204" pitchFamily="34" charset="0"/>
              </a:rPr>
              <a:t> This approach involves analyzing the underlying factors that could influence Bitcoin's value, such as adoption rate, regulatory developments, macroeconomic trends, and technological advancements. Fundamental analysts attempt to assess Bitcoin's intrinsic value based on these factors.</a:t>
            </a:r>
          </a:p>
          <a:p>
            <a:r>
              <a:rPr lang="en-US" sz="1400" b="1" dirty="0">
                <a:latin typeface="Arial Black" panose="020B0A04020102020204" pitchFamily="34" charset="0"/>
              </a:rPr>
              <a:t>Market Sentiment Analysis:</a:t>
            </a:r>
            <a:r>
              <a:rPr lang="en-US" sz="1400" dirty="0">
                <a:latin typeface="Arial Black" panose="020B0A04020102020204" pitchFamily="34" charset="0"/>
              </a:rPr>
              <a:t> Monitoring market sentiment through social media, forums, and news outlets can provide insights into investors' perceptions and expectations regarding Bitcoin's price. Sentiment analysis tools are used to gauge whether market sentiment is bullish or bearish.</a:t>
            </a:r>
          </a:p>
          <a:p>
            <a:r>
              <a:rPr lang="en-US" sz="1400" b="1" dirty="0">
                <a:latin typeface="Arial Black" panose="020B0A04020102020204" pitchFamily="34" charset="0"/>
              </a:rPr>
              <a:t>Machine Learning and AI Models:</a:t>
            </a:r>
            <a:r>
              <a:rPr lang="en-US" sz="1400" dirty="0">
                <a:latin typeface="Arial Black" panose="020B0A04020102020204" pitchFamily="34" charset="0"/>
              </a:rPr>
              <a:t> Some researchers and analysts use machine learning algorithms and artificial intelligence models to analyze vast amounts of data and identify patterns that could help predict Bitcoin's price movements.</a:t>
            </a:r>
          </a:p>
          <a:p>
            <a:endParaRPr lang="en-IN" sz="1400" dirty="0">
              <a:latin typeface="Arial Black" panose="020B0A04020102020204" pitchFamily="34" charset="0"/>
            </a:endParaRPr>
          </a:p>
        </p:txBody>
      </p:sp>
    </p:spTree>
    <p:extLst>
      <p:ext uri="{BB962C8B-B14F-4D97-AF65-F5344CB8AC3E}">
        <p14:creationId xmlns:p14="http://schemas.microsoft.com/office/powerpoint/2010/main" xmlns="" val="24652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 for card, presentation, business. Expressing gratitude, acknowledgment and appreciation. Minimalist abstract design with white cut out paper on blue backgroun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79409" y="1126360"/>
            <a:ext cx="9043016" cy="50912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80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lumMod val="95000"/>
                  </a:schemeClr>
                </a:solidFill>
                <a:latin typeface="Arial Black" panose="020B0A04020102020204" pitchFamily="34" charset="0"/>
              </a:rPr>
              <a:t>OUTLINE</a:t>
            </a:r>
            <a:endParaRPr lang="en-IN" sz="40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603499"/>
            <a:ext cx="9422061" cy="3715413"/>
          </a:xfrm>
        </p:spPr>
        <p:txBody>
          <a:bodyPr>
            <a:noAutofit/>
          </a:bodyPr>
          <a:lstStyle/>
          <a:p>
            <a:r>
              <a:rPr lang="en-US" sz="2400" dirty="0" smtClean="0">
                <a:latin typeface="Arial Black" panose="020B0A04020102020204" pitchFamily="34" charset="0"/>
              </a:rPr>
              <a:t>Problem statement</a:t>
            </a:r>
          </a:p>
          <a:p>
            <a:r>
              <a:rPr lang="en-US" sz="2400" dirty="0" smtClean="0">
                <a:latin typeface="Arial Black" panose="020B0A04020102020204" pitchFamily="34" charset="0"/>
              </a:rPr>
              <a:t>Proposed System/Solution</a:t>
            </a:r>
          </a:p>
          <a:p>
            <a:r>
              <a:rPr lang="en-US" sz="2400" dirty="0" smtClean="0">
                <a:latin typeface="Arial Black" panose="020B0A04020102020204" pitchFamily="34" charset="0"/>
              </a:rPr>
              <a:t>System Development Approach</a:t>
            </a:r>
          </a:p>
          <a:p>
            <a:r>
              <a:rPr lang="en-US" sz="2400" dirty="0" err="1" smtClean="0">
                <a:latin typeface="Arial Black" panose="020B0A04020102020204" pitchFamily="34" charset="0"/>
              </a:rPr>
              <a:t>Alogorithm</a:t>
            </a:r>
            <a:r>
              <a:rPr lang="en-US" sz="2400" dirty="0" smtClean="0">
                <a:latin typeface="Arial Black" panose="020B0A04020102020204" pitchFamily="34" charset="0"/>
              </a:rPr>
              <a:t> &amp; </a:t>
            </a:r>
            <a:r>
              <a:rPr lang="en-US" sz="2400" dirty="0" err="1" smtClean="0">
                <a:latin typeface="Arial Black" panose="020B0A04020102020204" pitchFamily="34" charset="0"/>
              </a:rPr>
              <a:t>Depolyment</a:t>
            </a:r>
            <a:endParaRPr lang="en-US" sz="2400" dirty="0" smtClean="0">
              <a:latin typeface="Arial Black" panose="020B0A04020102020204" pitchFamily="34" charset="0"/>
            </a:endParaRPr>
          </a:p>
          <a:p>
            <a:r>
              <a:rPr lang="en-US" sz="2400" dirty="0" smtClean="0">
                <a:latin typeface="Arial Black" panose="020B0A04020102020204" pitchFamily="34" charset="0"/>
              </a:rPr>
              <a:t>Result</a:t>
            </a:r>
          </a:p>
          <a:p>
            <a:r>
              <a:rPr lang="en-US" sz="2400" dirty="0" smtClean="0">
                <a:latin typeface="Arial Black" panose="020B0A04020102020204" pitchFamily="34" charset="0"/>
              </a:rPr>
              <a:t>Conclusion</a:t>
            </a:r>
          </a:p>
          <a:p>
            <a:r>
              <a:rPr lang="en-US" sz="2400" dirty="0" smtClean="0">
                <a:latin typeface="Arial Black" panose="020B0A04020102020204" pitchFamily="34" charset="0"/>
              </a:rPr>
              <a:t>Future Scope</a:t>
            </a:r>
          </a:p>
          <a:p>
            <a:r>
              <a:rPr lang="en-US" sz="2400" dirty="0" smtClean="0">
                <a:latin typeface="Arial Black" panose="020B0A04020102020204" pitchFamily="34" charset="0"/>
              </a:rPr>
              <a:t>References</a:t>
            </a:r>
            <a:endParaRPr lang="en-IN" sz="2400" dirty="0">
              <a:latin typeface="Arial Black" panose="020B0A04020102020204" pitchFamily="34" charset="0"/>
            </a:endParaRPr>
          </a:p>
        </p:txBody>
      </p:sp>
    </p:spTree>
    <p:extLst>
      <p:ext uri="{BB962C8B-B14F-4D97-AF65-F5344CB8AC3E}">
        <p14:creationId xmlns:p14="http://schemas.microsoft.com/office/powerpoint/2010/main" xmlns="" val="18654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7192"/>
            <a:ext cx="8825659" cy="706964"/>
          </a:xfrm>
        </p:spPr>
        <p:txBody>
          <a:bodyPr/>
          <a:lstStyle/>
          <a:p>
            <a:r>
              <a:rPr lang="en-US" dirty="0" smtClean="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Bitcoin uses </a:t>
            </a:r>
            <a:r>
              <a:rPr lang="en-US" sz="2800" dirty="0" err="1">
                <a:latin typeface="Arial Black" panose="020B0A04020102020204" pitchFamily="34" charset="0"/>
              </a:rPr>
              <a:t>Blockchain</a:t>
            </a:r>
            <a:r>
              <a:rPr lang="en-US" sz="2800" dirty="0">
                <a:latin typeface="Arial Black" panose="020B0A04020102020204" pitchFamily="34" charset="0"/>
              </a:rPr>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a:t>
            </a:r>
            <a:endParaRPr lang="en-IN" sz="2800" dirty="0">
              <a:latin typeface="Arial Black" panose="020B0A04020102020204" pitchFamily="34" charset="0"/>
            </a:endParaRPr>
          </a:p>
        </p:txBody>
      </p:sp>
    </p:spTree>
    <p:extLst>
      <p:ext uri="{BB962C8B-B14F-4D97-AF65-F5344CB8AC3E}">
        <p14:creationId xmlns:p14="http://schemas.microsoft.com/office/powerpoint/2010/main" xmlns="" val="1136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543"/>
            <a:ext cx="8825659" cy="706964"/>
          </a:xfrm>
        </p:spPr>
        <p:txBody>
          <a:bodyPr/>
          <a:lstStyle/>
          <a:p>
            <a:r>
              <a:rPr lang="en-US" dirty="0" smtClean="0">
                <a:latin typeface="Arial Black" panose="020B0A04020102020204" pitchFamily="34" charset="0"/>
              </a:rPr>
              <a:t>PROPOSED SOLUTION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anose="020B0A04020102020204" pitchFamily="34" charset="0"/>
              </a:rPr>
              <a:t>Machine learning models including Random Forest, </a:t>
            </a:r>
            <a:r>
              <a:rPr lang="en-US" sz="2800" dirty="0" err="1" smtClean="0">
                <a:latin typeface="Arial Black" panose="020B0A04020102020204" pitchFamily="34" charset="0"/>
              </a:rPr>
              <a:t>XGBoost</a:t>
            </a:r>
            <a:r>
              <a:rPr lang="en-US" sz="2800" dirty="0" smtClean="0">
                <a:latin typeface="Arial Black" panose="020B0A04020102020204" pitchFamily="34" charset="0"/>
              </a:rPr>
              <a:t>, Quadratic Discriminant Analysis, Support Vector Machine and Long Short-term Memory for Bitcoin 5-minute interval price prediction are superior to statistical methods, with accuracy reaching 67.2%.</a:t>
            </a:r>
            <a:endParaRPr lang="en-IN" sz="2800" dirty="0">
              <a:latin typeface="Arial Black" panose="020B0A04020102020204" pitchFamily="34" charset="0"/>
            </a:endParaRPr>
          </a:p>
        </p:txBody>
      </p:sp>
    </p:spTree>
    <p:extLst>
      <p:ext uri="{BB962C8B-B14F-4D97-AF65-F5344CB8AC3E}">
        <p14:creationId xmlns:p14="http://schemas.microsoft.com/office/powerpoint/2010/main" xmlns="" val="18681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09897"/>
            <a:ext cx="8825659" cy="706964"/>
          </a:xfrm>
        </p:spPr>
        <p:txBody>
          <a:bodyPr/>
          <a:lstStyle/>
          <a:p>
            <a:r>
              <a:rPr lang="en-US" dirty="0" smtClean="0">
                <a:latin typeface="Arial Black" panose="020B0A04020102020204" pitchFamily="34" charset="0"/>
              </a:rPr>
              <a:t>SYSTEM APROACH</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For Bitcoin daily price with higher dimensional features, we implement two statistical methods: logistic regression (LR) and linear discriminant analysis (LDA), and the 5-minute interval price with a few features is predicted using machine learning models including random forest (RF), </a:t>
            </a:r>
            <a:r>
              <a:rPr lang="en-US" sz="2800" dirty="0" err="1">
                <a:latin typeface="Arial Black" panose="020B0A04020102020204" pitchFamily="34" charset="0"/>
              </a:rPr>
              <a:t>XGBoost</a:t>
            </a:r>
            <a:r>
              <a:rPr lang="en-US" sz="2800" dirty="0">
                <a:latin typeface="Arial Black" panose="020B0A04020102020204" pitchFamily="34" charset="0"/>
              </a:rPr>
              <a:t> (XGB), quadratic </a:t>
            </a:r>
            <a:r>
              <a:rPr lang="en-US" sz="2800" dirty="0"/>
              <a:t>...</a:t>
            </a:r>
            <a:endParaRPr lang="en-IN" sz="2800" dirty="0"/>
          </a:p>
        </p:txBody>
      </p:sp>
    </p:spTree>
    <p:extLst>
      <p:ext uri="{BB962C8B-B14F-4D97-AF65-F5344CB8AC3E}">
        <p14:creationId xmlns:p14="http://schemas.microsoft.com/office/powerpoint/2010/main" xmlns="" val="17986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ALGORITHM &amp; DEPOLYMENT</a:t>
            </a:r>
            <a:endParaRPr lang="en-IN" dirty="0">
              <a:latin typeface="Arial Black" panose="020B0A04020102020204" pitchFamily="34" charset="0"/>
            </a:endParaRPr>
          </a:p>
        </p:txBody>
      </p:sp>
      <p:sp>
        <p:nvSpPr>
          <p:cNvPr id="7" name="Content Placeholder 6"/>
          <p:cNvSpPr>
            <a:spLocks noGrp="1"/>
          </p:cNvSpPr>
          <p:nvPr>
            <p:ph idx="1"/>
          </p:nvPr>
        </p:nvSpPr>
        <p:spPr>
          <a:xfrm>
            <a:off x="696037" y="2333767"/>
            <a:ext cx="10038296" cy="5596720"/>
          </a:xfrm>
        </p:spPr>
        <p:txBody>
          <a:bodyPr/>
          <a:lstStyle/>
          <a:p>
            <a:r>
              <a:rPr lang="en-US" dirty="0" smtClean="0">
                <a:latin typeface="Arial Black" panose="020B0A04020102020204" pitchFamily="34" charset="0"/>
              </a:rPr>
              <a:t>Random forest regression has the better price prediction accuracy than LSTM. In previous research, LSTM was widely used and recognized as an algorithm with high accuracy when predicting Bitcoin prices</a:t>
            </a:r>
          </a:p>
          <a:p>
            <a:pPr marL="0" indent="0">
              <a:buNone/>
            </a:pPr>
            <a:endParaRPr lang="en-IN" dirty="0">
              <a:latin typeface="Arial Black" panose="020B0A04020102020204" pitchFamily="34" charset="0"/>
            </a:endParaRPr>
          </a:p>
        </p:txBody>
      </p:sp>
      <p:pic>
        <p:nvPicPr>
          <p:cNvPr id="1026" name="Picture 2" descr="https://ars.els-cdn.com/content/image/1-s2.0-S037704271930398X-gr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53083" y="3289039"/>
            <a:ext cx="6629400" cy="35689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91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RESULT</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t> </a:t>
            </a:r>
            <a:r>
              <a:rPr lang="en-US" sz="2400" dirty="0">
                <a:latin typeface="Arial Black" panose="020B0A04020102020204" pitchFamily="34" charset="0"/>
              </a:rPr>
              <a:t>T</a:t>
            </a:r>
            <a:r>
              <a:rPr lang="en-US" sz="2400" dirty="0" smtClean="0">
                <a:latin typeface="Arial Black" panose="020B0A04020102020204" pitchFamily="34" charset="0"/>
              </a:rPr>
              <a:t>he </a:t>
            </a:r>
            <a:r>
              <a:rPr lang="en-US" sz="2400" dirty="0">
                <a:latin typeface="Arial Black" panose="020B0A04020102020204" pitchFamily="34" charset="0"/>
              </a:rPr>
              <a:t>price of Bitcoin is predicted to rise by 30.77% and reach $ 85,595 by May 1, 2024.</a:t>
            </a:r>
            <a:endParaRPr lang="en-IN" sz="2400" dirty="0">
              <a:latin typeface="Arial Black" panose="020B0A04020102020204" pitchFamily="34" charset="0"/>
            </a:endParaRPr>
          </a:p>
        </p:txBody>
      </p:sp>
    </p:spTree>
    <p:extLst>
      <p:ext uri="{BB962C8B-B14F-4D97-AF65-F5344CB8AC3E}">
        <p14:creationId xmlns:p14="http://schemas.microsoft.com/office/powerpoint/2010/main" xmlns="" val="27598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Black" panose="020B0A04020102020204" pitchFamily="34" charset="0"/>
              </a:rPr>
              <a:t>Random forest regression has the better price prediction accuracy than LSTM. In previous research, LSTM was widely used and recognized as an algorithm with </a:t>
            </a:r>
            <a:r>
              <a:rPr lang="en-US" sz="2400" dirty="0">
                <a:latin typeface="Arial Black" panose="020B0A04020102020204" pitchFamily="34" charset="0"/>
              </a:rPr>
              <a:t>high accuracy when </a:t>
            </a:r>
            <a:r>
              <a:rPr lang="en-US" sz="2400" dirty="0" smtClean="0">
                <a:latin typeface="Arial Black" panose="020B0A04020102020204" pitchFamily="34" charset="0"/>
              </a:rPr>
              <a:t>predictinr3rfg </a:t>
            </a:r>
            <a:r>
              <a:rPr lang="en-US" sz="2400" dirty="0">
                <a:latin typeface="Arial Black" panose="020B0A04020102020204" pitchFamily="34" charset="0"/>
              </a:rPr>
              <a:t>Bitcoin prices.</a:t>
            </a:r>
            <a:endParaRPr lang="en-IN" sz="2400" dirty="0">
              <a:latin typeface="Arial Black" panose="020B0A04020102020204" pitchFamily="34" charset="0"/>
            </a:endParaRPr>
          </a:p>
        </p:txBody>
      </p:sp>
    </p:spTree>
    <p:extLst>
      <p:ext uri="{BB962C8B-B14F-4D97-AF65-F5344CB8AC3E}">
        <p14:creationId xmlns:p14="http://schemas.microsoft.com/office/powerpoint/2010/main" xmlns="" val="1276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FUTURE SCOPE</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latin typeface="Arial Black" panose="020B0A04020102020204" pitchFamily="34" charset="0"/>
              </a:rPr>
              <a:t>Our most recent Bitcoin price forecast indicates that its value will increase by 11.17% and reach $75,061 by April 06, 2024. Our technical indicators signal about the Bullish </a:t>
            </a:r>
            <a:r>
              <a:rPr lang="en-US" sz="2400" dirty="0" err="1">
                <a:latin typeface="Arial Black" panose="020B0A04020102020204" pitchFamily="34" charset="0"/>
              </a:rPr>
              <a:t>Bullish</a:t>
            </a:r>
            <a:r>
              <a:rPr lang="en-US" sz="2400" dirty="0">
                <a:latin typeface="Arial Black" panose="020B0A04020102020204" pitchFamily="34" charset="0"/>
              </a:rPr>
              <a:t> 83% market sentiment on Bitcoin, while the Fear &amp; Greed Index is displaying a score of 70 (Greed).</a:t>
            </a:r>
            <a:endParaRPr lang="en-IN" sz="2400" dirty="0">
              <a:latin typeface="Arial Black" panose="020B0A04020102020204" pitchFamily="34" charset="0"/>
            </a:endParaRPr>
          </a:p>
        </p:txBody>
      </p:sp>
    </p:spTree>
    <p:extLst>
      <p:ext uri="{BB962C8B-B14F-4D97-AF65-F5344CB8AC3E}">
        <p14:creationId xmlns:p14="http://schemas.microsoft.com/office/powerpoint/2010/main" xmlns="" val="3335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93</TotalTime>
  <Words>344</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BITCOIN PRICE PREDICTION</vt:lpstr>
      <vt:lpstr>OUTLINE</vt:lpstr>
      <vt:lpstr>PROBLEM STATEMENT</vt:lpstr>
      <vt:lpstr>PROPOSED SOLUTION</vt:lpstr>
      <vt:lpstr>SYSTEM APROACH</vt:lpstr>
      <vt:lpstr>ALGORITHM &amp; DEPOLYMENT</vt:lpstr>
      <vt:lpstr>RESULT</vt:lpstr>
      <vt:lpstr>CONCLUSION</vt:lpstr>
      <vt:lpstr>FUTURE SCOPE</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mce</dc:creator>
  <cp:lastModifiedBy>SANKAR</cp:lastModifiedBy>
  <cp:revision>12</cp:revision>
  <dcterms:created xsi:type="dcterms:W3CDTF">2024-04-05T08:58:09Z</dcterms:created>
  <dcterms:modified xsi:type="dcterms:W3CDTF">2024-05-10T04:42:37Z</dcterms:modified>
</cp:coreProperties>
</file>