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25474"/>
            <a:ext cx="322275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25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25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25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25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25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710863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144" y="0"/>
            <a:ext cx="12183110" cy="1000125"/>
          </a:xfrm>
          <a:custGeom>
            <a:avLst/>
            <a:gdLst/>
            <a:ahLst/>
            <a:cxnLst/>
            <a:rect l="l" t="t" r="r" b="b"/>
            <a:pathLst>
              <a:path w="12183110" h="1000125">
                <a:moveTo>
                  <a:pt x="0" y="999744"/>
                </a:moveTo>
                <a:lnTo>
                  <a:pt x="12182856" y="999744"/>
                </a:lnTo>
                <a:lnTo>
                  <a:pt x="12182856" y="0"/>
                </a:lnTo>
                <a:lnTo>
                  <a:pt x="0" y="0"/>
                </a:lnTo>
                <a:lnTo>
                  <a:pt x="0" y="999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49" y="760298"/>
            <a:ext cx="10356900" cy="9624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2014829"/>
            <a:ext cx="10958195" cy="376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5007" y="6601231"/>
            <a:ext cx="2847466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25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publication/331589020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u950021135042/NM-Project-AI-AND-ML-.git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8102" rIns="0" bIns="0" rtlCol="0" vert="horz">
            <a:spAutoFit/>
          </a:bodyPr>
          <a:lstStyle/>
          <a:p>
            <a:pPr marL="76327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5496"/>
                </a:solidFill>
              </a:rPr>
              <a:t>TSP-</a:t>
            </a:r>
            <a:r>
              <a:rPr dirty="0" sz="3200" spc="-165">
                <a:solidFill>
                  <a:srgbClr val="2E5496"/>
                </a:solidFill>
              </a:rPr>
              <a:t> </a:t>
            </a:r>
            <a:r>
              <a:rPr dirty="0" sz="3200">
                <a:solidFill>
                  <a:srgbClr val="2E5496"/>
                </a:solidFill>
              </a:rPr>
              <a:t>AI</a:t>
            </a:r>
            <a:r>
              <a:rPr dirty="0" sz="3200" spc="-30">
                <a:solidFill>
                  <a:srgbClr val="2E5496"/>
                </a:solidFill>
              </a:rPr>
              <a:t> </a:t>
            </a:r>
            <a:r>
              <a:rPr dirty="0" sz="3200">
                <a:solidFill>
                  <a:srgbClr val="2E5496"/>
                </a:solidFill>
              </a:rPr>
              <a:t>ML</a:t>
            </a:r>
            <a:r>
              <a:rPr dirty="0" sz="3200" spc="-105">
                <a:solidFill>
                  <a:srgbClr val="2E5496"/>
                </a:solidFill>
              </a:rPr>
              <a:t> </a:t>
            </a:r>
            <a:r>
              <a:rPr dirty="0" sz="3200">
                <a:solidFill>
                  <a:srgbClr val="2E5496"/>
                </a:solidFill>
              </a:rPr>
              <a:t>Fundamentals</a:t>
            </a:r>
            <a:r>
              <a:rPr dirty="0" sz="3200" spc="-65">
                <a:solidFill>
                  <a:srgbClr val="2E5496"/>
                </a:solidFill>
              </a:rPr>
              <a:t> </a:t>
            </a:r>
            <a:r>
              <a:rPr dirty="0" sz="3200">
                <a:solidFill>
                  <a:srgbClr val="2E5496"/>
                </a:solidFill>
              </a:rPr>
              <a:t>(Capstone</a:t>
            </a:r>
            <a:r>
              <a:rPr dirty="0" sz="3200" spc="-75">
                <a:solidFill>
                  <a:srgbClr val="2E5496"/>
                </a:solidFill>
              </a:rPr>
              <a:t> </a:t>
            </a:r>
            <a:r>
              <a:rPr dirty="0" sz="3200" spc="-10">
                <a:solidFill>
                  <a:srgbClr val="2E5496"/>
                </a:solidFill>
              </a:rPr>
              <a:t>Project)</a:t>
            </a:r>
            <a:endParaRPr sz="32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25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8436" y="5684621"/>
            <a:ext cx="30575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GUIDED</a:t>
            </a:r>
            <a:r>
              <a:rPr dirty="0" sz="2000" spc="-5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30" b="1">
                <a:solidFill>
                  <a:srgbClr val="2E5496"/>
                </a:solidFill>
                <a:latin typeface="Arial"/>
                <a:cs typeface="Arial"/>
              </a:rPr>
              <a:t>BY:</a:t>
            </a:r>
            <a:r>
              <a:rPr dirty="0" sz="2000" spc="-6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Ramar</a:t>
            </a:r>
            <a:r>
              <a:rPr dirty="0" sz="2000" spc="-6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2E5496"/>
                </a:solidFill>
                <a:latin typeface="Arial"/>
                <a:cs typeface="Arial"/>
              </a:rPr>
              <a:t>Bose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8436" y="2060193"/>
            <a:ext cx="9413240" cy="2431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4175">
              <a:lnSpc>
                <a:spcPct val="100000"/>
              </a:lnSpc>
              <a:spcBef>
                <a:spcPts val="95"/>
              </a:spcBef>
              <a:tabLst>
                <a:tab pos="3612515" algn="l"/>
              </a:tabLst>
            </a:pP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HEART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	DISEASE</a:t>
            </a:r>
            <a:r>
              <a:rPr dirty="0" sz="4000" spc="-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PREDICTION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Presented</a:t>
            </a:r>
            <a:r>
              <a:rPr dirty="0" sz="2000" spc="-6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By</a:t>
            </a:r>
            <a:r>
              <a:rPr dirty="0" sz="2000" spc="-4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2E5496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tabLst>
                <a:tab pos="4947285" algn="l"/>
              </a:tabLst>
            </a:pP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Student</a:t>
            </a:r>
            <a:r>
              <a:rPr dirty="0" sz="2000" spc="-3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Name</a:t>
            </a:r>
            <a:r>
              <a:rPr dirty="0" sz="2000" spc="-1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:</a:t>
            </a:r>
            <a:r>
              <a:rPr dirty="0" sz="2000" spc="-2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UMA</a:t>
            </a:r>
            <a:r>
              <a:rPr dirty="0" sz="2000" spc="-10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45" b="1">
                <a:solidFill>
                  <a:srgbClr val="2E5496"/>
                </a:solidFill>
                <a:latin typeface="Arial"/>
                <a:cs typeface="Arial"/>
              </a:rPr>
              <a:t>PRIYA</a:t>
            </a:r>
            <a:r>
              <a:rPr dirty="0" sz="2000" spc="-7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dirty="0" sz="2000" spc="-2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–</a:t>
            </a:r>
            <a:r>
              <a:rPr dirty="0" sz="2000" spc="-2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NM</a:t>
            </a:r>
            <a:r>
              <a:rPr dirty="0" sz="2000" spc="-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ID</a:t>
            </a:r>
            <a:r>
              <a:rPr dirty="0" sz="2000" spc="-2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2E5496"/>
                </a:solidFill>
                <a:latin typeface="Arial"/>
                <a:cs typeface="Arial"/>
              </a:rPr>
              <a:t>: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	</a:t>
            </a:r>
            <a:r>
              <a:rPr dirty="0" baseline="1543" sz="2700" spc="-15">
                <a:solidFill>
                  <a:srgbClr val="212121"/>
                </a:solidFill>
                <a:latin typeface="Arial MT"/>
                <a:cs typeface="Arial MT"/>
              </a:rPr>
              <a:t>F6AF8CBA0F82A89BEFE432130AB8FB6D</a:t>
            </a:r>
            <a:endParaRPr baseline="1543"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832610" algn="l"/>
              </a:tabLst>
            </a:pP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College</a:t>
            </a:r>
            <a:r>
              <a:rPr dirty="0" sz="2000" spc="-4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2E5496"/>
                </a:solidFill>
                <a:latin typeface="Arial"/>
                <a:cs typeface="Arial"/>
              </a:rPr>
              <a:t>Name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	:</a:t>
            </a:r>
            <a:r>
              <a:rPr dirty="0" sz="2000" spc="-12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Anna</a:t>
            </a:r>
            <a:r>
              <a:rPr dirty="0" sz="2000" spc="-40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University</a:t>
            </a:r>
            <a:r>
              <a:rPr dirty="0" sz="2000" spc="-4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Regional</a:t>
            </a:r>
            <a:r>
              <a:rPr dirty="0" sz="2000" spc="-4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496"/>
                </a:solidFill>
                <a:latin typeface="Arial"/>
                <a:cs typeface="Arial"/>
              </a:rPr>
              <a:t>Campus</a:t>
            </a:r>
            <a:r>
              <a:rPr dirty="0" sz="2000" spc="-25" b="1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496"/>
                </a:solidFill>
                <a:latin typeface="Arial"/>
                <a:cs typeface="Arial"/>
              </a:rPr>
              <a:t>–Tirunelveli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8511" rIns="0" bIns="0" rtlCol="0" vert="horz">
            <a:spAutoFit/>
          </a:bodyPr>
          <a:lstStyle/>
          <a:p>
            <a:pPr marL="3655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30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216" y="2900883"/>
            <a:ext cx="10019665" cy="2770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70"/>
              </a:lnSpc>
              <a:spcBef>
                <a:spcPts val="105"/>
              </a:spcBef>
            </a:pP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See</a:t>
            </a:r>
            <a:r>
              <a:rPr dirty="0" sz="20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discussions,</a:t>
            </a:r>
            <a:r>
              <a:rPr dirty="0" sz="2000" spc="-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stats,</a:t>
            </a:r>
            <a:r>
              <a:rPr dirty="0" sz="200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20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author</a:t>
            </a:r>
            <a:r>
              <a:rPr dirty="0" sz="2000" spc="-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profiles</a:t>
            </a:r>
            <a:r>
              <a:rPr dirty="0" sz="20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dirty="0" sz="200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dirty="0" sz="20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publication</a:t>
            </a:r>
            <a:r>
              <a:rPr dirty="0" sz="20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212121"/>
                </a:solidFill>
                <a:latin typeface="Arial MT"/>
                <a:cs typeface="Arial MT"/>
              </a:rPr>
              <a:t>at:</a:t>
            </a:r>
            <a:endParaRPr sz="2000">
              <a:latin typeface="Arial MT"/>
              <a:cs typeface="Arial MT"/>
            </a:endParaRPr>
          </a:p>
          <a:p>
            <a:pPr marL="12700" marR="4026535" indent="69850">
              <a:lnSpc>
                <a:spcPts val="2400"/>
              </a:lnSpc>
              <a:spcBef>
                <a:spcPts val="50"/>
              </a:spcBef>
            </a:pPr>
            <a:r>
              <a:rPr dirty="0" u="sng" sz="20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 MT"/>
                <a:cs typeface="Arial MT"/>
                <a:hlinkClick r:id="rId2"/>
              </a:rPr>
              <a:t>https://www.researchgate.net/publication/331589020</a:t>
            </a:r>
            <a:r>
              <a:rPr dirty="0" sz="2000" spc="-10">
                <a:solidFill>
                  <a:srgbClr val="0562C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Heart</a:t>
            </a:r>
            <a:r>
              <a:rPr dirty="0" sz="2000" spc="-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Disease</a:t>
            </a:r>
            <a:r>
              <a:rPr dirty="0" sz="20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Prediction</a:t>
            </a:r>
            <a:r>
              <a:rPr dirty="0" sz="20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  <a:p>
            <a:pPr marL="12700" marR="6275705">
              <a:lnSpc>
                <a:spcPts val="2400"/>
              </a:lnSpc>
            </a:pP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Research</a:t>
            </a:r>
            <a:r>
              <a:rPr dirty="0" sz="2000" spc="-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Proposal</a:t>
            </a:r>
            <a:r>
              <a:rPr dirty="0" sz="20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·</a:t>
            </a:r>
            <a:r>
              <a:rPr dirty="0" sz="2000" spc="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March</a:t>
            </a:r>
            <a:r>
              <a:rPr dirty="0" sz="2000" spc="-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12121"/>
                </a:solidFill>
                <a:latin typeface="Arial MT"/>
                <a:cs typeface="Arial MT"/>
              </a:rPr>
              <a:t>2019 </a:t>
            </a:r>
            <a:r>
              <a:rPr dirty="0" sz="2000" spc="-10">
                <a:solidFill>
                  <a:srgbClr val="212121"/>
                </a:solidFill>
                <a:latin typeface="Arial MT"/>
                <a:cs typeface="Arial MT"/>
              </a:rPr>
              <a:t>CITATIONS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20"/>
              </a:lnSpc>
            </a:pPr>
            <a:r>
              <a:rPr dirty="0" sz="2000" spc="-50">
                <a:solidFill>
                  <a:srgbClr val="212121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  <a:p>
            <a:pPr marL="12700" marR="4577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Heart</a:t>
            </a:r>
            <a:r>
              <a:rPr dirty="0" sz="2000" spc="-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disease</a:t>
            </a:r>
            <a:r>
              <a:rPr dirty="0" sz="20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prediction</a:t>
            </a:r>
            <a:r>
              <a:rPr dirty="0" sz="2000" spc="-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using</a:t>
            </a:r>
            <a:r>
              <a:rPr dirty="0" sz="20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machine</a:t>
            </a:r>
            <a:r>
              <a:rPr dirty="0" sz="20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Arial MT"/>
                <a:cs typeface="Arial MT"/>
              </a:rPr>
              <a:t>learning algorithms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2000" spc="-11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dirty="0" sz="20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cite</a:t>
            </a:r>
            <a:r>
              <a:rPr dirty="0" sz="200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dirty="0" sz="20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article:</a:t>
            </a:r>
            <a:r>
              <a:rPr dirty="0" sz="20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Harshit</a:t>
            </a:r>
            <a:r>
              <a:rPr dirty="0" sz="20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Jindal</a:t>
            </a:r>
            <a:r>
              <a:rPr dirty="0" sz="20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et</a:t>
            </a:r>
            <a:r>
              <a:rPr dirty="0" sz="20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al</a:t>
            </a:r>
            <a:r>
              <a:rPr dirty="0" sz="20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2021</a:t>
            </a:r>
            <a:r>
              <a:rPr dirty="0" sz="200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IOP</a:t>
            </a:r>
            <a:r>
              <a:rPr dirty="0" sz="2000" spc="-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Conf.</a:t>
            </a:r>
            <a:r>
              <a:rPr dirty="0" sz="20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Ser.:</a:t>
            </a:r>
            <a:r>
              <a:rPr dirty="0" sz="20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Arial MT"/>
                <a:cs typeface="Arial MT"/>
              </a:rPr>
              <a:t>Mater.</a:t>
            </a:r>
            <a:r>
              <a:rPr dirty="0" sz="20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Sci.</a:t>
            </a:r>
            <a:r>
              <a:rPr dirty="0" sz="20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Eng.</a:t>
            </a:r>
            <a:r>
              <a:rPr dirty="0" sz="20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1022</a:t>
            </a:r>
            <a:r>
              <a:rPr dirty="0" sz="20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Arial MT"/>
                <a:cs typeface="Arial MT"/>
              </a:rPr>
              <a:t>012072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365" y="2717673"/>
            <a:ext cx="33381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95">
                <a:solidFill>
                  <a:srgbClr val="001F5F"/>
                </a:solidFill>
              </a:rPr>
              <a:t> </a:t>
            </a:r>
            <a:r>
              <a:rPr dirty="0" spc="-25">
                <a:solidFill>
                  <a:srgbClr val="001F5F"/>
                </a:solidFill>
              </a:rPr>
              <a:t>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30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25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027910"/>
            <a:ext cx="5843905" cy="323913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Statement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(Should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include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solution)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10" b="1">
                <a:latin typeface="Arial"/>
                <a:cs typeface="Arial"/>
              </a:rPr>
              <a:t> System/Solution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8511" rIns="0" bIns="0" rtlCol="0" vert="horz">
            <a:spAutoFit/>
          </a:bodyPr>
          <a:lstStyle/>
          <a:p>
            <a:pPr marL="26162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55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30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100330" indent="-97155">
              <a:lnSpc>
                <a:spcPct val="100000"/>
              </a:lnSpc>
              <a:spcBef>
                <a:spcPts val="375"/>
              </a:spcBef>
              <a:buSzPct val="95000"/>
              <a:buChar char="•"/>
              <a:tabLst>
                <a:tab pos="100330" algn="l"/>
              </a:tabLst>
            </a:pPr>
            <a:r>
              <a:rPr dirty="0">
                <a:latin typeface="Arial MT"/>
                <a:cs typeface="Arial MT"/>
              </a:rPr>
              <a:t>Heart</a:t>
            </a:r>
            <a:r>
              <a:rPr dirty="0" spc="-6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disease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can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managed</a:t>
            </a:r>
            <a:r>
              <a:rPr dirty="0" spc="-6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effectively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with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combination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dirty="0" spc="-4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lifestyle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changes,</a:t>
            </a:r>
            <a:r>
              <a:rPr dirty="0" spc="-7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medicine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 spc="-20">
                <a:latin typeface="Arial MT"/>
                <a:cs typeface="Arial MT"/>
              </a:rPr>
              <a:t>and,</a:t>
            </a:r>
          </a:p>
          <a:p>
            <a:pPr marL="100330" indent="-97155">
              <a:lnSpc>
                <a:spcPct val="100000"/>
              </a:lnSpc>
              <a:spcBef>
                <a:spcPts val="275"/>
              </a:spcBef>
              <a:buSzPct val="95000"/>
              <a:buChar char="•"/>
              <a:tabLst>
                <a:tab pos="100330" algn="l"/>
              </a:tabLst>
            </a:pPr>
            <a:r>
              <a:rPr dirty="0">
                <a:latin typeface="Arial MT"/>
                <a:cs typeface="Arial MT"/>
              </a:rPr>
              <a:t>in</a:t>
            </a:r>
            <a:r>
              <a:rPr dirty="0" spc="-1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some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cases,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surgery.</a:t>
            </a:r>
            <a:r>
              <a:rPr dirty="0" spc="-5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With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right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treatment,</a:t>
            </a:r>
            <a:r>
              <a:rPr dirty="0" spc="-6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symptoms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heart</a:t>
            </a:r>
            <a:r>
              <a:rPr dirty="0" spc="-4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disease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can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reduced</a:t>
            </a:r>
          </a:p>
          <a:p>
            <a:pPr marL="100330" indent="-97155">
              <a:lnSpc>
                <a:spcPct val="100000"/>
              </a:lnSpc>
              <a:spcBef>
                <a:spcPts val="290"/>
              </a:spcBef>
              <a:buSzPct val="95000"/>
              <a:buChar char="•"/>
              <a:tabLst>
                <a:tab pos="100330" algn="l"/>
              </a:tabLst>
            </a:pPr>
            <a:r>
              <a:rPr dirty="0">
                <a:latin typeface="Arial MT"/>
                <a:cs typeface="Arial MT"/>
              </a:rPr>
              <a:t>and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functioning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dirty="0" spc="-1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heart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improved.</a:t>
            </a:r>
            <a:r>
              <a:rPr dirty="0" spc="-7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predicted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results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can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dirty="0" spc="-1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used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prevent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dirty="0" spc="-20">
                <a:latin typeface="Arial MT"/>
                <a:cs typeface="Arial MT"/>
              </a:rPr>
              <a:t> thus</a:t>
            </a:r>
          </a:p>
          <a:p>
            <a:pPr marL="100330" indent="-97155">
              <a:lnSpc>
                <a:spcPct val="100000"/>
              </a:lnSpc>
              <a:spcBef>
                <a:spcPts val="275"/>
              </a:spcBef>
              <a:buSzPct val="95000"/>
              <a:buChar char="•"/>
              <a:tabLst>
                <a:tab pos="100330" algn="l"/>
              </a:tabLst>
            </a:pPr>
            <a:r>
              <a:rPr dirty="0">
                <a:latin typeface="Arial MT"/>
                <a:cs typeface="Arial MT"/>
              </a:rPr>
              <a:t>reduce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cost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surgical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treatment</a:t>
            </a:r>
            <a:r>
              <a:rPr dirty="0" spc="-5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other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expensive.</a:t>
            </a:r>
          </a:p>
          <a:p>
            <a:pPr marL="100330" indent="-97155">
              <a:lnSpc>
                <a:spcPct val="100000"/>
              </a:lnSpc>
              <a:spcBef>
                <a:spcPts val="275"/>
              </a:spcBef>
              <a:buSzPct val="95000"/>
              <a:buChar char="•"/>
              <a:tabLst>
                <a:tab pos="100330" algn="l"/>
              </a:tabLst>
            </a:pPr>
            <a:r>
              <a:rPr dirty="0">
                <a:latin typeface="Arial MT"/>
                <a:cs typeface="Arial MT"/>
              </a:rPr>
              <a:t>The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overall</a:t>
            </a:r>
            <a:r>
              <a:rPr dirty="0" spc="-1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objective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my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work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will</a:t>
            </a:r>
            <a:r>
              <a:rPr dirty="0" spc="-1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predict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accurately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with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few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tests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attributes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 spc="-25">
                <a:latin typeface="Arial MT"/>
                <a:cs typeface="Arial MT"/>
              </a:rPr>
              <a:t>the</a:t>
            </a:r>
          </a:p>
          <a:p>
            <a:pPr marL="100330" indent="-97155">
              <a:lnSpc>
                <a:spcPct val="100000"/>
              </a:lnSpc>
              <a:spcBef>
                <a:spcPts val="290"/>
              </a:spcBef>
              <a:buSzPct val="95000"/>
              <a:buChar char="•"/>
              <a:tabLst>
                <a:tab pos="100330" algn="l"/>
              </a:tabLst>
            </a:pPr>
            <a:r>
              <a:rPr dirty="0">
                <a:latin typeface="Arial MT"/>
                <a:cs typeface="Arial MT"/>
              </a:rPr>
              <a:t>presence</a:t>
            </a:r>
            <a:r>
              <a:rPr dirty="0" spc="-5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dirty="0" spc="-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heart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disease.</a:t>
            </a:r>
            <a:r>
              <a:rPr dirty="0" spc="-15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Attributes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considered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form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dirty="0" spc="-1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primary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basis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dirty="0" spc="-1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tests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dirty="0" spc="-10">
                <a:latin typeface="Arial MT"/>
                <a:cs typeface="Arial MT"/>
              </a:rPr>
              <a:t> </a:t>
            </a:r>
            <a:r>
              <a:rPr dirty="0" spc="-20">
                <a:latin typeface="Arial MT"/>
                <a:cs typeface="Arial MT"/>
              </a:rPr>
              <a:t>give</a:t>
            </a:r>
          </a:p>
          <a:p>
            <a:pPr marL="100330" indent="-97155">
              <a:lnSpc>
                <a:spcPct val="100000"/>
              </a:lnSpc>
              <a:spcBef>
                <a:spcPts val="275"/>
              </a:spcBef>
              <a:buSzPct val="95000"/>
              <a:buChar char="•"/>
              <a:tabLst>
                <a:tab pos="100330" algn="l"/>
              </a:tabLst>
            </a:pPr>
            <a:r>
              <a:rPr dirty="0">
                <a:latin typeface="Arial MT"/>
                <a:cs typeface="Arial MT"/>
              </a:rPr>
              <a:t>accurate</a:t>
            </a:r>
            <a:r>
              <a:rPr dirty="0" spc="-6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results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more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or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less.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Many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more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input</a:t>
            </a:r>
            <a:r>
              <a:rPr dirty="0" spc="-1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attributes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can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dirty="0" spc="-1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taken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but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our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goal</a:t>
            </a:r>
            <a:r>
              <a:rPr dirty="0" spc="-1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dirty="0" spc="-15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predict</a:t>
            </a:r>
          </a:p>
          <a:p>
            <a:pPr marL="100330" indent="-97155">
              <a:lnSpc>
                <a:spcPct val="100000"/>
              </a:lnSpc>
              <a:spcBef>
                <a:spcPts val="275"/>
              </a:spcBef>
              <a:buSzPct val="95000"/>
              <a:buChar char="•"/>
              <a:tabLst>
                <a:tab pos="100330" algn="l"/>
              </a:tabLst>
            </a:pPr>
            <a:r>
              <a:rPr dirty="0">
                <a:latin typeface="Arial MT"/>
                <a:cs typeface="Arial MT"/>
              </a:rPr>
              <a:t>with</a:t>
            </a:r>
            <a:r>
              <a:rPr dirty="0" spc="-1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few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attributes</a:t>
            </a:r>
            <a:r>
              <a:rPr dirty="0" spc="-5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faster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efficiency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risk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having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heart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disease.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Decisions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are</a:t>
            </a:r>
            <a:r>
              <a:rPr dirty="0" spc="-45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often</a:t>
            </a:r>
          </a:p>
          <a:p>
            <a:pPr marL="100330" indent="-97155">
              <a:lnSpc>
                <a:spcPct val="100000"/>
              </a:lnSpc>
              <a:spcBef>
                <a:spcPts val="290"/>
              </a:spcBef>
              <a:buSzPct val="95000"/>
              <a:buChar char="•"/>
              <a:tabLst>
                <a:tab pos="100330" algn="l"/>
              </a:tabLst>
            </a:pPr>
            <a:r>
              <a:rPr dirty="0">
                <a:latin typeface="Arial MT"/>
                <a:cs typeface="Arial MT"/>
              </a:rPr>
              <a:t>made</a:t>
            </a:r>
            <a:r>
              <a:rPr dirty="0" spc="-4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based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on</a:t>
            </a:r>
            <a:r>
              <a:rPr dirty="0" spc="-10">
                <a:latin typeface="Arial MT"/>
                <a:cs typeface="Arial MT"/>
              </a:rPr>
              <a:t> doctors’</a:t>
            </a:r>
            <a:r>
              <a:rPr dirty="0" spc="-1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intuition</a:t>
            </a:r>
            <a:r>
              <a:rPr dirty="0" spc="-1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experience</a:t>
            </a:r>
            <a:r>
              <a:rPr dirty="0" spc="-5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rather</a:t>
            </a:r>
            <a:r>
              <a:rPr dirty="0" spc="-4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than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on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knowledge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rich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data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hidden</a:t>
            </a:r>
          </a:p>
          <a:p>
            <a:pPr marL="100330" indent="-97155">
              <a:lnSpc>
                <a:spcPct val="100000"/>
              </a:lnSpc>
              <a:spcBef>
                <a:spcPts val="280"/>
              </a:spcBef>
              <a:buSzPct val="95000"/>
              <a:buChar char="•"/>
              <a:tabLst>
                <a:tab pos="100330" algn="l"/>
              </a:tabLst>
            </a:pPr>
            <a:r>
              <a:rPr dirty="0">
                <a:latin typeface="Arial MT"/>
                <a:cs typeface="Arial MT"/>
              </a:rPr>
              <a:t>in</a:t>
            </a:r>
            <a:r>
              <a:rPr dirty="0" spc="-1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data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set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databases.</a:t>
            </a:r>
            <a:r>
              <a:rPr dirty="0" spc="-9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This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practice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leads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dirty="0" spc="-2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unwanted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biases,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errors</a:t>
            </a:r>
            <a:r>
              <a:rPr dirty="0" spc="-5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excessive</a:t>
            </a:r>
          </a:p>
          <a:p>
            <a:pPr marL="100330" indent="-97155">
              <a:lnSpc>
                <a:spcPct val="100000"/>
              </a:lnSpc>
              <a:spcBef>
                <a:spcPts val="275"/>
              </a:spcBef>
              <a:buSzPct val="95000"/>
              <a:buChar char="•"/>
              <a:tabLst>
                <a:tab pos="100330" algn="l"/>
              </a:tabLst>
            </a:pPr>
            <a:r>
              <a:rPr dirty="0">
                <a:latin typeface="Arial MT"/>
                <a:cs typeface="Arial MT"/>
              </a:rPr>
              <a:t>medical</a:t>
            </a:r>
            <a:r>
              <a:rPr dirty="0" spc="-3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costs</a:t>
            </a:r>
            <a:r>
              <a:rPr dirty="0" spc="-6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which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affects</a:t>
            </a:r>
            <a:r>
              <a:rPr dirty="0" spc="-4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quality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dirty="0" spc="-4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service</a:t>
            </a:r>
            <a:r>
              <a:rPr dirty="0" spc="-45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provided</a:t>
            </a:r>
            <a:r>
              <a:rPr dirty="0" spc="-3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dirty="0" spc="-40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patients.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8511" rIns="0" bIns="0" rtlCol="0" vert="horz">
            <a:spAutoFit/>
          </a:bodyPr>
          <a:lstStyle/>
          <a:p>
            <a:pPr marL="267843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30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973171"/>
            <a:ext cx="10499090" cy="183515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13995" indent="-201295">
              <a:lnSpc>
                <a:spcPct val="100000"/>
              </a:lnSpc>
              <a:spcBef>
                <a:spcPts val="795"/>
              </a:spcBef>
              <a:buChar char="•"/>
              <a:tabLst>
                <a:tab pos="213995" algn="l"/>
              </a:tabLst>
            </a:pPr>
            <a:r>
              <a:rPr dirty="0" sz="2600" spc="-120">
                <a:latin typeface="Arial MT"/>
                <a:cs typeface="Arial MT"/>
              </a:rPr>
              <a:t>To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predict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the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heart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attack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disease.</a:t>
            </a:r>
            <a:endParaRPr sz="2600">
              <a:latin typeface="Arial MT"/>
              <a:cs typeface="Arial MT"/>
            </a:endParaRPr>
          </a:p>
          <a:p>
            <a:pPr marL="219710" indent="-207010">
              <a:lnSpc>
                <a:spcPct val="100000"/>
              </a:lnSpc>
              <a:spcBef>
                <a:spcPts val="700"/>
              </a:spcBef>
              <a:buChar char="•"/>
              <a:tabLst>
                <a:tab pos="219710" algn="l"/>
              </a:tabLst>
            </a:pPr>
            <a:r>
              <a:rPr dirty="0" sz="2600">
                <a:latin typeface="Arial MT"/>
                <a:cs typeface="Arial MT"/>
              </a:rPr>
              <a:t>It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helps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in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reducing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treatment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costs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by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providing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effective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treatments.</a:t>
            </a:r>
            <a:endParaRPr sz="2600">
              <a:latin typeface="Arial MT"/>
              <a:cs typeface="Arial MT"/>
            </a:endParaRPr>
          </a:p>
          <a:p>
            <a:pPr marL="12700" marR="5080" indent="201295">
              <a:lnSpc>
                <a:spcPts val="2810"/>
              </a:lnSpc>
              <a:spcBef>
                <a:spcPts val="1035"/>
              </a:spcBef>
              <a:buChar char="•"/>
              <a:tabLst>
                <a:tab pos="213995" algn="l"/>
              </a:tabLst>
            </a:pPr>
            <a:r>
              <a:rPr dirty="0" sz="2600" spc="-120">
                <a:latin typeface="Arial MT"/>
                <a:cs typeface="Arial MT"/>
              </a:rPr>
              <a:t>To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find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the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parameters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values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in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prediction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like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accuracy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,elapsed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time </a:t>
            </a:r>
            <a:r>
              <a:rPr dirty="0" sz="2600">
                <a:latin typeface="Arial MT"/>
                <a:cs typeface="Arial MT"/>
              </a:rPr>
              <a:t>and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energy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consumption.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8511" rIns="0" bIns="0" rtlCol="0" vert="horz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30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853" y="2340991"/>
            <a:ext cx="11375390" cy="2337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Heart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disease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health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indicators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dataset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1600">
              <a:latin typeface="Calibri"/>
              <a:cs typeface="Calibri"/>
            </a:endParaRPr>
          </a:p>
          <a:p>
            <a:pPr algn="ctr" marL="93345" marR="85090" indent="-635">
              <a:lnSpc>
                <a:spcPts val="1540"/>
              </a:lnSpc>
              <a:spcBef>
                <a:spcPts val="5"/>
              </a:spcBef>
            </a:pPr>
            <a:r>
              <a:rPr dirty="0" sz="1600">
                <a:latin typeface="Calibri"/>
                <a:cs typeface="Calibri"/>
              </a:rPr>
              <a:t>Logistic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Regression**: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Logistic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regression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commonly</a:t>
            </a:r>
            <a:r>
              <a:rPr dirty="0" sz="1600" spc="-10">
                <a:latin typeface="Calibri"/>
                <a:cs typeface="Calibri"/>
              </a:rPr>
              <a:t> employed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binary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classification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tasks.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models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probability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outcome </a:t>
            </a:r>
            <a:r>
              <a:rPr dirty="0" sz="1600">
                <a:latin typeface="Calibri"/>
                <a:cs typeface="Calibri"/>
              </a:rPr>
              <a:t>based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input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features.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context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heart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disease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prediction,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estimate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likelihood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patient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having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heart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disease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based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relevant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attributes</a:t>
            </a:r>
            <a:endParaRPr sz="1600">
              <a:latin typeface="Calibri"/>
              <a:cs typeface="Calibri"/>
            </a:endParaRPr>
          </a:p>
          <a:p>
            <a:pPr algn="ctr" marL="291465" marR="288925">
              <a:lnSpc>
                <a:spcPts val="1540"/>
              </a:lnSpc>
              <a:spcBef>
                <a:spcPts val="994"/>
              </a:spcBef>
            </a:pPr>
            <a:r>
              <a:rPr dirty="0" sz="1600">
                <a:latin typeface="Calibri"/>
                <a:cs typeface="Calibri"/>
              </a:rPr>
              <a:t>Random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Forest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Classifier**: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Random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forests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ensemble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learning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combine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decision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trees.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robust, </a:t>
            </a:r>
            <a:r>
              <a:rPr dirty="0" sz="1600">
                <a:latin typeface="Calibri"/>
                <a:cs typeface="Calibri"/>
              </a:rPr>
              <a:t>handle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noisy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well,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capture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complex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relationships.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Random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forests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successful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predicting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heart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disease⁶.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730"/>
              </a:lnSpc>
              <a:spcBef>
                <a:spcPts val="620"/>
              </a:spcBef>
            </a:pPr>
            <a:r>
              <a:rPr dirty="0" sz="1600" spc="-10">
                <a:latin typeface="Calibri"/>
                <a:cs typeface="Calibri"/>
              </a:rPr>
              <a:t>**K-</a:t>
            </a:r>
            <a:r>
              <a:rPr dirty="0" sz="1600">
                <a:latin typeface="Calibri"/>
                <a:cs typeface="Calibri"/>
              </a:rPr>
              <a:t>Nearest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Neighbors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(K-</a:t>
            </a:r>
            <a:r>
              <a:rPr dirty="0" sz="1600">
                <a:latin typeface="Calibri"/>
                <a:cs typeface="Calibri"/>
              </a:rPr>
              <a:t>NN)**: </a:t>
            </a:r>
            <a:r>
              <a:rPr dirty="0" sz="1600" spc="-10">
                <a:latin typeface="Calibri"/>
                <a:cs typeface="Calibri"/>
              </a:rPr>
              <a:t>K-</a:t>
            </a:r>
            <a:r>
              <a:rPr dirty="0" sz="1600">
                <a:latin typeface="Calibri"/>
                <a:cs typeface="Calibri"/>
              </a:rPr>
              <a:t>NN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simple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yet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effective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algorithm.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classifies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points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based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majority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class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among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their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730"/>
              </a:lnSpc>
            </a:pPr>
            <a:r>
              <a:rPr dirty="0" sz="1600">
                <a:latin typeface="Calibri"/>
                <a:cs typeface="Calibri"/>
              </a:rPr>
              <a:t>k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nearest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neighbors.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heart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disease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prediction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considering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similar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patients⁶.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30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81988" y="2909442"/>
            <a:ext cx="8152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https://github.com/au950021135042/NM-</a:t>
            </a:r>
            <a:r>
              <a:rPr dirty="0" u="sng" sz="24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Project-</a:t>
            </a:r>
            <a:r>
              <a:rPr dirty="0" u="sng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AI-AND-</a:t>
            </a:r>
            <a:r>
              <a:rPr dirty="0" u="sng" sz="24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ML-.git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8511" rIns="0" bIns="0" rtlCol="0" vert="horz">
            <a:spAutoFit/>
          </a:bodyPr>
          <a:lstStyle/>
          <a:p>
            <a:pPr marL="105219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20"/>
              <a:t> </a:t>
            </a:r>
            <a:r>
              <a:rPr dirty="0"/>
              <a:t>Demo(Recorded</a:t>
            </a:r>
            <a:r>
              <a:rPr dirty="0" spc="-30"/>
              <a:t> </a:t>
            </a:r>
            <a:r>
              <a:rPr dirty="0" spc="-10"/>
              <a:t>Video)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" y="0"/>
            <a:ext cx="12167615" cy="6857997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30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4500" y="760298"/>
            <a:ext cx="30734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30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1185" y="1342466"/>
            <a:ext cx="10965815" cy="42964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 indent="80645">
              <a:lnSpc>
                <a:spcPct val="90100"/>
              </a:lnSpc>
              <a:spcBef>
                <a:spcPts val="430"/>
              </a:spcBef>
            </a:pPr>
            <a:r>
              <a:rPr dirty="0" sz="2800" spc="-20">
                <a:latin typeface="Calibri"/>
                <a:cs typeface="Calibri"/>
              </a:rPr>
              <a:t>Correlation-</a:t>
            </a:r>
            <a:r>
              <a:rPr dirty="0" sz="2800">
                <a:latin typeface="Calibri"/>
                <a:cs typeface="Calibri"/>
              </a:rPr>
              <a:t>based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Feature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Subset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Selection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method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Best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First </a:t>
            </a:r>
            <a:r>
              <a:rPr dirty="0" sz="2800">
                <a:latin typeface="Calibri"/>
                <a:cs typeface="Calibri"/>
              </a:rPr>
              <a:t>Search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has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been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carried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out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select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most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significant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features.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has </a:t>
            </a:r>
            <a:r>
              <a:rPr dirty="0" sz="2800">
                <a:latin typeface="Calibri"/>
                <a:cs typeface="Calibri"/>
              </a:rPr>
              <a:t>been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discovered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all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features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strongly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connected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that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combination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just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14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features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(age,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gender,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smoking,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obesity,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diet, physical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activity,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stress,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chest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pain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type,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previous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chest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pain,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blood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pressure </a:t>
            </a:r>
            <a:r>
              <a:rPr dirty="0" sz="2800">
                <a:latin typeface="Calibri"/>
                <a:cs typeface="Calibri"/>
              </a:rPr>
              <a:t>diastolic,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diabetes,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troponin,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ECG,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target)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significantly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contribute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prediction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heart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disease.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Finally,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datasets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containing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his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research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has </a:t>
            </a:r>
            <a:r>
              <a:rPr dirty="0" sz="2800">
                <a:latin typeface="Calibri"/>
                <a:cs typeface="Calibri"/>
              </a:rPr>
              <a:t>provided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comprehensive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study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patient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characteristics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heart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all </a:t>
            </a:r>
            <a:r>
              <a:rPr dirty="0" sz="2800" spc="-10">
                <a:latin typeface="Calibri"/>
                <a:cs typeface="Calibri"/>
              </a:rPr>
              <a:t>features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selected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features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develop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seven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(logistic regression,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Naïve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Bayes,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K-</a:t>
            </a:r>
            <a:r>
              <a:rPr dirty="0" sz="2800">
                <a:latin typeface="Calibri"/>
                <a:cs typeface="Calibri"/>
              </a:rPr>
              <a:t>NN,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SVM,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decision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tree,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random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forest,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MLP) </a:t>
            </a:r>
            <a:r>
              <a:rPr dirty="0" sz="2800" spc="-10"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8511" rIns="0" bIns="0" rtlCol="0" vert="horz">
            <a:spAutoFit/>
          </a:bodyPr>
          <a:lstStyle/>
          <a:p>
            <a:pPr marL="3376929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/>
              <a:t>Edunet</a:t>
            </a:r>
            <a:r>
              <a:rPr dirty="0" spc="-30"/>
              <a:t> </a:t>
            </a:r>
            <a:r>
              <a:rPr dirty="0" spc="-10"/>
              <a:t>Foundation.</a:t>
            </a:r>
            <a:r>
              <a:rPr dirty="0" spc="-35"/>
              <a:t> </a:t>
            </a:r>
            <a:r>
              <a:rPr dirty="0"/>
              <a:t>All rights</a:t>
            </a:r>
            <a:r>
              <a:rPr dirty="0" spc="-2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9311" rIns="0" bIns="0" rtlCol="0" vert="horz">
            <a:spAutoFit/>
          </a:bodyPr>
          <a:lstStyle/>
          <a:p>
            <a:pPr algn="ctr" marL="168275" marR="126364">
              <a:lnSpc>
                <a:spcPct val="88700"/>
              </a:lnSpc>
              <a:spcBef>
                <a:spcPts val="375"/>
              </a:spcBef>
            </a:pPr>
            <a:r>
              <a:rPr dirty="0"/>
              <a:t>Precision</a:t>
            </a:r>
            <a:r>
              <a:rPr dirty="0" spc="-50"/>
              <a:t> </a:t>
            </a:r>
            <a:r>
              <a:rPr dirty="0"/>
              <a:t>Medicine**:</a:t>
            </a:r>
            <a:r>
              <a:rPr dirty="0" spc="-55"/>
              <a:t> </a:t>
            </a:r>
            <a:r>
              <a:rPr dirty="0"/>
              <a:t>Future</a:t>
            </a:r>
            <a:r>
              <a:rPr dirty="0" spc="-60"/>
              <a:t> </a:t>
            </a:r>
            <a:r>
              <a:rPr dirty="0"/>
              <a:t>approaches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 spc="-10"/>
              <a:t>predicting</a:t>
            </a:r>
            <a:r>
              <a:rPr dirty="0" spc="-70"/>
              <a:t> </a:t>
            </a:r>
            <a:r>
              <a:rPr dirty="0"/>
              <a:t>heart</a:t>
            </a:r>
            <a:r>
              <a:rPr dirty="0" spc="-55"/>
              <a:t> </a:t>
            </a:r>
            <a:r>
              <a:rPr dirty="0"/>
              <a:t>disease</a:t>
            </a:r>
            <a:r>
              <a:rPr dirty="0" spc="-45"/>
              <a:t> </a:t>
            </a:r>
            <a:r>
              <a:rPr dirty="0"/>
              <a:t>will</a:t>
            </a:r>
            <a:r>
              <a:rPr dirty="0" spc="-55"/>
              <a:t> </a:t>
            </a:r>
            <a:r>
              <a:rPr dirty="0"/>
              <a:t>likely</a:t>
            </a:r>
            <a:r>
              <a:rPr dirty="0" spc="-50"/>
              <a:t> </a:t>
            </a:r>
            <a:r>
              <a:rPr dirty="0"/>
              <a:t>rely</a:t>
            </a:r>
            <a:r>
              <a:rPr dirty="0" spc="-50"/>
              <a:t> </a:t>
            </a:r>
            <a:r>
              <a:rPr dirty="0"/>
              <a:t>more</a:t>
            </a:r>
            <a:r>
              <a:rPr dirty="0" spc="-70"/>
              <a:t> </a:t>
            </a:r>
            <a:r>
              <a:rPr dirty="0"/>
              <a:t>on</a:t>
            </a:r>
            <a:r>
              <a:rPr dirty="0" spc="-55"/>
              <a:t> </a:t>
            </a:r>
            <a:r>
              <a:rPr dirty="0" spc="-10"/>
              <a:t>**precision medicine**.</a:t>
            </a:r>
            <a:r>
              <a:rPr dirty="0" spc="-55"/>
              <a:t> </a:t>
            </a:r>
            <a:r>
              <a:rPr dirty="0"/>
              <a:t>This</a:t>
            </a:r>
            <a:r>
              <a:rPr dirty="0" spc="-60"/>
              <a:t> </a:t>
            </a:r>
            <a:r>
              <a:rPr dirty="0"/>
              <a:t>concept</a:t>
            </a:r>
            <a:r>
              <a:rPr dirty="0" spc="-75"/>
              <a:t> </a:t>
            </a:r>
            <a:r>
              <a:rPr dirty="0" spc="-10"/>
              <a:t>involves</a:t>
            </a:r>
            <a:r>
              <a:rPr dirty="0" spc="-35"/>
              <a:t> </a:t>
            </a:r>
            <a:r>
              <a:rPr dirty="0"/>
              <a:t>tailoring</a:t>
            </a:r>
            <a:r>
              <a:rPr dirty="0" spc="-50"/>
              <a:t> </a:t>
            </a:r>
            <a:r>
              <a:rPr dirty="0"/>
              <a:t>medical</a:t>
            </a:r>
            <a:r>
              <a:rPr dirty="0" spc="-55"/>
              <a:t> </a:t>
            </a:r>
            <a:r>
              <a:rPr dirty="0"/>
              <a:t>care,</a:t>
            </a:r>
            <a:r>
              <a:rPr dirty="0" spc="-55"/>
              <a:t> </a:t>
            </a:r>
            <a:r>
              <a:rPr dirty="0"/>
              <a:t>including</a:t>
            </a:r>
            <a:r>
              <a:rPr dirty="0" spc="-70"/>
              <a:t> </a:t>
            </a:r>
            <a:r>
              <a:rPr dirty="0" spc="-10"/>
              <a:t>prevention</a:t>
            </a:r>
            <a:r>
              <a:rPr dirty="0" spc="-50"/>
              <a:t> </a:t>
            </a:r>
            <a:r>
              <a:rPr dirty="0" spc="-10"/>
              <a:t>strategies,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 spc="-10"/>
              <a:t>individual differences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people's</a:t>
            </a:r>
            <a:r>
              <a:rPr dirty="0" spc="-40"/>
              <a:t> </a:t>
            </a:r>
            <a:r>
              <a:rPr dirty="0"/>
              <a:t>genes,</a:t>
            </a:r>
            <a:r>
              <a:rPr dirty="0" spc="-65"/>
              <a:t> </a:t>
            </a:r>
            <a:r>
              <a:rPr dirty="0" spc="-10"/>
              <a:t>environments,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lifestyles²</a:t>
            </a:r>
            <a:r>
              <a:rPr dirty="0" sz="2800" spc="-10"/>
              <a:t>.</a:t>
            </a:r>
            <a:endParaRPr sz="2800"/>
          </a:p>
          <a:p>
            <a:pPr algn="ctr" marL="73660" marR="31115" indent="-635">
              <a:lnSpc>
                <a:spcPct val="90000"/>
              </a:lnSpc>
              <a:spcBef>
                <a:spcPts val="1050"/>
              </a:spcBef>
            </a:pPr>
            <a:r>
              <a:rPr dirty="0" spc="-10"/>
              <a:t>collaboration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Research**:</a:t>
            </a:r>
            <a:r>
              <a:rPr dirty="0" spc="-50"/>
              <a:t> </a:t>
            </a:r>
            <a:r>
              <a:rPr dirty="0"/>
              <a:t>Collaboration</a:t>
            </a:r>
            <a:r>
              <a:rPr dirty="0" spc="-60"/>
              <a:t> </a:t>
            </a:r>
            <a:r>
              <a:rPr dirty="0"/>
              <a:t>between</a:t>
            </a:r>
            <a:r>
              <a:rPr dirty="0" spc="-50"/>
              <a:t> </a:t>
            </a:r>
            <a:r>
              <a:rPr dirty="0" spc="-10"/>
              <a:t>researchers,</a:t>
            </a:r>
            <a:r>
              <a:rPr dirty="0" spc="-40"/>
              <a:t> </a:t>
            </a:r>
            <a:r>
              <a:rPr dirty="0"/>
              <a:t>clinicians,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 spc="-10"/>
              <a:t>scientists</a:t>
            </a:r>
            <a:r>
              <a:rPr dirty="0" spc="-25"/>
              <a:t> is </a:t>
            </a:r>
            <a:r>
              <a:rPr dirty="0"/>
              <a:t>essential.</a:t>
            </a:r>
            <a:r>
              <a:rPr dirty="0" spc="-40"/>
              <a:t> </a:t>
            </a:r>
            <a:r>
              <a:rPr dirty="0"/>
              <a:t>Continued</a:t>
            </a:r>
            <a:r>
              <a:rPr dirty="0" spc="-80"/>
              <a:t> </a:t>
            </a:r>
            <a:r>
              <a:rPr dirty="0" spc="-10"/>
              <a:t>research,</a:t>
            </a:r>
            <a:r>
              <a:rPr dirty="0" spc="-50"/>
              <a:t> </a:t>
            </a:r>
            <a:r>
              <a:rPr dirty="0"/>
              <a:t>validation,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/>
              <a:t>refinement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prediction</a:t>
            </a:r>
            <a:r>
              <a:rPr dirty="0" spc="-65"/>
              <a:t> </a:t>
            </a:r>
            <a:r>
              <a:rPr dirty="0"/>
              <a:t>models</a:t>
            </a:r>
            <a:r>
              <a:rPr dirty="0" spc="-55"/>
              <a:t> </a:t>
            </a:r>
            <a:r>
              <a:rPr dirty="0"/>
              <a:t>will</a:t>
            </a:r>
            <a:r>
              <a:rPr dirty="0" spc="-50"/>
              <a:t> </a:t>
            </a:r>
            <a:r>
              <a:rPr dirty="0"/>
              <a:t>drive</a:t>
            </a:r>
            <a:r>
              <a:rPr dirty="0" spc="-55"/>
              <a:t> </a:t>
            </a:r>
            <a:r>
              <a:rPr dirty="0"/>
              <a:t>progress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 spc="-10"/>
              <a:t>heart </a:t>
            </a:r>
            <a:r>
              <a:rPr dirty="0"/>
              <a:t>disease</a:t>
            </a:r>
            <a:r>
              <a:rPr dirty="0" spc="-15"/>
              <a:t> </a:t>
            </a:r>
            <a:r>
              <a:rPr dirty="0" spc="-10"/>
              <a:t>prevention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management.</a:t>
            </a:r>
          </a:p>
          <a:p>
            <a:pPr algn="ctr" marL="45720" marR="5080" indent="3810">
              <a:lnSpc>
                <a:spcPct val="91500"/>
              </a:lnSpc>
              <a:spcBef>
                <a:spcPts val="900"/>
              </a:spcBef>
            </a:pPr>
            <a:r>
              <a:rPr dirty="0" sz="2800"/>
              <a:t>.</a:t>
            </a:r>
            <a:r>
              <a:rPr dirty="0" sz="2800" spc="-25"/>
              <a:t> </a:t>
            </a:r>
            <a:r>
              <a:rPr dirty="0" spc="-25"/>
              <a:t>**Real-</a:t>
            </a:r>
            <a:r>
              <a:rPr dirty="0"/>
              <a:t>Time</a:t>
            </a:r>
            <a:r>
              <a:rPr dirty="0" spc="5"/>
              <a:t> </a:t>
            </a:r>
            <a:r>
              <a:rPr dirty="0"/>
              <a:t>Monitoring**:</a:t>
            </a:r>
            <a:r>
              <a:rPr dirty="0" spc="-30"/>
              <a:t> </a:t>
            </a:r>
            <a:r>
              <a:rPr dirty="0" spc="-20"/>
              <a:t>Real-</a:t>
            </a:r>
            <a:r>
              <a:rPr dirty="0"/>
              <a:t>time</a:t>
            </a:r>
            <a:r>
              <a:rPr dirty="0" spc="5"/>
              <a:t> </a:t>
            </a:r>
            <a:r>
              <a:rPr dirty="0"/>
              <a:t>monitoring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physiological</a:t>
            </a:r>
            <a:r>
              <a:rPr dirty="0" spc="-45"/>
              <a:t> </a:t>
            </a:r>
            <a:r>
              <a:rPr dirty="0" spc="-20"/>
              <a:t>parameters</a:t>
            </a:r>
            <a:r>
              <a:rPr dirty="0"/>
              <a:t> can</a:t>
            </a:r>
            <a:r>
              <a:rPr dirty="0" spc="-20"/>
              <a:t> </a:t>
            </a:r>
            <a:r>
              <a:rPr dirty="0"/>
              <a:t>alert</a:t>
            </a:r>
            <a:r>
              <a:rPr dirty="0" spc="-20"/>
              <a:t> </a:t>
            </a:r>
            <a:r>
              <a:rPr dirty="0" spc="-10"/>
              <a:t>healthcare providers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potential</a:t>
            </a:r>
            <a:r>
              <a:rPr dirty="0" spc="-60"/>
              <a:t> </a:t>
            </a:r>
            <a:r>
              <a:rPr dirty="0"/>
              <a:t>heart</a:t>
            </a:r>
            <a:r>
              <a:rPr dirty="0" spc="-50"/>
              <a:t> </a:t>
            </a:r>
            <a:r>
              <a:rPr dirty="0"/>
              <a:t>disease</a:t>
            </a:r>
            <a:r>
              <a:rPr dirty="0" spc="-35"/>
              <a:t> </a:t>
            </a:r>
            <a:r>
              <a:rPr dirty="0"/>
              <a:t>risks.</a:t>
            </a:r>
            <a:r>
              <a:rPr dirty="0" spc="-35"/>
              <a:t> </a:t>
            </a:r>
            <a:r>
              <a:rPr dirty="0"/>
              <a:t>Continuous</a:t>
            </a:r>
            <a:r>
              <a:rPr dirty="0" spc="-70"/>
              <a:t> </a:t>
            </a:r>
            <a:r>
              <a:rPr dirty="0"/>
              <a:t>monitoring</a:t>
            </a:r>
            <a:r>
              <a:rPr dirty="0" spc="-55"/>
              <a:t> </a:t>
            </a:r>
            <a:r>
              <a:rPr dirty="0"/>
              <a:t>using</a:t>
            </a:r>
            <a:r>
              <a:rPr dirty="0" spc="-45"/>
              <a:t> </a:t>
            </a:r>
            <a:r>
              <a:rPr dirty="0" spc="-10"/>
              <a:t>wearable</a:t>
            </a:r>
            <a:r>
              <a:rPr dirty="0" spc="-65"/>
              <a:t> </a:t>
            </a:r>
            <a:r>
              <a:rPr dirty="0"/>
              <a:t>devices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smart</a:t>
            </a:r>
            <a:r>
              <a:rPr dirty="0" spc="-40"/>
              <a:t> </a:t>
            </a:r>
            <a:r>
              <a:rPr dirty="0" spc="-10"/>
              <a:t>health </a:t>
            </a:r>
            <a:r>
              <a:rPr dirty="0"/>
              <a:t>applications</a:t>
            </a:r>
            <a:r>
              <a:rPr dirty="0" spc="-45"/>
              <a:t> </a:t>
            </a:r>
            <a:r>
              <a:rPr dirty="0"/>
              <a:t>will</a:t>
            </a:r>
            <a:r>
              <a:rPr dirty="0" spc="-40"/>
              <a:t> </a:t>
            </a:r>
            <a:r>
              <a:rPr dirty="0"/>
              <a:t>enable</a:t>
            </a:r>
            <a:r>
              <a:rPr dirty="0" spc="-55"/>
              <a:t> </a:t>
            </a:r>
            <a:r>
              <a:rPr dirty="0"/>
              <a:t>timely</a:t>
            </a:r>
            <a:r>
              <a:rPr dirty="0" spc="-25"/>
              <a:t> </a:t>
            </a:r>
            <a:r>
              <a:rPr dirty="0" spc="-10"/>
              <a:t>interventions.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2024-04-17T13:55:17Z</dcterms:created>
  <dcterms:modified xsi:type="dcterms:W3CDTF">2024-04-17T13:55:17Z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2024-04-17T00:00:00Z</vt:filetime>
  </property>
  <property fmtid="{D5CDD505-2E9C-101B-9397-08002B2CF9AE}" pid="5" name="Producer">
    <vt:lpwstr>3-Heights™ PDF Optimization Shell 6.3.1.5 (http://www.pdf-tools.com)</vt:lpwstr>
  </property>
</Properties>
</file>