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mcafee.com/learn/what-is-a-keylogger/" TargetMode="External"/><Relationship Id="rId2" Type="http://schemas.openxmlformats.org/officeDocument/2006/relationships/hyperlink" Target="https://www.malwarebytes.com/keylogger" TargetMode="External"/><Relationship Id="rId1" Type="http://schemas.openxmlformats.org/officeDocument/2006/relationships/slideLayout" Target="../slideLayouts/slideLayout2.xml"/><Relationship Id="rId4" Type="http://schemas.openxmlformats.org/officeDocument/2006/relationships/hyperlink" Target="https://home.sophos.com/en-us/security-news/2019/what-is-a-keylogg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B971-3C95-4BFC-95C0-A65078862FB7}"/>
              </a:ext>
            </a:extLst>
          </p:cNvPr>
          <p:cNvSpPr>
            <a:spLocks noGrp="1"/>
          </p:cNvSpPr>
          <p:nvPr>
            <p:ph type="ctrTitle"/>
          </p:nvPr>
        </p:nvSpPr>
        <p:spPr>
          <a:xfrm>
            <a:off x="3400425" y="638269"/>
            <a:ext cx="8791575" cy="2387600"/>
          </a:xfrm>
        </p:spPr>
        <p:txBody>
          <a:bodyPr>
            <a:normAutofit/>
          </a:bodyPr>
          <a:lstStyle/>
          <a:p>
            <a:r>
              <a:rPr lang="en-US" sz="6000" b="1" cap="none" dirty="0">
                <a:ln/>
                <a:solidFill>
                  <a:schemeClr val="tx1">
                    <a:lumMod val="95000"/>
                  </a:schemeClr>
                </a:solidFill>
                <a:latin typeface="Times New Roman" panose="02020603050405020304" pitchFamily="18" charset="0"/>
                <a:cs typeface="Times New Roman" panose="02020603050405020304" pitchFamily="18" charset="0"/>
              </a:rPr>
              <a:t>KEYLOGGER</a:t>
            </a:r>
            <a:endParaRPr lang="en-IN" sz="6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657A33D-4EF7-436E-942B-6D50BC696595}"/>
              </a:ext>
            </a:extLst>
          </p:cNvPr>
          <p:cNvSpPr>
            <a:spLocks noGrp="1"/>
          </p:cNvSpPr>
          <p:nvPr>
            <p:ph type="subTitle" idx="1"/>
          </p:nvPr>
        </p:nvSpPr>
        <p:spPr>
          <a:xfrm>
            <a:off x="4392706" y="4364038"/>
            <a:ext cx="7697695" cy="1655762"/>
          </a:xfrm>
        </p:spPr>
        <p:txBody>
          <a:bodyPr>
            <a:noAutofit/>
          </a:bodyPr>
          <a:lstStyle/>
          <a:p>
            <a:pPr algn="ctr"/>
            <a:r>
              <a:rPr lang="en-IN" dirty="0">
                <a:latin typeface="Times New Roman" panose="02020603050405020304" pitchFamily="18" charset="0"/>
                <a:cs typeface="Times New Roman" panose="02020603050405020304" pitchFamily="18" charset="0"/>
              </a:rPr>
              <a:t>Presented by</a:t>
            </a:r>
          </a:p>
          <a:p>
            <a:pPr algn="ctr"/>
            <a:r>
              <a:rPr lang="en-IN" dirty="0">
                <a:latin typeface="Times New Roman" panose="02020603050405020304" pitchFamily="18" charset="0"/>
                <a:cs typeface="Times New Roman" panose="02020603050405020304" pitchFamily="18" charset="0"/>
              </a:rPr>
              <a:t>S. Isabel</a:t>
            </a:r>
          </a:p>
          <a:p>
            <a:pPr algn="ctr"/>
            <a:r>
              <a:rPr lang="en-IN" dirty="0">
                <a:latin typeface="Times New Roman" panose="02020603050405020304" pitchFamily="18" charset="0"/>
                <a:cs typeface="Times New Roman" panose="02020603050405020304" pitchFamily="18" charset="0"/>
              </a:rPr>
              <a:t>b.E/Cse</a:t>
            </a:r>
          </a:p>
          <a:p>
            <a:r>
              <a:rPr lang="en-IN" dirty="0">
                <a:latin typeface="Times New Roman" panose="02020603050405020304" pitchFamily="18" charset="0"/>
                <a:cs typeface="Times New Roman" panose="02020603050405020304" pitchFamily="18" charset="0"/>
              </a:rPr>
              <a:t>Jayaraj annapackiam csi college of engineering</a:t>
            </a:r>
          </a:p>
        </p:txBody>
      </p:sp>
    </p:spTree>
    <p:extLst>
      <p:ext uri="{BB962C8B-B14F-4D97-AF65-F5344CB8AC3E}">
        <p14:creationId xmlns:p14="http://schemas.microsoft.com/office/powerpoint/2010/main" val="81693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D894-51D3-4F87-9198-C1CCA0A65029}"/>
              </a:ext>
            </a:extLst>
          </p:cNvPr>
          <p:cNvSpPr>
            <a:spLocks noGrp="1"/>
          </p:cNvSpPr>
          <p:nvPr>
            <p:ph type="title"/>
          </p:nvPr>
        </p:nvSpPr>
        <p:spPr>
          <a:xfrm>
            <a:off x="1051764" y="1058862"/>
            <a:ext cx="9906000" cy="967162"/>
          </a:xfrm>
        </p:spPr>
        <p:txBody>
          <a:bodyPr/>
          <a:lstStyle/>
          <a:p>
            <a:r>
              <a:rPr lang="en-IN" dirty="0"/>
              <a:t>Future Scope</a:t>
            </a:r>
          </a:p>
        </p:txBody>
      </p:sp>
      <p:sp>
        <p:nvSpPr>
          <p:cNvPr id="3" name="Text Placeholder 2">
            <a:extLst>
              <a:ext uri="{FF2B5EF4-FFF2-40B4-BE49-F238E27FC236}">
                <a16:creationId xmlns:a16="http://schemas.microsoft.com/office/drawing/2014/main" id="{BFB74511-CA3E-432B-B032-CEBFF765CAA0}"/>
              </a:ext>
            </a:extLst>
          </p:cNvPr>
          <p:cNvSpPr>
            <a:spLocks noGrp="1"/>
          </p:cNvSpPr>
          <p:nvPr>
            <p:ph type="body" idx="1"/>
          </p:nvPr>
        </p:nvSpPr>
        <p:spPr>
          <a:xfrm>
            <a:off x="1141411" y="2384612"/>
            <a:ext cx="9906000" cy="3414526"/>
          </a:xfrm>
        </p:spPr>
        <p:txBody>
          <a:bodyPr>
            <a:normAutofit fontScale="92500" lnSpcReduction="10000"/>
          </a:bodyPr>
          <a:lstStyle/>
          <a:p>
            <a:pPr marL="285750" indent="-285750">
              <a:buFont typeface="Wingdings" panose="05000000000000000000" pitchFamily="2" charset="2"/>
              <a:buChar char="§"/>
            </a:pPr>
            <a:r>
              <a:rPr lang="en-US" cap="none" dirty="0">
                <a:latin typeface="Times New Roman" panose="02020603050405020304" pitchFamily="18" charset="0"/>
                <a:cs typeface="Times New Roman" panose="02020603050405020304" pitchFamily="18" charset="0"/>
              </a:rPr>
              <a:t>Continuous improvement: implementing mechanisms for continuous improvement and adaptation to emerging keylogger threats ensures that the solution remains effective in dynamic cybersecurity landscapes.</a:t>
            </a:r>
          </a:p>
          <a:p>
            <a:pPr marL="285750" indent="-285750">
              <a:buFont typeface="Wingdings" panose="05000000000000000000" pitchFamily="2" charset="2"/>
              <a:buChar char="§"/>
            </a:pPr>
            <a:r>
              <a:rPr lang="en-US" cap="none" dirty="0">
                <a:latin typeface="Times New Roman" panose="02020603050405020304" pitchFamily="18" charset="0"/>
                <a:cs typeface="Times New Roman" panose="02020603050405020304" pitchFamily="18" charset="0"/>
              </a:rPr>
              <a:t>Integration with emerging technologies: exploring integration opportunities with emerging technologies such as blockchain or quantum computing can enhance keylogger detection and prevention capabilities through innovative approaches.</a:t>
            </a:r>
          </a:p>
          <a:p>
            <a:pPr marL="285750" indent="-285750">
              <a:buFont typeface="Wingdings" panose="05000000000000000000" pitchFamily="2" charset="2"/>
              <a:buChar char="§"/>
            </a:pPr>
            <a:r>
              <a:rPr lang="en-US" cap="none" dirty="0">
                <a:latin typeface="Times New Roman" panose="02020603050405020304" pitchFamily="18" charset="0"/>
                <a:cs typeface="Times New Roman" panose="02020603050405020304" pitchFamily="18" charset="0"/>
              </a:rPr>
              <a:t>User-centric solutions: developing user-centric solutions that prioritize usability and user awareness can empower individuals to actively participate in keylogger prevention and contribute to overall cybersecurity resilience.</a:t>
            </a:r>
          </a:p>
          <a:p>
            <a:r>
              <a:rPr lang="en-US" cap="none" dirty="0">
                <a:latin typeface="Times New Roman" panose="02020603050405020304" pitchFamily="18" charset="0"/>
                <a:cs typeface="Times New Roman" panose="02020603050405020304" pitchFamily="18" charset="0"/>
              </a:rPr>
              <a:t>These future scope points highlight key areas for further exploration and development to advance keylogger detection and prevention efforts in cybersecurity.</a:t>
            </a:r>
          </a:p>
          <a:p>
            <a:endParaRPr lang="en-IN" dirty="0"/>
          </a:p>
        </p:txBody>
      </p:sp>
    </p:spTree>
    <p:extLst>
      <p:ext uri="{BB962C8B-B14F-4D97-AF65-F5344CB8AC3E}">
        <p14:creationId xmlns:p14="http://schemas.microsoft.com/office/powerpoint/2010/main" val="412297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3BFC-5538-4BF0-81E4-F3D3172A6E8D}"/>
              </a:ext>
            </a:extLst>
          </p:cNvPr>
          <p:cNvSpPr>
            <a:spLocks noGrp="1"/>
          </p:cNvSpPr>
          <p:nvPr>
            <p:ph type="title"/>
          </p:nvPr>
        </p:nvSpPr>
        <p:spPr/>
        <p:txBody>
          <a:bodyPr/>
          <a:lstStyle/>
          <a:p>
            <a:r>
              <a:rPr lang="en-IN" dirty="0" err="1"/>
              <a:t>Refereence</a:t>
            </a:r>
            <a:endParaRPr lang="en-IN" dirty="0"/>
          </a:p>
        </p:txBody>
      </p:sp>
      <p:sp>
        <p:nvSpPr>
          <p:cNvPr id="3" name="Content Placeholder 2">
            <a:extLst>
              <a:ext uri="{FF2B5EF4-FFF2-40B4-BE49-F238E27FC236}">
                <a16:creationId xmlns:a16="http://schemas.microsoft.com/office/drawing/2014/main" id="{795D5D8A-5681-4D64-8826-3ABA52301C1E}"/>
              </a:ext>
            </a:extLst>
          </p:cNvPr>
          <p:cNvSpPr>
            <a:spLocks noGrp="1"/>
          </p:cNvSpPr>
          <p:nvPr>
            <p:ph idx="1"/>
          </p:nvPr>
        </p:nvSpPr>
        <p:spPr/>
        <p:txBody>
          <a:bodyPr>
            <a:normAutofit/>
          </a:bodyPr>
          <a:lstStyle/>
          <a:p>
            <a:r>
              <a:rPr lang="en-IN" sz="1200" dirty="0"/>
              <a:t>https://www.google.com/search?q=keylogger+project+github&amp;oq=Keylogger&amp;gs_lcrp=EgZjaHJvbWUqDggAEEUYJxg7GIAEGIoFMg4IABBFGCcYOxiABBiKBTIRCAEQRRg5GEMYsQMYgAQYigUyDAgCECMYJxiABBiKBTISCAMQABgUGIMBGIcCGLEDGIAEMgcIBBAAGIAEMgcIBRAAGIAEMgcIBhAAGIAEMgcIBxAAGIAEMgcICBAAGIAEMgcICRAAGIAE0gEJNDc5MWowajE1qAIAsAIA&amp;sourceid=chrome&amp;ie=UTF-8</a:t>
            </a:r>
          </a:p>
          <a:p>
            <a:r>
              <a:rPr lang="en-IN" sz="1200" dirty="0">
                <a:hlinkClick r:id="rId2"/>
              </a:rPr>
              <a:t>https://www.malwarebytes.com/keylogger</a:t>
            </a:r>
            <a:endParaRPr lang="en-IN" sz="1200" dirty="0"/>
          </a:p>
          <a:p>
            <a:r>
              <a:rPr lang="en-IN" sz="1200" dirty="0">
                <a:hlinkClick r:id="rId3"/>
              </a:rPr>
              <a:t>https://www.mcafee.com/learn/what-is-a-keylogger/</a:t>
            </a:r>
            <a:endParaRPr lang="en-IN" sz="1200" dirty="0"/>
          </a:p>
          <a:p>
            <a:r>
              <a:rPr lang="en-IN" sz="1200" dirty="0">
                <a:hlinkClick r:id="rId4"/>
              </a:rPr>
              <a:t>https://home.sophos.com/en-us/security-news/2019/what-is-a-keylogger</a:t>
            </a:r>
            <a:endParaRPr lang="en-IN" sz="1200" dirty="0"/>
          </a:p>
          <a:p>
            <a:endParaRPr lang="en-IN" sz="1200" dirty="0"/>
          </a:p>
        </p:txBody>
      </p:sp>
    </p:spTree>
    <p:extLst>
      <p:ext uri="{BB962C8B-B14F-4D97-AF65-F5344CB8AC3E}">
        <p14:creationId xmlns:p14="http://schemas.microsoft.com/office/powerpoint/2010/main" val="219280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8FC5-E9BF-402E-B1E5-21053E217650}"/>
              </a:ext>
            </a:extLst>
          </p:cNvPr>
          <p:cNvSpPr>
            <a:spLocks noGrp="1"/>
          </p:cNvSpPr>
          <p:nvPr>
            <p:ph type="title"/>
          </p:nvPr>
        </p:nvSpPr>
        <p:spPr>
          <a:xfrm>
            <a:off x="1266919" y="2465246"/>
            <a:ext cx="9905998" cy="2160541"/>
          </a:xfrm>
        </p:spPr>
        <p:txBody>
          <a:bodyPr>
            <a:normAutofit/>
          </a:bodyPr>
          <a:lstStyle/>
          <a:p>
            <a:pPr algn="ctr"/>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3374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B432-0F4B-412C-A114-BC543749BBC5}"/>
              </a:ext>
            </a:extLst>
          </p:cNvPr>
          <p:cNvSpPr>
            <a:spLocks noGrp="1"/>
          </p:cNvSpPr>
          <p:nvPr>
            <p:ph type="title"/>
          </p:nvPr>
        </p:nvSpPr>
        <p:spPr>
          <a:xfrm>
            <a:off x="997032" y="437450"/>
            <a:ext cx="9906000" cy="1014412"/>
          </a:xfrm>
        </p:spPr>
        <p:txBody>
          <a:bodyPr/>
          <a:lstStyle/>
          <a:p>
            <a:r>
              <a:rPr lang="en-IN" dirty="0">
                <a:latin typeface="Times New Roman" panose="02020603050405020304" pitchFamily="18" charset="0"/>
                <a:cs typeface="Times New Roman" panose="02020603050405020304" pitchFamily="18" charset="0"/>
              </a:rPr>
              <a:t>Agenda</a:t>
            </a:r>
            <a:r>
              <a:rPr lang="en-IN" dirty="0"/>
              <a:t>:</a:t>
            </a:r>
          </a:p>
        </p:txBody>
      </p:sp>
      <p:sp>
        <p:nvSpPr>
          <p:cNvPr id="3" name="Text Placeholder 2">
            <a:extLst>
              <a:ext uri="{FF2B5EF4-FFF2-40B4-BE49-F238E27FC236}">
                <a16:creationId xmlns:a16="http://schemas.microsoft.com/office/drawing/2014/main" id="{E927FE89-8727-4459-8DDB-A5ED5F58700B}"/>
              </a:ext>
            </a:extLst>
          </p:cNvPr>
          <p:cNvSpPr>
            <a:spLocks noGrp="1"/>
          </p:cNvSpPr>
          <p:nvPr>
            <p:ph type="body" idx="1"/>
          </p:nvPr>
        </p:nvSpPr>
        <p:spPr>
          <a:xfrm>
            <a:off x="1056388" y="1788746"/>
            <a:ext cx="10079223" cy="3460376"/>
          </a:xfrm>
        </p:spPr>
        <p:txBody>
          <a:bodyPr>
            <a:normAutofit fontScale="92500" lnSpcReduction="20000"/>
          </a:bodyPr>
          <a:lstStyle/>
          <a:p>
            <a:pPr marL="305435" indent="-305435"/>
            <a:r>
              <a:rPr lang="en-US" b="1" dirty="0">
                <a:latin typeface="Times New Roman" panose="02020603050405020304" pitchFamily="18" charset="0"/>
                <a:ea typeface="+mn-lt"/>
                <a:cs typeface="Times New Roman" panose="02020603050405020304" pitchFamily="18" charset="0"/>
              </a:rPr>
              <a:t>Introduction</a:t>
            </a:r>
          </a:p>
          <a:p>
            <a:pPr marL="305435" indent="-305435"/>
            <a:r>
              <a:rPr lang="en-US" b="1" dirty="0">
                <a:latin typeface="Times New Roman" panose="02020603050405020304" pitchFamily="18" charset="0"/>
                <a:ea typeface="+mn-lt"/>
                <a:cs typeface="Times New Roman" panose="02020603050405020304" pitchFamily="18" charset="0"/>
              </a:rPr>
              <a:t>Problem Statement </a:t>
            </a:r>
            <a:r>
              <a:rPr lang="en-US" dirty="0">
                <a:latin typeface="Times New Roman" panose="02020603050405020304" pitchFamily="18" charset="0"/>
                <a:ea typeface="+mn-lt"/>
                <a:cs typeface="Times New Roman" panose="02020603050405020304" pitchFamily="18" charset="0"/>
              </a:rPr>
              <a:t>(Should not include solution)</a:t>
            </a:r>
            <a:endParaRPr lang="en-US" dirty="0">
              <a:latin typeface="Times New Roman" panose="02020603050405020304" pitchFamily="18" charset="0"/>
              <a:cs typeface="Times New Roman" panose="02020603050405020304" pitchFamily="18" charset="0"/>
            </a:endParaRPr>
          </a:p>
          <a:p>
            <a:pPr marL="305435" indent="-305435"/>
            <a:r>
              <a:rPr lang="en-US"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b="1" dirty="0">
                <a:latin typeface="Times New Roman" panose="02020603050405020304" pitchFamily="18" charset="0"/>
                <a:ea typeface="+mn-lt"/>
                <a:cs typeface="Times New Roman" panose="02020603050405020304" pitchFamily="18" charset="0"/>
              </a:rPr>
              <a:t>System Development Approach </a:t>
            </a:r>
            <a:r>
              <a:rPr lang="en-US" dirty="0">
                <a:latin typeface="Times New Roman" panose="02020603050405020304" pitchFamily="18" charset="0"/>
                <a:ea typeface="+mn-lt"/>
                <a:cs typeface="Times New Roman" panose="02020603050405020304" pitchFamily="18" charset="0"/>
              </a:rPr>
              <a:t>(Technology Used) </a:t>
            </a:r>
          </a:p>
          <a:p>
            <a:pPr marL="305435" indent="-305435"/>
            <a:r>
              <a:rPr lang="en-US"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b="1" dirty="0">
                <a:latin typeface="Times New Roman" panose="02020603050405020304" pitchFamily="18" charset="0"/>
                <a:ea typeface="+mn-lt"/>
                <a:cs typeface="Times New Roman" panose="02020603050405020304" pitchFamily="18" charset="0"/>
              </a:rPr>
              <a:t>Result (Output Image)</a:t>
            </a:r>
          </a:p>
          <a:p>
            <a:pPr marL="305435" indent="-305435"/>
            <a:r>
              <a:rPr lang="en-US"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b="1" dirty="0">
                <a:latin typeface="Times New Roman" panose="02020603050405020304" pitchFamily="18" charset="0"/>
                <a:ea typeface="+mn-lt"/>
                <a:cs typeface="Times New Roman" panose="02020603050405020304" pitchFamily="18" charset="0"/>
              </a:rPr>
              <a:t>Future Scope</a:t>
            </a:r>
          </a:p>
          <a:p>
            <a:pPr marL="305435" indent="-305435"/>
            <a:r>
              <a:rPr lang="en-US"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3960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5A6D-A4BD-47C8-8153-20077C3E35FD}"/>
              </a:ext>
            </a:extLst>
          </p:cNvPr>
          <p:cNvSpPr>
            <a:spLocks noGrp="1"/>
          </p:cNvSpPr>
          <p:nvPr>
            <p:ph type="title"/>
          </p:nvPr>
        </p:nvSpPr>
        <p:spPr>
          <a:xfrm>
            <a:off x="1141411" y="953062"/>
            <a:ext cx="9906000" cy="696445"/>
          </a:xfrm>
        </p:spPr>
        <p:txBody>
          <a:bodyPr/>
          <a:lstStyle/>
          <a:p>
            <a:r>
              <a:rPr lang="en-IN" dirty="0"/>
              <a:t>introduction</a:t>
            </a:r>
          </a:p>
        </p:txBody>
      </p:sp>
      <p:sp>
        <p:nvSpPr>
          <p:cNvPr id="3" name="Text Placeholder 2">
            <a:extLst>
              <a:ext uri="{FF2B5EF4-FFF2-40B4-BE49-F238E27FC236}">
                <a16:creationId xmlns:a16="http://schemas.microsoft.com/office/drawing/2014/main" id="{042EC3B9-5DD4-46C6-A8A7-D406BB1AF8BC}"/>
              </a:ext>
            </a:extLst>
          </p:cNvPr>
          <p:cNvSpPr>
            <a:spLocks noGrp="1"/>
          </p:cNvSpPr>
          <p:nvPr>
            <p:ph type="body" idx="1"/>
          </p:nvPr>
        </p:nvSpPr>
        <p:spPr>
          <a:xfrm>
            <a:off x="1141411" y="1864660"/>
            <a:ext cx="9906000" cy="2725270"/>
          </a:xfrm>
        </p:spPr>
        <p:txBody>
          <a:bodyPr/>
          <a:lstStyle/>
          <a:p>
            <a:r>
              <a:rPr lang="en-US" dirty="0"/>
              <a:t>Keyloggers are malicious software designed to monitor and record keystrokes on a computer.</a:t>
            </a:r>
          </a:p>
          <a:p>
            <a:r>
              <a:rPr lang="en-US" dirty="0"/>
              <a:t>They pose significant threats to individuals and organizations by stealing sensitive information such as passwords, credit card details, and personal data.</a:t>
            </a:r>
          </a:p>
          <a:p>
            <a:r>
              <a:rPr lang="en-US" dirty="0"/>
              <a:t>This presentation explores the challenges posed by keyloggers and proposes solutions to mitigate these threats.</a:t>
            </a:r>
          </a:p>
          <a:p>
            <a:endParaRPr lang="en-IN" dirty="0"/>
          </a:p>
        </p:txBody>
      </p:sp>
    </p:spTree>
    <p:extLst>
      <p:ext uri="{BB962C8B-B14F-4D97-AF65-F5344CB8AC3E}">
        <p14:creationId xmlns:p14="http://schemas.microsoft.com/office/powerpoint/2010/main" val="56002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5230-FB94-4559-9964-82D0C3A761E0}"/>
              </a:ext>
            </a:extLst>
          </p:cNvPr>
          <p:cNvSpPr>
            <a:spLocks noGrp="1"/>
          </p:cNvSpPr>
          <p:nvPr>
            <p:ph type="title"/>
          </p:nvPr>
        </p:nvSpPr>
        <p:spPr>
          <a:xfrm>
            <a:off x="872470" y="749859"/>
            <a:ext cx="9906000" cy="1249270"/>
          </a:xfrm>
        </p:spPr>
        <p:txBody>
          <a:bodyPr/>
          <a:lstStyle/>
          <a:p>
            <a:r>
              <a:rPr lang="en-US" b="1" dirty="0">
                <a:latin typeface="Arial" panose="020B0604020202020204" pitchFamily="34" charset="0"/>
                <a:cs typeface="Arial" panose="020B0604020202020204" pitchFamily="34" charset="0"/>
              </a:rPr>
              <a:t>Problem Statement</a:t>
            </a:r>
            <a:endParaRPr lang="en-IN" dirty="0"/>
          </a:p>
        </p:txBody>
      </p:sp>
      <p:sp>
        <p:nvSpPr>
          <p:cNvPr id="3" name="Text Placeholder 2">
            <a:extLst>
              <a:ext uri="{FF2B5EF4-FFF2-40B4-BE49-F238E27FC236}">
                <a16:creationId xmlns:a16="http://schemas.microsoft.com/office/drawing/2014/main" id="{8B8ED5D1-05CC-4A4D-9574-FA7F2C6A1CC8}"/>
              </a:ext>
            </a:extLst>
          </p:cNvPr>
          <p:cNvSpPr>
            <a:spLocks noGrp="1"/>
          </p:cNvSpPr>
          <p:nvPr>
            <p:ph type="body" idx="1"/>
          </p:nvPr>
        </p:nvSpPr>
        <p:spPr>
          <a:xfrm>
            <a:off x="1428282" y="1685365"/>
            <a:ext cx="9906000" cy="4104809"/>
          </a:xfrm>
        </p:spPr>
        <p:txBody>
          <a:bodyPr/>
          <a:lstStyle/>
          <a:p>
            <a:pPr algn="just"/>
            <a:endParaRPr lang="en-US" cap="none" dirty="0">
              <a:solidFill>
                <a:schemeClr val="tx1"/>
              </a:solidFill>
            </a:endParaRPr>
          </a:p>
          <a:p>
            <a:pPr algn="just"/>
            <a:endParaRPr lang="en-US" cap="none" dirty="0">
              <a:solidFill>
                <a:schemeClr val="tx1"/>
              </a:solidFill>
            </a:endParaRPr>
          </a:p>
          <a:p>
            <a:pPr algn="just"/>
            <a:r>
              <a:rPr lang="en-US" cap="none" dirty="0"/>
              <a:t>                 The rampant spread of keyloggers presents a pressing challenge in contemporary cybersecurity. These insidious programs clandestinely capture keystrokes on users' devices, jeopardizing the integrity of sensitive data and personal information. With the potential for unauthorized access to passwords, financial details, and other confidential data, keyloggers pose a significant threat to individual privacy and organizational security. As the prevalence of these malicious tools continues to escalate, there is an urgent need for robust detection and prevention mechanisms to thwart their illicit activities and safeguard digital assets from exploitation.</a:t>
            </a:r>
            <a:endParaRPr lang="en-US" cap="none" dirty="0">
              <a:solidFill>
                <a:schemeClr val="tx1"/>
              </a:solidFill>
            </a:endParaRPr>
          </a:p>
          <a:p>
            <a:pPr algn="just"/>
            <a:endParaRPr lang="en-US" cap="none" dirty="0">
              <a:solidFill>
                <a:schemeClr val="tx1"/>
              </a:solidFill>
            </a:endParaRPr>
          </a:p>
          <a:p>
            <a:pPr algn="just"/>
            <a:endParaRPr lang="en-US" cap="none" dirty="0">
              <a:solidFill>
                <a:schemeClr val="tx1"/>
              </a:solidFill>
            </a:endParaRPr>
          </a:p>
          <a:p>
            <a:pPr algn="just"/>
            <a:endParaRPr lang="en-US" cap="none" dirty="0">
              <a:solidFill>
                <a:schemeClr val="tx1"/>
              </a:solidFill>
            </a:endParaRPr>
          </a:p>
          <a:p>
            <a:pPr algn="just"/>
            <a:endParaRPr lang="en-IN" cap="none" dirty="0">
              <a:solidFill>
                <a:schemeClr val="tx1"/>
              </a:solidFill>
            </a:endParaRPr>
          </a:p>
        </p:txBody>
      </p:sp>
    </p:spTree>
    <p:extLst>
      <p:ext uri="{BB962C8B-B14F-4D97-AF65-F5344CB8AC3E}">
        <p14:creationId xmlns:p14="http://schemas.microsoft.com/office/powerpoint/2010/main" val="123908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E66C-0290-4E1F-A132-23ADC29BB79B}"/>
              </a:ext>
            </a:extLst>
          </p:cNvPr>
          <p:cNvSpPr>
            <a:spLocks noGrp="1"/>
          </p:cNvSpPr>
          <p:nvPr>
            <p:ph type="title"/>
          </p:nvPr>
        </p:nvSpPr>
        <p:spPr>
          <a:xfrm>
            <a:off x="1141411" y="830543"/>
            <a:ext cx="9906000" cy="786092"/>
          </a:xfrm>
        </p:spPr>
        <p:txBody>
          <a:bodyPr/>
          <a:lstStyle/>
          <a:p>
            <a:r>
              <a:rPr lang="en-IN" dirty="0"/>
              <a:t>Proposed solution</a:t>
            </a:r>
          </a:p>
        </p:txBody>
      </p:sp>
      <p:sp>
        <p:nvSpPr>
          <p:cNvPr id="3" name="Text Placeholder 2">
            <a:extLst>
              <a:ext uri="{FF2B5EF4-FFF2-40B4-BE49-F238E27FC236}">
                <a16:creationId xmlns:a16="http://schemas.microsoft.com/office/drawing/2014/main" id="{2E000CF5-8810-4900-9090-77DC39A979FF}"/>
              </a:ext>
            </a:extLst>
          </p:cNvPr>
          <p:cNvSpPr>
            <a:spLocks noGrp="1"/>
          </p:cNvSpPr>
          <p:nvPr>
            <p:ph type="body" idx="1"/>
          </p:nvPr>
        </p:nvSpPr>
        <p:spPr>
          <a:xfrm>
            <a:off x="1141411" y="1616635"/>
            <a:ext cx="9906000" cy="4563036"/>
          </a:xfrm>
        </p:spPr>
        <p:txBody>
          <a:bodyPr>
            <a:normAutofit fontScale="70000" lnSpcReduction="20000"/>
          </a:bodyPr>
          <a:lstStyle/>
          <a:p>
            <a:pPr algn="just"/>
            <a:r>
              <a:rPr lang="en-US" sz="1900" cap="none" dirty="0">
                <a:latin typeface="Times New Roman" panose="02020603050405020304" pitchFamily="18" charset="0"/>
                <a:cs typeface="Times New Roman" panose="02020603050405020304" pitchFamily="18" charset="0"/>
              </a:rPr>
              <a:t>Enhanced endpoint security measures: </a:t>
            </a:r>
          </a:p>
          <a:p>
            <a:pPr algn="just"/>
            <a:r>
              <a:rPr lang="en-US" sz="1900" cap="none" dirty="0">
                <a:latin typeface="Times New Roman" panose="02020603050405020304" pitchFamily="18" charset="0"/>
                <a:cs typeface="Times New Roman" panose="02020603050405020304" pitchFamily="18" charset="0"/>
              </a:rPr>
              <a:t>                                    Implementing advanced endpoint security solutions that include robust anti-keylogger features can help mitigate the threat posed by keyloggers. These solutions utilize behavior-based analysis and anomaly detection algorithms to identify suspicious activities indicative of keylogger behavior. By proactively detecting and blocking keyloggers in real-time, organizations can prevent unauthorized access to sensitive information and protect against data breaches.</a:t>
            </a:r>
          </a:p>
          <a:p>
            <a:pPr algn="just"/>
            <a:r>
              <a:rPr lang="en-US" sz="1900" cap="none" dirty="0">
                <a:latin typeface="Times New Roman" panose="02020603050405020304" pitchFamily="18" charset="0"/>
                <a:cs typeface="Times New Roman" panose="02020603050405020304" pitchFamily="18" charset="0"/>
              </a:rPr>
              <a:t>User education and awareness campaigns: </a:t>
            </a:r>
          </a:p>
          <a:p>
            <a:pPr algn="just"/>
            <a:r>
              <a:rPr lang="en-US" sz="1900" cap="none" dirty="0">
                <a:latin typeface="Times New Roman" panose="02020603050405020304" pitchFamily="18" charset="0"/>
                <a:cs typeface="Times New Roman" panose="02020603050405020304" pitchFamily="18" charset="0"/>
              </a:rPr>
              <a:t>                               Conducting comprehensive user education and awareness campaigns can empower individuals to recognize and avoid keylogger threats. By educating users about common attack vectors used by keyloggers, such as phishing emails and malicious websites, they can learn to exercise caution when interacting with digital content. Additionally, providing guidance on implementing secure password practices and utilizing multi-factor authentication can further fortify defenses against keylogger attacks.</a:t>
            </a:r>
          </a:p>
          <a:p>
            <a:pPr algn="just"/>
            <a:r>
              <a:rPr lang="en-US" sz="1900" cap="none" dirty="0">
                <a:latin typeface="Times New Roman" panose="02020603050405020304" pitchFamily="18" charset="0"/>
                <a:cs typeface="Times New Roman" panose="02020603050405020304" pitchFamily="18" charset="0"/>
              </a:rPr>
              <a:t>Implementation of secure input methods: </a:t>
            </a:r>
          </a:p>
          <a:p>
            <a:pPr algn="just"/>
            <a:r>
              <a:rPr lang="en-US" sz="1900" cap="none" dirty="0">
                <a:latin typeface="Times New Roman" panose="02020603050405020304" pitchFamily="18" charset="0"/>
                <a:cs typeface="Times New Roman" panose="02020603050405020304" pitchFamily="18" charset="0"/>
              </a:rPr>
              <a:t>                        Adopting secure input methods, such as virtual keyboards or encrypted input channels, can mitigate the risk of keylogger infiltration. Virtual keyboards create an additional layer of protection by allowing users to input sensitive information using mouse clicks or touchscreen gestures instead of physical keystrokes. Similarly, encrypted input channels establish secure communication channels between users and applications, safeguarding data transmission from interception by keyloggers. By integrating these secure input methods into digital platforms and applications, organizations can enhance the overall security posture and resilience against keylogger threats.</a:t>
            </a:r>
          </a:p>
          <a:p>
            <a:pPr algn="just"/>
            <a:endParaRPr lang="en-US" cap="none" dirty="0">
              <a:latin typeface="Times New Roman" panose="02020603050405020304" pitchFamily="18" charset="0"/>
              <a:cs typeface="Times New Roman" panose="02020603050405020304" pitchFamily="18" charset="0"/>
            </a:endParaRPr>
          </a:p>
          <a:p>
            <a:pPr algn="just"/>
            <a:endParaRPr lang="en-IN" cap="none" dirty="0"/>
          </a:p>
        </p:txBody>
      </p:sp>
    </p:spTree>
    <p:extLst>
      <p:ext uri="{BB962C8B-B14F-4D97-AF65-F5344CB8AC3E}">
        <p14:creationId xmlns:p14="http://schemas.microsoft.com/office/powerpoint/2010/main" val="211460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CB11-9869-4FF3-9392-829934897BFB}"/>
              </a:ext>
            </a:extLst>
          </p:cNvPr>
          <p:cNvSpPr>
            <a:spLocks noGrp="1"/>
          </p:cNvSpPr>
          <p:nvPr>
            <p:ph type="title"/>
          </p:nvPr>
        </p:nvSpPr>
        <p:spPr>
          <a:xfrm>
            <a:off x="1141411" y="750980"/>
            <a:ext cx="9906000" cy="1006101"/>
          </a:xfrm>
        </p:spPr>
        <p:txBody>
          <a:bodyPr/>
          <a:lstStyle/>
          <a:p>
            <a:r>
              <a:rPr lang="en-IN" b="1" dirty="0">
                <a:latin typeface="Times New Roman" panose="02020603050405020304" pitchFamily="18" charset="0"/>
                <a:cs typeface="Times New Roman" panose="02020603050405020304" pitchFamily="18" charset="0"/>
              </a:rPr>
              <a:t>System approach</a:t>
            </a:r>
          </a:p>
        </p:txBody>
      </p:sp>
      <p:sp>
        <p:nvSpPr>
          <p:cNvPr id="3" name="Text Placeholder 2">
            <a:extLst>
              <a:ext uri="{FF2B5EF4-FFF2-40B4-BE49-F238E27FC236}">
                <a16:creationId xmlns:a16="http://schemas.microsoft.com/office/drawing/2014/main" id="{9A5DE191-B147-4120-B4BE-647B89F12906}"/>
              </a:ext>
            </a:extLst>
          </p:cNvPr>
          <p:cNvSpPr>
            <a:spLocks noGrp="1"/>
          </p:cNvSpPr>
          <p:nvPr>
            <p:ph type="body" idx="1"/>
          </p:nvPr>
        </p:nvSpPr>
        <p:spPr>
          <a:xfrm>
            <a:off x="1141411" y="2250140"/>
            <a:ext cx="9906000" cy="3548997"/>
          </a:xfrm>
        </p:spPr>
        <p:txBody>
          <a:bodyPr/>
          <a:lstStyle/>
          <a:p>
            <a:r>
              <a:rPr lang="en-IN" b="1" dirty="0">
                <a:solidFill>
                  <a:schemeClr val="tx1"/>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solidFill>
                <a:schemeClr val="tx1"/>
              </a:solidFill>
              <a:latin typeface="Times New Roman" panose="02020603050405020304" pitchFamily="18" charset="0"/>
              <a:cs typeface="Times New Roman" panose="02020603050405020304" pitchFamily="18" charset="0"/>
            </a:endParaRPr>
          </a:p>
          <a:p>
            <a:pPr marL="305435" indent="-305435">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 System requirements</a:t>
            </a:r>
          </a:p>
          <a:p>
            <a:pPr marL="305435" indent="-305435">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Library required to build the model</a:t>
            </a:r>
          </a:p>
          <a:p>
            <a:endParaRPr lang="en-IN" dirty="0"/>
          </a:p>
        </p:txBody>
      </p:sp>
    </p:spTree>
    <p:extLst>
      <p:ext uri="{BB962C8B-B14F-4D97-AF65-F5344CB8AC3E}">
        <p14:creationId xmlns:p14="http://schemas.microsoft.com/office/powerpoint/2010/main" val="382391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EE20-EC2A-4D42-946D-72C113F745CB}"/>
              </a:ext>
            </a:extLst>
          </p:cNvPr>
          <p:cNvSpPr>
            <a:spLocks noGrp="1"/>
          </p:cNvSpPr>
          <p:nvPr>
            <p:ph type="title"/>
          </p:nvPr>
        </p:nvSpPr>
        <p:spPr>
          <a:xfrm>
            <a:off x="1141413" y="618518"/>
            <a:ext cx="9905998" cy="995129"/>
          </a:xfrm>
        </p:spPr>
        <p:txBody>
          <a:bodyPr/>
          <a:lstStyle/>
          <a:p>
            <a:r>
              <a:rPr lang="en-US" b="1" dirty="0">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0EBDC506-E816-4785-A443-46B046BF6D8A}"/>
              </a:ext>
            </a:extLst>
          </p:cNvPr>
          <p:cNvSpPr>
            <a:spLocks noGrp="1"/>
          </p:cNvSpPr>
          <p:nvPr>
            <p:ph idx="1"/>
          </p:nvPr>
        </p:nvSpPr>
        <p:spPr>
          <a:xfrm>
            <a:off x="1141412" y="1909482"/>
            <a:ext cx="9905999" cy="4329999"/>
          </a:xfrm>
        </p:spPr>
        <p:txBody>
          <a:bodyPr>
            <a:noAutofit/>
          </a:bodyPr>
          <a:lstStyle/>
          <a:p>
            <a:pPr marL="0" indent="0">
              <a:buNone/>
            </a:pPr>
            <a:r>
              <a:rPr lang="en-US" sz="1600" dirty="0"/>
              <a:t>The proposed solution involves enhancing endpoint security measures to mitigate the threat posed by keyloggers.</a:t>
            </a:r>
          </a:p>
          <a:p>
            <a:r>
              <a:rPr lang="en-US" sz="1600" dirty="0"/>
              <a:t>Algorithmic Approach: The algorithmic approach includes utilizing machine learning-based anomaly detection techniques to identify and block keylogger behavior in real-time.</a:t>
            </a:r>
          </a:p>
          <a:p>
            <a:r>
              <a:rPr lang="en-US" sz="1600" dirty="0"/>
              <a:t>Machine Learning Model: The solution involves training a machine learning model using labeled data to distinguish between normal user behavior and potential keylogger activity.</a:t>
            </a:r>
          </a:p>
          <a:p>
            <a:r>
              <a:rPr lang="en-US" sz="1600" dirty="0"/>
              <a:t>Anomaly Detection: Anomaly detection is employed to continuously analyze incoming data streams and detect deviations from normal behavior that may indicate the presence of a keylogger.</a:t>
            </a:r>
          </a:p>
          <a:p>
            <a:r>
              <a:rPr lang="en-US" sz="1600" dirty="0"/>
              <a:t>Deployment Strategy: The deployment strategy includes integrating the algorithm into existing endpoint security solutions, deploying it across organizational endpoints, and providing centralized management for configuration and monitoring.</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77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7AA0-CA58-42F2-BD35-E1286E9CE10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A5359556-037F-47BC-B5A7-7B1742799231}"/>
              </a:ext>
            </a:extLst>
          </p:cNvPr>
          <p:cNvSpPr>
            <a:spLocks noGrp="1"/>
          </p:cNvSpPr>
          <p:nvPr>
            <p:ph idx="1"/>
          </p:nvPr>
        </p:nvSpPr>
        <p:spPr>
          <a:xfrm>
            <a:off x="1526895" y="1801251"/>
            <a:ext cx="9905999" cy="3541714"/>
          </a:xfrm>
        </p:spPr>
        <p:txBody>
          <a:bodyPr>
            <a:normAutofit/>
          </a:bodyPr>
          <a:lstStyle/>
          <a:p>
            <a:pPr marL="0" indent="0">
              <a:buNone/>
            </a:pPr>
            <a:r>
              <a:rPr lang="en-US" dirty="0"/>
              <a:t>The implementation of the proposed solution, which involves enhancing endpoint security measures through machine learning-based anomaly detection techniques, has yielded promising results in mitigating keylogger threats. By utilizing advanced algorithms to analyze user behavior and detect deviations indicative of keylogger activity in real-time, organizations have experienced improved protection against unauthorized access to sensitive information and data breaches.</a:t>
            </a:r>
          </a:p>
          <a:p>
            <a:endParaRPr lang="en-IN" dirty="0"/>
          </a:p>
        </p:txBody>
      </p:sp>
    </p:spTree>
    <p:extLst>
      <p:ext uri="{BB962C8B-B14F-4D97-AF65-F5344CB8AC3E}">
        <p14:creationId xmlns:p14="http://schemas.microsoft.com/office/powerpoint/2010/main" val="363636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0071-06CE-4944-9846-5219C7CF46C8}"/>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29438802-0185-4DC6-AEBD-04A04FD4E49C}"/>
              </a:ext>
            </a:extLst>
          </p:cNvPr>
          <p:cNvSpPr>
            <a:spLocks noGrp="1"/>
          </p:cNvSpPr>
          <p:nvPr>
            <p:ph idx="1"/>
          </p:nvPr>
        </p:nvSpPr>
        <p:spPr>
          <a:xfrm>
            <a:off x="1338635" y="1998475"/>
            <a:ext cx="9905999" cy="3541714"/>
          </a:xfrm>
        </p:spPr>
        <p:txBody>
          <a:bodyPr/>
          <a:lstStyle/>
          <a:p>
            <a:pPr marL="0" indent="0">
              <a:buNone/>
            </a:pPr>
            <a:r>
              <a:rPr lang="en-US" dirty="0"/>
              <a:t>In conclusion, the adoption of machine learning-based anomaly detection techniques offers a proactive approach to combating keylogger threats and enhancing endpoint security. By leveraging advanced algorithms to analyze user behavior and detect anomalous patterns indicative of keylogger activity, organizations can bolster their defenses against unauthorized access to sensitive information and mitigate the risks of data breaches.</a:t>
            </a:r>
            <a:endParaRPr lang="en-IN" dirty="0"/>
          </a:p>
        </p:txBody>
      </p:sp>
    </p:spTree>
    <p:extLst>
      <p:ext uri="{BB962C8B-B14F-4D97-AF65-F5344CB8AC3E}">
        <p14:creationId xmlns:p14="http://schemas.microsoft.com/office/powerpoint/2010/main" val="944734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95</TotalTime>
  <Words>923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Tw Cen MT</vt:lpstr>
      <vt:lpstr>Wingdings</vt:lpstr>
      <vt:lpstr>Circuit</vt:lpstr>
      <vt:lpstr>KEYLOGGER</vt:lpstr>
      <vt:lpstr>Agenda:</vt:lpstr>
      <vt:lpstr>introduction</vt:lpstr>
      <vt:lpstr>Problem Statement</vt:lpstr>
      <vt:lpstr>Proposed solution</vt:lpstr>
      <vt:lpstr>System approach</vt:lpstr>
      <vt:lpstr>Algorithm &amp; Deployment</vt:lpstr>
      <vt:lpstr>Result</vt:lpstr>
      <vt:lpstr>Conclusion</vt:lpstr>
      <vt:lpstr>Future Scope</vt:lpstr>
      <vt:lpstr>Refereence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Abi .M</dc:creator>
  <cp:lastModifiedBy>isabel samuel</cp:lastModifiedBy>
  <cp:revision>9</cp:revision>
  <dcterms:created xsi:type="dcterms:W3CDTF">2024-04-04T13:59:48Z</dcterms:created>
  <dcterms:modified xsi:type="dcterms:W3CDTF">2024-04-04T15:50:14Z</dcterms:modified>
</cp:coreProperties>
</file>