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59" d="100"/>
          <a:sy n="59" d="100"/>
        </p:scale>
        <p:origin x="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V" userId="ab2a03ec6112ecff" providerId="LiveId" clId="{5944B1D2-EE7B-4E27-821A-CA8A8622F0BB}"/>
    <pc:docChg chg="modSld sldOrd">
      <pc:chgData name="G V" userId="ab2a03ec6112ecff" providerId="LiveId" clId="{5944B1D2-EE7B-4E27-821A-CA8A8622F0BB}" dt="2023-10-21T15:22:22.243" v="7"/>
      <pc:docMkLst>
        <pc:docMk/>
      </pc:docMkLst>
      <pc:sldChg chg="ord">
        <pc:chgData name="G V" userId="ab2a03ec6112ecff" providerId="LiveId" clId="{5944B1D2-EE7B-4E27-821A-CA8A8622F0BB}" dt="2023-10-21T15:22:22.243" v="7"/>
        <pc:sldMkLst>
          <pc:docMk/>
          <pc:sldMk cId="158334517"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173252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193276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7F12F-DAD9-4F2D-A898-D883096FAB3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215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48730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7F12F-DAD9-4F2D-A898-D883096FAB3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7773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209394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285737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280212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363204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4E853-CCC6-4BA8-8D3F-0320680E783F}"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7185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396356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4E853-CCC6-4BA8-8D3F-0320680E783F}" type="datetimeFigureOut">
              <a:rPr lang="en-IN" smtClean="0"/>
              <a:t>21-10-2023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224282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54E853-CCC6-4BA8-8D3F-0320680E783F}"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174659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4E853-CCC6-4BA8-8D3F-0320680E783F}" type="datetimeFigureOut">
              <a:rPr lang="en-IN" smtClean="0"/>
              <a:t>21-10-2023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132257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309570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4E853-CCC6-4BA8-8D3F-0320680E783F}"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7F12F-DAD9-4F2D-A898-D883096FAB3D}" type="slidenum">
              <a:rPr lang="en-IN" smtClean="0"/>
              <a:t>‹#›</a:t>
            </a:fld>
            <a:endParaRPr lang="en-IN"/>
          </a:p>
        </p:txBody>
      </p:sp>
    </p:spTree>
    <p:extLst>
      <p:ext uri="{BB962C8B-B14F-4D97-AF65-F5344CB8AC3E}">
        <p14:creationId xmlns:p14="http://schemas.microsoft.com/office/powerpoint/2010/main" val="321722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54E853-CCC6-4BA8-8D3F-0320680E783F}" type="datetimeFigureOut">
              <a:rPr lang="en-IN" smtClean="0"/>
              <a:t>21-10-2023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B7F12F-DAD9-4F2D-A898-D883096FAB3D}" type="slidenum">
              <a:rPr lang="en-IN" smtClean="0"/>
              <a:t>‹#›</a:t>
            </a:fld>
            <a:endParaRPr lang="en-IN"/>
          </a:p>
        </p:txBody>
      </p:sp>
    </p:spTree>
    <p:extLst>
      <p:ext uri="{BB962C8B-B14F-4D97-AF65-F5344CB8AC3E}">
        <p14:creationId xmlns:p14="http://schemas.microsoft.com/office/powerpoint/2010/main" val="26509013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A8E4-0F49-2E54-E045-0500D79A2790}"/>
              </a:ext>
            </a:extLst>
          </p:cNvPr>
          <p:cNvSpPr>
            <a:spLocks noGrp="1"/>
          </p:cNvSpPr>
          <p:nvPr>
            <p:ph type="ctrTitle"/>
          </p:nvPr>
        </p:nvSpPr>
        <p:spPr>
          <a:xfrm>
            <a:off x="2044927" y="707571"/>
            <a:ext cx="8915399" cy="2262781"/>
          </a:xfrm>
        </p:spPr>
        <p:txBody>
          <a:bodyPr>
            <a:normAutofit/>
          </a:bodyPr>
          <a:lstStyle/>
          <a:p>
            <a:r>
              <a:rPr lang="en-IN" sz="2800" b="1" dirty="0"/>
              <a:t>PHASE 3:     </a:t>
            </a:r>
            <a:r>
              <a:rPr lang="en-IN" sz="4400" b="1" dirty="0"/>
              <a:t>DEVELOPMENT PART </a:t>
            </a:r>
            <a:r>
              <a:rPr lang="en-IN" sz="4400" dirty="0"/>
              <a:t>1</a:t>
            </a:r>
            <a:endParaRPr lang="en-IN" sz="2800" dirty="0"/>
          </a:p>
        </p:txBody>
      </p:sp>
      <p:sp>
        <p:nvSpPr>
          <p:cNvPr id="3" name="Subtitle 2">
            <a:extLst>
              <a:ext uri="{FF2B5EF4-FFF2-40B4-BE49-F238E27FC236}">
                <a16:creationId xmlns:a16="http://schemas.microsoft.com/office/drawing/2014/main" id="{FDDCA3E7-16AF-BEF4-0A8C-7CE3627E10E3}"/>
              </a:ext>
            </a:extLst>
          </p:cNvPr>
          <p:cNvSpPr>
            <a:spLocks noGrp="1"/>
          </p:cNvSpPr>
          <p:nvPr>
            <p:ph type="subTitle" idx="1"/>
          </p:nvPr>
        </p:nvSpPr>
        <p:spPr>
          <a:xfrm>
            <a:off x="2502127" y="4184478"/>
            <a:ext cx="8915399" cy="1126283"/>
          </a:xfrm>
        </p:spPr>
        <p:txBody>
          <a:bodyPr>
            <a:normAutofit/>
          </a:bodyPr>
          <a:lstStyle/>
          <a:p>
            <a:r>
              <a:rPr lang="en-IN" sz="3200" b="1" dirty="0">
                <a:solidFill>
                  <a:schemeClr val="accent2">
                    <a:lumMod val="75000"/>
                  </a:schemeClr>
                </a:solidFill>
              </a:rPr>
              <a:t>CREATING A CHATBOT USING PYTHON</a:t>
            </a:r>
          </a:p>
        </p:txBody>
      </p:sp>
    </p:spTree>
    <p:extLst>
      <p:ext uri="{BB962C8B-B14F-4D97-AF65-F5344CB8AC3E}">
        <p14:creationId xmlns:p14="http://schemas.microsoft.com/office/powerpoint/2010/main" val="158667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C8D5-791E-89A6-7166-EBB813B17E30}"/>
              </a:ext>
            </a:extLst>
          </p:cNvPr>
          <p:cNvSpPr>
            <a:spLocks noGrp="1"/>
          </p:cNvSpPr>
          <p:nvPr>
            <p:ph type="title"/>
          </p:nvPr>
        </p:nvSpPr>
        <p:spPr/>
        <p:txBody>
          <a:bodyPr>
            <a:normAutofit fontScale="90000"/>
          </a:bodyPr>
          <a:lstStyle/>
          <a:p>
            <a:r>
              <a:rPr lang="en-US" sz="1800" dirty="0"/>
              <a:t>Preparing training data for your chatbot </a:t>
            </a:r>
            <a:r>
              <a:rPr lang="en-US" sz="1800" dirty="0" err="1"/>
              <a:t>usecase</a:t>
            </a:r>
            <a:r>
              <a:rPr lang="en-US" sz="1800" dirty="0"/>
              <a:t>  </a:t>
            </a:r>
            <a:br>
              <a:rPr lang="en-US" sz="1800" dirty="0"/>
            </a:br>
            <a:br>
              <a:rPr lang="en-US" sz="1800" dirty="0"/>
            </a:br>
            <a:r>
              <a:rPr lang="en-US" sz="1800" dirty="0"/>
              <a:t>○ After the NLU domain is finalized, enters the cumbersome (as any developer might think ) task of preparing data for training the NLU. But, once the NLU server is up and running with acceptable accuracy for classification task, a huge hindrance is avoided , which is usually coding the actions for the bot using any Dialogue Framework.</a:t>
            </a:r>
            <a:br>
              <a:rPr lang="en-US" sz="1800" dirty="0"/>
            </a:br>
            <a:r>
              <a:rPr lang="en-US" sz="1800" dirty="0"/>
              <a:t>○ The training data needs to be prepared in Rasa format since we are using </a:t>
            </a:r>
            <a:r>
              <a:rPr lang="en-US" sz="1800" dirty="0" err="1"/>
              <a:t>RasaNLU</a:t>
            </a:r>
            <a:r>
              <a:rPr lang="en-US" sz="1800" dirty="0"/>
              <a:t> here. Markdown (md) format is shown as an example.</a:t>
            </a:r>
            <a:br>
              <a:rPr lang="en-US" sz="1800" dirty="0"/>
            </a:br>
            <a:r>
              <a:rPr lang="en-US" sz="1800" dirty="0"/>
              <a:t>○ Please do have a look at training data format used in Rasa. </a:t>
            </a:r>
            <a:br>
              <a:rPr lang="en-US" sz="1800" dirty="0"/>
            </a:br>
            <a:br>
              <a:rPr lang="en-US" sz="1800" dirty="0"/>
            </a:br>
            <a:r>
              <a:rPr lang="en-US" sz="1800" dirty="0"/>
              <a:t>Similarly, write the utterances for each intent present in the domain. Since we are going to use “</a:t>
            </a:r>
            <a:r>
              <a:rPr lang="en-US" sz="1800" dirty="0" err="1"/>
              <a:t>tensorflow</a:t>
            </a:r>
            <a:r>
              <a:rPr lang="en-US" sz="1800" dirty="0"/>
              <a:t> embedding” pipeline of Rasa, it is important to have distinct utterances of each intent in the final training data. Also, there must be at least 40 utterance examples to make sure we have enough test data to evaluate our model. </a:t>
            </a:r>
            <a:br>
              <a:rPr lang="en-US" sz="1800" dirty="0"/>
            </a:br>
            <a:br>
              <a:rPr lang="en-US" sz="1800" dirty="0"/>
            </a:br>
            <a:r>
              <a:rPr lang="en-US" sz="1800" dirty="0"/>
              <a:t>With these points in mind, once the dataset is finalized, You have overcome the initial hurdle. Although there will be iterations on the NLU training data, for now you are all set to move towards training and evaluating the NLU.</a:t>
            </a:r>
            <a:br>
              <a:rPr lang="en-US" sz="1800" dirty="0"/>
            </a:br>
            <a:r>
              <a:rPr lang="en-US" sz="1800" dirty="0"/>
              <a:t>4. </a:t>
            </a:r>
            <a:r>
              <a:rPr lang="en-US" sz="1800" b="1" dirty="0"/>
              <a:t>TRAINING AND EVALUATION:</a:t>
            </a:r>
            <a:br>
              <a:rPr lang="en-US" sz="1800" b="1" dirty="0"/>
            </a:br>
            <a:endParaRPr lang="en-IN" sz="1800" b="1" dirty="0"/>
          </a:p>
        </p:txBody>
      </p:sp>
      <p:pic>
        <p:nvPicPr>
          <p:cNvPr id="4" name="Picture 3">
            <a:extLst>
              <a:ext uri="{FF2B5EF4-FFF2-40B4-BE49-F238E27FC236}">
                <a16:creationId xmlns:a16="http://schemas.microsoft.com/office/drawing/2014/main" id="{AB4480A7-8948-F772-29AD-15D14E3DEA23}"/>
              </a:ext>
            </a:extLst>
          </p:cNvPr>
          <p:cNvPicPr>
            <a:picLocks noChangeAspect="1"/>
          </p:cNvPicPr>
          <p:nvPr/>
        </p:nvPicPr>
        <p:blipFill>
          <a:blip r:embed="rId2"/>
          <a:stretch>
            <a:fillRect/>
          </a:stretch>
        </p:blipFill>
        <p:spPr>
          <a:xfrm>
            <a:off x="5690507" y="5436237"/>
            <a:ext cx="2299607" cy="1421763"/>
          </a:xfrm>
          <a:prstGeom prst="rect">
            <a:avLst/>
          </a:prstGeom>
        </p:spPr>
      </p:pic>
    </p:spTree>
    <p:extLst>
      <p:ext uri="{BB962C8B-B14F-4D97-AF65-F5344CB8AC3E}">
        <p14:creationId xmlns:p14="http://schemas.microsoft.com/office/powerpoint/2010/main" val="16526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8B10-9553-A3C2-3C85-D8213553A990}"/>
              </a:ext>
            </a:extLst>
          </p:cNvPr>
          <p:cNvSpPr>
            <a:spLocks noGrp="1"/>
          </p:cNvSpPr>
          <p:nvPr>
            <p:ph type="title"/>
          </p:nvPr>
        </p:nvSpPr>
        <p:spPr/>
        <p:txBody>
          <a:bodyPr>
            <a:normAutofit fontScale="90000"/>
          </a:bodyPr>
          <a:lstStyle/>
          <a:p>
            <a:r>
              <a:rPr lang="en-US" sz="1800" dirty="0"/>
              <a:t>Time to check how conversant you are!</a:t>
            </a:r>
            <a:br>
              <a:rPr lang="en-US" sz="1800" dirty="0"/>
            </a:br>
            <a:br>
              <a:rPr lang="en-US" sz="1800" dirty="0"/>
            </a:br>
            <a:r>
              <a:rPr lang="en-US" sz="1800" dirty="0"/>
              <a:t>   Before starting the training phase, there are few hacks that needs to be done in order to train on Hindi data.  Let us download a multi-language model from Spacy. Then link the short-form ‘hi’ (for Hindi) to this model. Make sure the NLU </a:t>
            </a:r>
            <a:br>
              <a:rPr lang="en-US" sz="1800" dirty="0"/>
            </a:br>
            <a:r>
              <a:rPr lang="en-US" sz="1800" dirty="0"/>
              <a:t>environment is activated and then use the following commands shown below.</a:t>
            </a:r>
            <a:br>
              <a:rPr lang="en-US" sz="1800" dirty="0"/>
            </a:br>
            <a:br>
              <a:rPr lang="en-US" sz="1800" dirty="0"/>
            </a:br>
            <a:r>
              <a:rPr lang="en-US" sz="1800" dirty="0"/>
              <a:t> $ python -m spacy download </a:t>
            </a:r>
            <a:r>
              <a:rPr lang="en-US" sz="1800" dirty="0" err="1"/>
              <a:t>xx_ent_wiki_sm</a:t>
            </a:r>
            <a:r>
              <a:rPr lang="en-US" sz="1800" dirty="0"/>
              <a:t>$</a:t>
            </a:r>
            <a:br>
              <a:rPr lang="en-US" sz="1800" dirty="0"/>
            </a:br>
            <a:r>
              <a:rPr lang="en-US" sz="1800" dirty="0"/>
              <a:t> python -m spacy link </a:t>
            </a:r>
            <a:r>
              <a:rPr lang="en-US" sz="1800" dirty="0" err="1"/>
              <a:t>xx_ent_wiki_sm</a:t>
            </a:r>
            <a:r>
              <a:rPr lang="en-US" sz="1800" dirty="0"/>
              <a:t> hi</a:t>
            </a:r>
            <a:br>
              <a:rPr lang="en-US" sz="1800" dirty="0"/>
            </a:br>
            <a:r>
              <a:rPr lang="en-US" sz="1800" dirty="0"/>
              <a:t>    We need to add a config file for training our Hindi dataset on </a:t>
            </a:r>
            <a:r>
              <a:rPr lang="en-US" sz="1800" dirty="0" err="1"/>
              <a:t>RasaNLU</a:t>
            </a:r>
            <a:r>
              <a:rPr lang="en-US" sz="1800" dirty="0"/>
              <a:t>. The configuration we are going to use is:  Save the above lines as </a:t>
            </a:r>
            <a:br>
              <a:rPr lang="en-US" sz="1800" dirty="0"/>
            </a:br>
            <a:r>
              <a:rPr lang="en-US" sz="1800" dirty="0"/>
              <a:t>‘</a:t>
            </a:r>
            <a:r>
              <a:rPr lang="en-US" sz="1800" dirty="0" err="1"/>
              <a:t>config_tensorflow.yml</a:t>
            </a:r>
            <a:r>
              <a:rPr lang="en-US" sz="1800" dirty="0"/>
              <a:t>’. Move the file into </a:t>
            </a:r>
            <a:r>
              <a:rPr lang="en-US" sz="1800" dirty="0" err="1"/>
              <a:t>rasa_nlu</a:t>
            </a:r>
            <a:r>
              <a:rPr lang="en-US" sz="1800" dirty="0"/>
              <a:t> → </a:t>
            </a:r>
            <a:r>
              <a:rPr lang="en-US" sz="1800" dirty="0" err="1"/>
              <a:t>sample_configs</a:t>
            </a:r>
            <a:r>
              <a:rPr lang="en-US" sz="1800" dirty="0"/>
              <a:t> directory where all the other predefined config files are saved. </a:t>
            </a:r>
            <a:br>
              <a:rPr lang="en-US" sz="1800" dirty="0"/>
            </a:br>
            <a:r>
              <a:rPr lang="en-US" sz="1800" dirty="0"/>
              <a:t>Before we proceed towards training, have a look at the token pattern and </a:t>
            </a:r>
            <a:r>
              <a:rPr lang="en-US" sz="1800" dirty="0" err="1"/>
              <a:t>max_ngram</a:t>
            </a:r>
            <a:r>
              <a:rPr lang="en-US" sz="1800" dirty="0"/>
              <a:t>. Token pattern is regex defining tokens that are considered. The default regex by Rasa ignores words with single character, which might be a problem for languages apart from English. Hence, the token pattern is changed as shown above.  </a:t>
            </a:r>
            <a:r>
              <a:rPr lang="en-US" sz="1800" dirty="0" err="1"/>
              <a:t>max_ngram</a:t>
            </a:r>
            <a:r>
              <a:rPr lang="en-US" sz="1800" dirty="0"/>
              <a:t> defines the maximum number of consecutive words that can be considered together during featurization.</a:t>
            </a:r>
            <a:br>
              <a:rPr lang="en-US" sz="1800" dirty="0"/>
            </a:br>
            <a:r>
              <a:rPr lang="en-US" sz="1800" dirty="0"/>
              <a:t> Generally </a:t>
            </a:r>
            <a:r>
              <a:rPr lang="en-US" sz="1800" dirty="0" err="1"/>
              <a:t>max_ngram</a:t>
            </a:r>
            <a:r>
              <a:rPr lang="en-US" sz="1800" dirty="0"/>
              <a:t> performs well when set to 3. But there is an option to evaluate each and every model and finding out the best model. Now, it’s time to train the NLU using this config file. But before that just one last step, separate out 10% of the utterances for each</a:t>
            </a:r>
            <a:br>
              <a:rPr lang="en-US" sz="1800" dirty="0"/>
            </a:br>
            <a:r>
              <a:rPr lang="en-US" sz="1800" dirty="0"/>
              <a:t>intent and create another test dataset for evaluation task.</a:t>
            </a:r>
            <a:endParaRPr lang="en-IN" sz="1800" dirty="0"/>
          </a:p>
        </p:txBody>
      </p:sp>
    </p:spTree>
    <p:extLst>
      <p:ext uri="{BB962C8B-B14F-4D97-AF65-F5344CB8AC3E}">
        <p14:creationId xmlns:p14="http://schemas.microsoft.com/office/powerpoint/2010/main" val="408729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7C95-6EF7-479A-DA5F-3A3B2859DACF}"/>
              </a:ext>
            </a:extLst>
          </p:cNvPr>
          <p:cNvSpPr>
            <a:spLocks noGrp="1"/>
          </p:cNvSpPr>
          <p:nvPr>
            <p:ph type="title"/>
          </p:nvPr>
        </p:nvSpPr>
        <p:spPr>
          <a:xfrm>
            <a:off x="2700487" y="5252978"/>
            <a:ext cx="8911687" cy="1280890"/>
          </a:xfrm>
        </p:spPr>
        <p:txBody>
          <a:bodyPr>
            <a:normAutofit/>
          </a:bodyPr>
          <a:lstStyle/>
          <a:p>
            <a:r>
              <a:rPr lang="en-IN" sz="2800" dirty="0"/>
              <a:t>Developing a Truly conversational AI agent….</a:t>
            </a:r>
          </a:p>
        </p:txBody>
      </p:sp>
      <p:pic>
        <p:nvPicPr>
          <p:cNvPr id="5" name="Content Placeholder 4">
            <a:extLst>
              <a:ext uri="{FF2B5EF4-FFF2-40B4-BE49-F238E27FC236}">
                <a16:creationId xmlns:a16="http://schemas.microsoft.com/office/drawing/2014/main" id="{29E90F7D-DA47-1E9E-8928-7A05100F4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909" y="324132"/>
            <a:ext cx="8718331" cy="4359166"/>
          </a:xfrm>
        </p:spPr>
      </p:pic>
    </p:spTree>
    <p:extLst>
      <p:ext uri="{BB962C8B-B14F-4D97-AF65-F5344CB8AC3E}">
        <p14:creationId xmlns:p14="http://schemas.microsoft.com/office/powerpoint/2010/main" val="150363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0E3-B6ED-B40D-89E9-30AFB3A7EE22}"/>
              </a:ext>
            </a:extLst>
          </p:cNvPr>
          <p:cNvSpPr>
            <a:spLocks noGrp="1"/>
          </p:cNvSpPr>
          <p:nvPr>
            <p:ph type="title"/>
          </p:nvPr>
        </p:nvSpPr>
        <p:spPr/>
        <p:txBody>
          <a:bodyPr>
            <a:noAutofit/>
          </a:bodyPr>
          <a:lstStyle/>
          <a:p>
            <a:r>
              <a:rPr lang="en-US" sz="1800" dirty="0"/>
              <a:t>Conversational AI has been a field of intense research for past few years, and the vast amount of convenience it promises, definitely labels it as the NEXT BIG THING!</a:t>
            </a:r>
            <a:br>
              <a:rPr lang="en-US" sz="1800" dirty="0"/>
            </a:br>
            <a:r>
              <a:rPr lang="en-US" sz="1800" dirty="0"/>
              <a:t> Much of the progress in the Natural Language Understanding can be attributed to advancements in deep learning and NLP, and convenient access to high-end computational resources.</a:t>
            </a:r>
            <a:br>
              <a:rPr lang="en-US" sz="1800" dirty="0"/>
            </a:br>
            <a:r>
              <a:rPr lang="en-US" sz="1800" dirty="0"/>
              <a:t> Being a Language Understanding company, building multilingual conversational agents to serve a simple motto —</a:t>
            </a:r>
            <a:br>
              <a:rPr lang="en-US" sz="1800" dirty="0"/>
            </a:br>
            <a:r>
              <a:rPr lang="en-US" sz="1800" dirty="0"/>
              <a:t>As an AI language model, I can provide a general project outline for creating a chatbot in Python using AI, DAC, and IOT.</a:t>
            </a:r>
            <a:br>
              <a:rPr lang="en-US" sz="1800" dirty="0"/>
            </a:br>
            <a:r>
              <a:rPr lang="en-US" sz="1800" dirty="0"/>
              <a:t> Project: Building an AI-powered Chatbot for a Smart Home using DAC and IOT</a:t>
            </a:r>
            <a:br>
              <a:rPr lang="en-US" sz="1800" dirty="0"/>
            </a:br>
            <a:r>
              <a:rPr lang="en-US" sz="1800" dirty="0"/>
              <a:t>Technologies and Tools:</a:t>
            </a:r>
            <a:br>
              <a:rPr lang="en-US" sz="1800" dirty="0"/>
            </a:br>
            <a:r>
              <a:rPr lang="en-US" sz="1800" dirty="0"/>
              <a:t>- Python</a:t>
            </a:r>
            <a:br>
              <a:rPr lang="en-US" sz="1800" dirty="0"/>
            </a:br>
            <a:r>
              <a:rPr lang="en-US" sz="1800" dirty="0"/>
              <a:t>- TensorFlow/</a:t>
            </a:r>
            <a:r>
              <a:rPr lang="en-US" sz="1800" dirty="0" err="1"/>
              <a:t>Keras</a:t>
            </a:r>
            <a:br>
              <a:rPr lang="en-US" sz="1800" dirty="0"/>
            </a:br>
            <a:r>
              <a:rPr lang="en-US" sz="1800" dirty="0"/>
              <a:t>- </a:t>
            </a:r>
            <a:r>
              <a:rPr lang="en-US" sz="1800" dirty="0" err="1"/>
              <a:t>Dialogflow</a:t>
            </a:r>
            <a:r>
              <a:rPr lang="en-US" sz="1800" dirty="0"/>
              <a:t> API</a:t>
            </a:r>
            <a:br>
              <a:rPr lang="en-US" sz="1800" dirty="0"/>
            </a:br>
            <a:r>
              <a:rPr lang="en-US" sz="1800" dirty="0"/>
              <a:t>- Raspberry Pi</a:t>
            </a:r>
            <a:br>
              <a:rPr lang="en-US" sz="1800" dirty="0"/>
            </a:br>
            <a:r>
              <a:rPr lang="en-US" sz="1800" dirty="0"/>
              <a:t>- IOT devices (e.g., smart thermostat, security system)</a:t>
            </a:r>
            <a:br>
              <a:rPr lang="en-US" sz="1800" dirty="0"/>
            </a:br>
            <a:r>
              <a:rPr lang="en-US" sz="1800" dirty="0"/>
              <a:t>- Blockchain technology</a:t>
            </a:r>
            <a:endParaRPr lang="en-IN" sz="1800" dirty="0"/>
          </a:p>
        </p:txBody>
      </p:sp>
    </p:spTree>
    <p:extLst>
      <p:ext uri="{BB962C8B-B14F-4D97-AF65-F5344CB8AC3E}">
        <p14:creationId xmlns:p14="http://schemas.microsoft.com/office/powerpoint/2010/main" val="20786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DC93-BAE7-5B8B-BFAC-F1B9F6D081DD}"/>
              </a:ext>
            </a:extLst>
          </p:cNvPr>
          <p:cNvSpPr>
            <a:spLocks noGrp="1"/>
          </p:cNvSpPr>
          <p:nvPr>
            <p:ph type="title"/>
          </p:nvPr>
        </p:nvSpPr>
        <p:spPr/>
        <p:txBody>
          <a:bodyPr>
            <a:noAutofit/>
          </a:bodyPr>
          <a:lstStyle/>
          <a:p>
            <a:r>
              <a:rPr lang="en-US" sz="1800" dirty="0"/>
              <a:t>1) Design and Planning:</a:t>
            </a:r>
            <a:br>
              <a:rPr lang="en-US" sz="1800" dirty="0"/>
            </a:br>
            <a:r>
              <a:rPr lang="en-US" sz="1800" dirty="0"/>
              <a:t>• Define the purpose and scope of the chatbot: Determine what task or problem the chatbot will address and what type of interactions it will have with users in the smart home environment.</a:t>
            </a:r>
            <a:br>
              <a:rPr lang="en-US" sz="1800" dirty="0"/>
            </a:br>
            <a:r>
              <a:rPr lang="en-US" sz="1800" dirty="0"/>
              <a:t>• Identify the required hardware and software.</a:t>
            </a:r>
            <a:br>
              <a:rPr lang="en-US" sz="1800" dirty="0"/>
            </a:br>
            <a:r>
              <a:rPr lang="en-US" sz="1800" dirty="0"/>
              <a:t>• Establish the infrastructure for the chatbot and configure Raspberry Pi and IOT devices.</a:t>
            </a:r>
            <a:br>
              <a:rPr lang="en-US" sz="1800" dirty="0"/>
            </a:br>
            <a:r>
              <a:rPr lang="en-US" sz="1800" dirty="0"/>
              <a:t>• Design the dialogue flow and create intents and entities in </a:t>
            </a:r>
            <a:r>
              <a:rPr lang="en-US" sz="1800" dirty="0" err="1"/>
              <a:t>Dialogflow</a:t>
            </a:r>
            <a:r>
              <a:rPr lang="en-US" sz="1800" dirty="0"/>
              <a:t> to handle user requests.</a:t>
            </a:r>
            <a:br>
              <a:rPr lang="en-US" sz="1800" dirty="0"/>
            </a:br>
            <a:br>
              <a:rPr lang="en-US" sz="1800" dirty="0"/>
            </a:br>
            <a:r>
              <a:rPr lang="en-US" sz="1800" dirty="0"/>
              <a:t>2) Implementing AI and DAC:• Implement NLP algorithms using TensorFlow/</a:t>
            </a:r>
            <a:r>
              <a:rPr lang="en-US" sz="1800" dirty="0" err="1"/>
              <a:t>Keras</a:t>
            </a:r>
            <a:r>
              <a:rPr lang="en-US" sz="1800" dirty="0"/>
              <a:t>.</a:t>
            </a:r>
            <a:br>
              <a:rPr lang="en-US" sz="1800" dirty="0"/>
            </a:br>
            <a:r>
              <a:rPr lang="en-US" sz="1800" dirty="0"/>
              <a:t>• Train the chatbot using the collected data.</a:t>
            </a:r>
            <a:br>
              <a:rPr lang="en-US" sz="1800" dirty="0"/>
            </a:br>
            <a:r>
              <a:rPr lang="en-US" sz="1800" dirty="0"/>
              <a:t>• Integrate the chatbot with DAC using blockchain technology.</a:t>
            </a:r>
            <a:br>
              <a:rPr lang="en-US" sz="1800" dirty="0"/>
            </a:br>
            <a:r>
              <a:rPr lang="en-US" sz="1800" dirty="0"/>
              <a:t>• Test the chatbot’s accuracy and efficiency.</a:t>
            </a:r>
            <a:br>
              <a:rPr lang="en-US" sz="1800" dirty="0"/>
            </a:br>
            <a:br>
              <a:rPr lang="en-US" sz="1800" dirty="0"/>
            </a:br>
            <a:r>
              <a:rPr lang="en-US" sz="1800" dirty="0"/>
              <a:t>3) Implementing IOT Integration:</a:t>
            </a:r>
            <a:br>
              <a:rPr lang="en-US" sz="1800" dirty="0"/>
            </a:br>
            <a:r>
              <a:rPr lang="en-US" sz="1800" dirty="0"/>
              <a:t>   1. Create suitable IOT devices that can connect with the chatbot.</a:t>
            </a:r>
            <a:br>
              <a:rPr lang="en-US" sz="1800" dirty="0"/>
            </a:br>
            <a:r>
              <a:rPr lang="en-US" sz="1800" dirty="0"/>
              <a:t>   2. Configure the devices to identify various commands.</a:t>
            </a:r>
            <a:br>
              <a:rPr lang="en-US" sz="1800" dirty="0"/>
            </a:br>
            <a:r>
              <a:rPr lang="en-US" sz="1800" dirty="0"/>
              <a:t>   3. Use Python libraries to establish a connection between the IOT, Raspberry Pi, and the chatbot.</a:t>
            </a:r>
            <a:endParaRPr lang="en-IN" sz="1800" dirty="0"/>
          </a:p>
        </p:txBody>
      </p:sp>
    </p:spTree>
    <p:extLst>
      <p:ext uri="{BB962C8B-B14F-4D97-AF65-F5344CB8AC3E}">
        <p14:creationId xmlns:p14="http://schemas.microsoft.com/office/powerpoint/2010/main" val="73292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3C7-2A1F-BF31-A803-9ACC90055A9F}"/>
              </a:ext>
            </a:extLst>
          </p:cNvPr>
          <p:cNvSpPr>
            <a:spLocks noGrp="1"/>
          </p:cNvSpPr>
          <p:nvPr>
            <p:ph type="title"/>
          </p:nvPr>
        </p:nvSpPr>
        <p:spPr/>
        <p:txBody>
          <a:bodyPr>
            <a:normAutofit fontScale="90000"/>
          </a:bodyPr>
          <a:lstStyle/>
          <a:p>
            <a:r>
              <a:rPr lang="en-US" sz="1800" dirty="0"/>
              <a:t>4) Testing and Deployment:   </a:t>
            </a:r>
            <a:br>
              <a:rPr lang="en-US" sz="1800" dirty="0"/>
            </a:br>
            <a:r>
              <a:rPr lang="en-US" sz="1800" dirty="0"/>
              <a:t>• Test the chatbot for accuracy, efficiency, and usability with the integrated IOT devices.</a:t>
            </a:r>
            <a:br>
              <a:rPr lang="en-US" sz="1800" dirty="0"/>
            </a:br>
            <a:r>
              <a:rPr lang="en-US" sz="1800" dirty="0"/>
              <a:t>• Deploy the chatbot in the smart home environment.</a:t>
            </a:r>
            <a:br>
              <a:rPr lang="en-US" sz="1800" dirty="0"/>
            </a:br>
            <a:r>
              <a:rPr lang="en-US" sz="1800" dirty="0"/>
              <a:t>• Train the chatbot on a larger dataset to improve its accuracy and functionality.</a:t>
            </a:r>
            <a:br>
              <a:rPr lang="en-US" sz="1800" dirty="0"/>
            </a:br>
            <a:r>
              <a:rPr lang="en-US" sz="1800" dirty="0"/>
              <a:t> Once the project is complete, the chatbot can interact with users in the smart home environment using voice or text and perform various tasks based on the user's request. The integration with DAC enables the chatbot to perform autonomous transactions based on predefined rules and conditions.</a:t>
            </a:r>
            <a:br>
              <a:rPr lang="en-US" sz="1800" dirty="0"/>
            </a:br>
            <a:br>
              <a:rPr lang="en-US" sz="1800" dirty="0"/>
            </a:br>
            <a:r>
              <a:rPr lang="en-US" sz="1800" dirty="0"/>
              <a:t>DIMINISHING THE INTELLIGENCE-GAP BETWEEN HUMANS AND CONVERSATIONAL AGENTS:  </a:t>
            </a:r>
            <a:br>
              <a:rPr lang="en-US" sz="1800" dirty="0"/>
            </a:br>
            <a:br>
              <a:rPr lang="en-US" sz="1800" dirty="0"/>
            </a:br>
            <a:r>
              <a:rPr lang="en-US" sz="1800" dirty="0"/>
              <a:t>○ This series of articles aims at helping you understand the underlying elements involved in chatbot design, and the process of chatbot development, by implementing a bot in python.</a:t>
            </a:r>
            <a:br>
              <a:rPr lang="en-US" sz="1800" dirty="0"/>
            </a:br>
            <a:br>
              <a:rPr lang="en-US" sz="1800" dirty="0"/>
            </a:br>
            <a:r>
              <a:rPr lang="en-US" sz="1800" dirty="0"/>
              <a:t>Outline</a:t>
            </a:r>
            <a:br>
              <a:rPr lang="en-US" sz="1800" dirty="0"/>
            </a:br>
            <a:r>
              <a:rPr lang="en-US" sz="1800" dirty="0"/>
              <a:t>   How​does​a​Bot​think?​   Domain Identification </a:t>
            </a:r>
            <a:br>
              <a:rPr lang="en-US" sz="1800" dirty="0"/>
            </a:br>
            <a:r>
              <a:rPr lang="en-US" sz="1800" dirty="0"/>
              <a:t>  Training Data for NLU Training and Evaluation</a:t>
            </a:r>
            <a:br>
              <a:rPr lang="en-US" sz="1800" dirty="0"/>
            </a:br>
            <a:r>
              <a:rPr lang="en-US" sz="1800" dirty="0"/>
              <a:t>  Setting up NLU server How to make NLU better?</a:t>
            </a:r>
            <a:br>
              <a:rPr lang="en-US" sz="1800" dirty="0"/>
            </a:br>
            <a:br>
              <a:rPr lang="en-US" sz="1800" dirty="0"/>
            </a:br>
            <a:r>
              <a:rPr lang="en-US" sz="1800" dirty="0"/>
              <a:t>1. How does a Bot think?</a:t>
            </a:r>
            <a:br>
              <a:rPr lang="en-US" sz="1800" dirty="0"/>
            </a:br>
            <a:r>
              <a:rPr lang="en-US" sz="1800" dirty="0"/>
              <a:t>○ For building any conversational agent, the most crucial part is understanding what the user is conveying. Natural Language Understanding (NLU) plays an important role in this aspect. After this, to actually build a bot, a Dialogue Framework needs to be chosen.</a:t>
            </a:r>
            <a:br>
              <a:rPr lang="en-US" sz="1800" dirty="0"/>
            </a:br>
            <a:endParaRPr lang="en-IN" sz="1800" dirty="0"/>
          </a:p>
        </p:txBody>
      </p:sp>
    </p:spTree>
    <p:extLst>
      <p:ext uri="{BB962C8B-B14F-4D97-AF65-F5344CB8AC3E}">
        <p14:creationId xmlns:p14="http://schemas.microsoft.com/office/powerpoint/2010/main" val="15833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491E-7556-D911-63B6-A3961108281F}"/>
              </a:ext>
            </a:extLst>
          </p:cNvPr>
          <p:cNvSpPr>
            <a:spLocks noGrp="1"/>
          </p:cNvSpPr>
          <p:nvPr>
            <p:ph type="title"/>
          </p:nvPr>
        </p:nvSpPr>
        <p:spPr>
          <a:xfrm>
            <a:off x="2489300" y="5000165"/>
            <a:ext cx="8911687" cy="1280890"/>
          </a:xfrm>
        </p:spPr>
        <p:txBody>
          <a:bodyPr>
            <a:noAutofit/>
          </a:bodyPr>
          <a:lstStyle/>
          <a:p>
            <a:r>
              <a:rPr lang="en-US" sz="1800" dirty="0"/>
              <a:t>The flow of information through a Natural Language Understanding Engine and Dialog Framework</a:t>
            </a:r>
            <a:endParaRPr lang="en-IN" sz="1800" dirty="0"/>
          </a:p>
        </p:txBody>
      </p:sp>
      <p:pic>
        <p:nvPicPr>
          <p:cNvPr id="10" name="Content Placeholder 9">
            <a:extLst>
              <a:ext uri="{FF2B5EF4-FFF2-40B4-BE49-F238E27FC236}">
                <a16:creationId xmlns:a16="http://schemas.microsoft.com/office/drawing/2014/main" id="{BF9568D5-A41C-5A73-3B9C-22EE873E2F6D}"/>
              </a:ext>
            </a:extLst>
          </p:cNvPr>
          <p:cNvPicPr>
            <a:picLocks noGrp="1" noChangeAspect="1"/>
          </p:cNvPicPr>
          <p:nvPr>
            <p:ph idx="1"/>
          </p:nvPr>
        </p:nvPicPr>
        <p:blipFill>
          <a:blip r:embed="rId2"/>
          <a:stretch>
            <a:fillRect/>
          </a:stretch>
        </p:blipFill>
        <p:spPr>
          <a:xfrm>
            <a:off x="2745325" y="345702"/>
            <a:ext cx="8399638" cy="4367812"/>
          </a:xfrm>
          <a:prstGeom prst="rect">
            <a:avLst/>
          </a:prstGeom>
        </p:spPr>
      </p:pic>
    </p:spTree>
    <p:extLst>
      <p:ext uri="{BB962C8B-B14F-4D97-AF65-F5344CB8AC3E}">
        <p14:creationId xmlns:p14="http://schemas.microsoft.com/office/powerpoint/2010/main" val="231710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D92-1165-EA59-75F4-24BCF66DF240}"/>
              </a:ext>
            </a:extLst>
          </p:cNvPr>
          <p:cNvSpPr>
            <a:spLocks noGrp="1"/>
          </p:cNvSpPr>
          <p:nvPr>
            <p:ph type="title"/>
          </p:nvPr>
        </p:nvSpPr>
        <p:spPr/>
        <p:txBody>
          <a:bodyPr>
            <a:normAutofit fontScale="90000"/>
          </a:bodyPr>
          <a:lstStyle/>
          <a:p>
            <a:r>
              <a:rPr lang="en-US" sz="1800" dirty="0"/>
              <a:t>○ Whenever a user utters queries to our conversational agent, the first task is to classify the intention of the user utterance (intent) and alongside extract out important information present in the utterance (entity). A lot of additional tasks can be carried out in parallel, such as emotion classification (to check the mood of the user), order request classification and many more.○ Once the conversational agent understands complete detail about the user utterance, it uses a Dialogue Framework to predict the actions to be carried out next. And then, that particular action is executed (may involve database fetch or API calls) to provide the desired response back to the user.</a:t>
            </a:r>
            <a:br>
              <a:rPr lang="en-US" sz="1800" dirty="0"/>
            </a:br>
            <a:br>
              <a:rPr lang="en-US" sz="1800" dirty="0"/>
            </a:br>
            <a:r>
              <a:rPr lang="en-US" sz="1800" dirty="0"/>
              <a:t>2. DOMAIN IDENTIFICATION:</a:t>
            </a:r>
            <a:br>
              <a:rPr lang="en-US" sz="1800" dirty="0"/>
            </a:br>
            <a:r>
              <a:rPr lang="en-US" sz="1800" dirty="0"/>
              <a:t>Let us dive right into what we are eagerly waiting for…</a:t>
            </a:r>
            <a:br>
              <a:rPr lang="en-US" sz="1800" dirty="0"/>
            </a:br>
            <a:br>
              <a:rPr lang="en-US" sz="1800" dirty="0"/>
            </a:br>
            <a:r>
              <a:rPr lang="en-US" sz="1800" dirty="0"/>
              <a:t>Let’s build a bot</a:t>
            </a:r>
            <a:br>
              <a:rPr lang="en-US" sz="1800" dirty="0"/>
            </a:br>
            <a:br>
              <a:rPr lang="en-US" sz="1800" dirty="0"/>
            </a:br>
            <a:endParaRPr lang="en-IN" sz="1800" dirty="0"/>
          </a:p>
        </p:txBody>
      </p:sp>
      <p:pic>
        <p:nvPicPr>
          <p:cNvPr id="4" name="Picture 3">
            <a:extLst>
              <a:ext uri="{FF2B5EF4-FFF2-40B4-BE49-F238E27FC236}">
                <a16:creationId xmlns:a16="http://schemas.microsoft.com/office/drawing/2014/main" id="{7792406D-A479-0E00-28CA-A81FDABFBFBE}"/>
              </a:ext>
            </a:extLst>
          </p:cNvPr>
          <p:cNvPicPr>
            <a:picLocks noChangeAspect="1"/>
          </p:cNvPicPr>
          <p:nvPr/>
        </p:nvPicPr>
        <p:blipFill>
          <a:blip r:embed="rId2"/>
          <a:stretch>
            <a:fillRect/>
          </a:stretch>
        </p:blipFill>
        <p:spPr>
          <a:xfrm>
            <a:off x="3833560" y="3852175"/>
            <a:ext cx="6197894" cy="2804002"/>
          </a:xfrm>
          <a:prstGeom prst="rect">
            <a:avLst/>
          </a:prstGeom>
        </p:spPr>
      </p:pic>
    </p:spTree>
    <p:extLst>
      <p:ext uri="{BB962C8B-B14F-4D97-AF65-F5344CB8AC3E}">
        <p14:creationId xmlns:p14="http://schemas.microsoft.com/office/powerpoint/2010/main" val="326553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BE47-07FD-7F90-01FB-FE9BB316B17A}"/>
              </a:ext>
            </a:extLst>
          </p:cNvPr>
          <p:cNvSpPr>
            <a:spLocks noGrp="1"/>
          </p:cNvSpPr>
          <p:nvPr>
            <p:ph type="title"/>
          </p:nvPr>
        </p:nvSpPr>
        <p:spPr/>
        <p:txBody>
          <a:bodyPr>
            <a:normAutofit fontScale="90000"/>
          </a:bodyPr>
          <a:lstStyle/>
          <a:p>
            <a:r>
              <a:rPr lang="en-US" sz="1800" dirty="0"/>
              <a:t>○ We will start with a basic version of Payment Bot in English.</a:t>
            </a:r>
            <a:br>
              <a:rPr lang="en-US" sz="1800" dirty="0"/>
            </a:br>
            <a:r>
              <a:rPr lang="en-US" sz="1800" dirty="0"/>
              <a:t>○ The first step is to identify the domain of the bot. As discussed, two important aspects of NLU are Intents and Entities.</a:t>
            </a:r>
            <a:br>
              <a:rPr lang="en-US" sz="1800" dirty="0"/>
            </a:br>
            <a:r>
              <a:rPr lang="en-US" sz="1800" dirty="0"/>
              <a:t>○ Intents are the different categories of utterances to classify what the user could mean while conversing with the bot. Whereas, Entities are important information present in an utterance from user</a:t>
            </a:r>
            <a:br>
              <a:rPr lang="en-US" sz="1800" dirty="0"/>
            </a:br>
            <a:r>
              <a:rPr lang="en-US" sz="1800" dirty="0"/>
              <a:t>.For example, let the user utterance be </a:t>
            </a:r>
            <a:br>
              <a:rPr lang="en-US" sz="1800" dirty="0"/>
            </a:br>
            <a:r>
              <a:rPr lang="en-US" sz="1800" dirty="0"/>
              <a:t>— “I have to book a flight to Delhi.”</a:t>
            </a:r>
            <a:br>
              <a:rPr lang="en-US" sz="1800" dirty="0"/>
            </a:br>
            <a:r>
              <a:rPr lang="en-US" sz="1800" dirty="0"/>
              <a:t>○ Clearly, the user intends to book a flight</a:t>
            </a:r>
            <a:br>
              <a:rPr lang="en-US" sz="1800" dirty="0"/>
            </a:br>
            <a:r>
              <a:rPr lang="en-US" sz="1800" dirty="0"/>
              <a:t>and also has provided the destination </a:t>
            </a:r>
            <a:br>
              <a:rPr lang="en-US" sz="1800" dirty="0"/>
            </a:br>
            <a:r>
              <a:rPr lang="en-US" sz="1800" dirty="0"/>
              <a:t>which is Delhi. Therefore, the following can be concluded. </a:t>
            </a:r>
            <a:br>
              <a:rPr lang="en-US" sz="1800" dirty="0"/>
            </a:br>
            <a:r>
              <a:rPr lang="en-US" sz="1800" dirty="0"/>
              <a:t>“intent”: “</a:t>
            </a:r>
            <a:r>
              <a:rPr lang="en-US" sz="1800" dirty="0" err="1"/>
              <a:t>book_flight</a:t>
            </a:r>
            <a:r>
              <a:rPr lang="en-US" sz="1800" dirty="0"/>
              <a:t>”</a:t>
            </a:r>
            <a:br>
              <a:rPr lang="en-US" sz="1800" dirty="0"/>
            </a:br>
            <a:r>
              <a:rPr lang="en-US" sz="1800" dirty="0"/>
              <a:t>“entities”: {“destination” : “Delhi”} </a:t>
            </a:r>
            <a:br>
              <a:rPr lang="en-US" sz="1800" dirty="0"/>
            </a:br>
            <a:r>
              <a:rPr lang="en-US" sz="1800" dirty="0"/>
              <a:t> Let us narrow down our domain primarily focusing on a bot that can validate user’s mobile number , and show the current wallet balance. There are obviously some general intents needed for every domain.</a:t>
            </a:r>
            <a:endParaRPr lang="en-IN" sz="1800" dirty="0"/>
          </a:p>
        </p:txBody>
      </p:sp>
      <p:pic>
        <p:nvPicPr>
          <p:cNvPr id="4" name="Picture 3">
            <a:extLst>
              <a:ext uri="{FF2B5EF4-FFF2-40B4-BE49-F238E27FC236}">
                <a16:creationId xmlns:a16="http://schemas.microsoft.com/office/drawing/2014/main" id="{1103D80B-C54B-D571-B78F-0E4E5438519C}"/>
              </a:ext>
            </a:extLst>
          </p:cNvPr>
          <p:cNvPicPr>
            <a:picLocks noChangeAspect="1"/>
          </p:cNvPicPr>
          <p:nvPr/>
        </p:nvPicPr>
        <p:blipFill>
          <a:blip r:embed="rId2"/>
          <a:stretch>
            <a:fillRect/>
          </a:stretch>
        </p:blipFill>
        <p:spPr>
          <a:xfrm>
            <a:off x="4691742" y="4566557"/>
            <a:ext cx="4672693" cy="2200688"/>
          </a:xfrm>
          <a:prstGeom prst="rect">
            <a:avLst/>
          </a:prstGeom>
        </p:spPr>
      </p:pic>
    </p:spTree>
    <p:extLst>
      <p:ext uri="{BB962C8B-B14F-4D97-AF65-F5344CB8AC3E}">
        <p14:creationId xmlns:p14="http://schemas.microsoft.com/office/powerpoint/2010/main" val="157350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2791-5A5E-E585-6B6B-8C7A5160467B}"/>
              </a:ext>
            </a:extLst>
          </p:cNvPr>
          <p:cNvSpPr>
            <a:spLocks noGrp="1"/>
          </p:cNvSpPr>
          <p:nvPr>
            <p:ph type="title"/>
          </p:nvPr>
        </p:nvSpPr>
        <p:spPr/>
        <p:txBody>
          <a:bodyPr>
            <a:normAutofit fontScale="90000"/>
          </a:bodyPr>
          <a:lstStyle/>
          <a:p>
            <a:r>
              <a:rPr lang="en-US" sz="1800" dirty="0"/>
              <a:t>At Saarthi.ai, we use our chatbot development platform to train the NLU models as per the required configurations. </a:t>
            </a:r>
            <a:br>
              <a:rPr lang="en-US" sz="1800" dirty="0"/>
            </a:br>
            <a:r>
              <a:rPr lang="en-US" sz="1800" dirty="0"/>
              <a:t>There is also a data tagging tool which facilitates multiple members in the Data Team to write intent utterances conveniently tagging the </a:t>
            </a:r>
            <a:r>
              <a:rPr lang="en-US" sz="1800" dirty="0" err="1"/>
              <a:t>entities.But</a:t>
            </a:r>
            <a:r>
              <a:rPr lang="en-US" sz="1800" dirty="0"/>
              <a:t>, since the work is at pre-release stage, let me explain using another commonly used open-source chatbot </a:t>
            </a:r>
            <a:r>
              <a:rPr lang="en-US" sz="1800" dirty="0" err="1"/>
              <a:t>framework‘RasaNLU</a:t>
            </a:r>
            <a:r>
              <a:rPr lang="en-US" sz="1800" dirty="0"/>
              <a:t>’ , to walk you through the process of building a bot.</a:t>
            </a:r>
            <a:br>
              <a:rPr lang="en-US" sz="1800" dirty="0"/>
            </a:br>
            <a:r>
              <a:rPr lang="en-US" sz="1800" dirty="0"/>
              <a:t> We shall learn how to tweak some configurations in </a:t>
            </a:r>
            <a:r>
              <a:rPr lang="en-US" sz="1800" dirty="0" err="1"/>
              <a:t>RasaNLU</a:t>
            </a:r>
            <a:r>
              <a:rPr lang="en-US" sz="1800" dirty="0"/>
              <a:t> to make it perform better for our use case.</a:t>
            </a:r>
            <a:br>
              <a:rPr lang="en-US" sz="1800" dirty="0"/>
            </a:br>
            <a:r>
              <a:rPr lang="en-US" sz="1800" dirty="0"/>
              <a:t> INSTALLATION:</a:t>
            </a:r>
            <a:br>
              <a:rPr lang="en-US" sz="1800" dirty="0"/>
            </a:br>
            <a:r>
              <a:rPr lang="en-US" sz="1800" dirty="0"/>
              <a:t> We will be installing </a:t>
            </a:r>
            <a:r>
              <a:rPr lang="en-US" sz="1800" dirty="0" err="1"/>
              <a:t>RasaNLU</a:t>
            </a:r>
            <a:r>
              <a:rPr lang="en-US" sz="1800" dirty="0"/>
              <a:t> open-source framework for NLU training.</a:t>
            </a:r>
            <a:br>
              <a:rPr lang="en-US" sz="1800" dirty="0"/>
            </a:br>
            <a:r>
              <a:rPr lang="en-US" sz="1800" dirty="0"/>
              <a:t> First make sure, your system has Anaconda setup with the latest stable version.</a:t>
            </a:r>
            <a:endParaRPr lang="en-IN" sz="1800" dirty="0"/>
          </a:p>
        </p:txBody>
      </p:sp>
      <p:pic>
        <p:nvPicPr>
          <p:cNvPr id="4" name="Picture 3">
            <a:extLst>
              <a:ext uri="{FF2B5EF4-FFF2-40B4-BE49-F238E27FC236}">
                <a16:creationId xmlns:a16="http://schemas.microsoft.com/office/drawing/2014/main" id="{A6EC66C9-3E2B-F5D9-DF35-2082CF657D8C}"/>
              </a:ext>
            </a:extLst>
          </p:cNvPr>
          <p:cNvPicPr>
            <a:picLocks noChangeAspect="1"/>
          </p:cNvPicPr>
          <p:nvPr/>
        </p:nvPicPr>
        <p:blipFill>
          <a:blip r:embed="rId2"/>
          <a:stretch>
            <a:fillRect/>
          </a:stretch>
        </p:blipFill>
        <p:spPr>
          <a:xfrm>
            <a:off x="3298640" y="3429000"/>
            <a:ext cx="7500256" cy="3200400"/>
          </a:xfrm>
          <a:prstGeom prst="rect">
            <a:avLst/>
          </a:prstGeom>
        </p:spPr>
      </p:pic>
    </p:spTree>
    <p:extLst>
      <p:ext uri="{BB962C8B-B14F-4D97-AF65-F5344CB8AC3E}">
        <p14:creationId xmlns:p14="http://schemas.microsoft.com/office/powerpoint/2010/main" val="15878252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1673</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PHASE 3:     DEVELOPMENT PART 1</vt:lpstr>
      <vt:lpstr>Developing a Truly conversational AI agent….</vt:lpstr>
      <vt:lpstr>Conversational AI has been a field of intense research for past few years, and the vast amount of convenience it promises, definitely labels it as the NEXT BIG THING!  Much of the progress in the Natural Language Understanding can be attributed to advancements in deep learning and NLP, and convenient access to high-end computational resources.  Being a Language Understanding company, building multilingual conversational agents to serve a simple motto — As an AI language model, I can provide a general project outline for creating a chatbot in Python using AI, DAC, and IOT._x000c_  Project: Building an AI-powered Chatbot for a Smart Home using DAC and IOT Technologies and Tools: - Python - TensorFlow/Keras - Dialogflow API - Raspberry Pi - IOT devices (e.g., smart thermostat, security system) - Blockchain technology</vt:lpstr>
      <vt:lpstr>1) Design and Planning: • Define the purpose and scope of the chatbot: Determine what task or problem the chatbot will address and what type of interactions it will have with users in the smart home environment. • Identify the required hardware and software. • Establish the infrastructure for the chatbot and configure Raspberry Pi and IOT devices. • Design the dialogue flow and create intents and entities in Dialogflow to handle user requests.  2) Implementing AI and DAC:_x000c_• Implement NLP algorithms using TensorFlow/Keras. • Train the chatbot using the collected data. • Integrate the chatbot with DAC using blockchain technology. • Test the chatbot’s accuracy and efficiency.  3) Implementing IOT Integration:    1. Create suitable IOT devices that can connect with the chatbot.    2. Configure the devices to identify various commands.    3. Use Python libraries to establish a connection between the IOT, Raspberry Pi, and the chatbot.</vt:lpstr>
      <vt:lpstr>4) Testing and Deployment:    • Test the chatbot for accuracy, efficiency, and usability with the integrated IOT devices. • Deploy the chatbot in the smart home environment. • Train the chatbot on a larger dataset to improve its accuracy and functionality.  Once the project is complete, the chatbot can interact with users in the smart home environment using voice or text and perform various tasks based on the user's request. The integration with DAC enables the chatbot to perform autonomous transactions based on predefined rules and conditions.  DIMINISHING THE INTELLIGENCE-GAP BETWEEN HUMANS AND CONVERSATIONAL AGENTS:    ○ This series of articles aims at helping you understand the underlying elements involved in chatbot design, and the process of chatbot development, by implementing a bot in python.  Outline    How​does​a​Bot​think?​   Domain Identification    Training Data for NLU Training and Evaluation   Setting up NLU server How to make NLU better?  1. How does a Bot think? ○ For building any conversational agent, the most crucial part is understanding what the user is conveying. Natural Language Understanding (NLU) plays an important role in this aspect. After this, to actually build a bot, a Dialogue Framework needs to be chosen. </vt:lpstr>
      <vt:lpstr>The flow of information through a Natural Language Understanding Engine and Dialog Framework</vt:lpstr>
      <vt:lpstr>○ Whenever a user utters queries to our conversational agent, the first task is to classify the intention of the user utterance (intent) and alongside extract out important information present in the utterance (entity). A lot of additional tasks can be carried out in parallel, such as emotion classification (to check the mood of the user), order request classification and many more.○ Once the conversational agent understands complete detail about the user utterance, it uses a Dialogue Framework to predict the actions to be carried out next. And then, that particular action is executed (may involve database fetch or API calls) to provide the desired response back to the user.  2. DOMAIN IDENTIFICATION: Let us dive right into what we are eagerly waiting for…  Let’s build a bot  </vt:lpstr>
      <vt:lpstr>○ We will start with a basic version of Payment Bot in English. ○ The first step is to identify the domain of the bot. As discussed, two important aspects of NLU are Intents and Entities. ○ Intents are the different categories of utterances to classify what the user could mean while conversing with the bot. Whereas, Entities are important information present in an utterance from user .For example, let the user utterance be  — “I have to book a flight to Delhi.” ○ Clearly, the user intends to book a flight and also has provided the destination  which is Delhi. Therefore, the following can be concluded.  “intent”: “book_flight” “entities”: {“destination” : “Delhi”}   Let us narrow down our domain primarily focusing on a bot that can validate user’s mobile number , and show the current wallet balance. There are obviously some general intents needed for every domain.</vt:lpstr>
      <vt:lpstr>At Saarthi.ai, we use our chatbot development platform to train the NLU models as per the required configurations.  There is also a data tagging tool which facilitates multiple members in the Data Team to write intent utterances conveniently tagging the entities.But, since the work is at pre-release stage, let me explain using another commonly used open-source chatbot framework‘RasaNLU’ , to walk you through the process of building a bot.  We shall learn how to tweak some configurations in RasaNLU to make it perform better for our use case.  INSTALLATION:  We will be installing RasaNLU open-source framework for NLU training.  First make sure, your system has Anaconda setup with the latest stable version.</vt:lpstr>
      <vt:lpstr>Preparing training data for your chatbot usecase    ○ After the NLU domain is finalized, enters the cumbersome (as any developer might think ) task of preparing data for training the NLU. But, once the NLU server is up and running with acceptable accuracy for classification task, a huge hindrance is avoided , which is usually coding the actions for the bot using any Dialogue Framework. ○ The training data needs to be prepared in Rasa format since we are using RasaNLU here. Markdown (md) format is shown as an example. ○ Please do have a look at training data format used in Rasa.   Similarly, write the utterances for each intent present in the domain. Since we are going to use “tensorflow embedding” pipeline of Rasa, it is important to have distinct utterances of each intent in the final training data. Also, there must be at least 40 utterance examples to make sure we have enough test data to evaluate our model.   With these points in mind, once the dataset is finalized, You have overcome the initial hurdle. Although there will be iterations on the NLU training data, for now you are all set to move towards training and evaluating the NLU. 4. TRAINING AND EVALUATION: </vt:lpstr>
      <vt:lpstr>Time to check how conversant you are!     Before starting the training phase, there are few hacks that needs to be done in order to train on Hindi data.  Let us download a multi-language model from Spacy. Then link the short-form ‘hi’ (for Hindi) to this model. Make sure the NLU  _x000c_environment is activated and then use the following commands shown below.   $ python -m spacy download xx_ent_wiki_sm$  python -m spacy link xx_ent_wiki_sm hi     We need to add a config file for training our Hindi dataset on RasaNLU. The configuration we are going to use is:  Save the above lines as  ‘config_tensorflow.yml’. Move the file into rasa_nlu → sample_configs directory where all the other predefined config files are saved.  Before we proceed towards training, have a look at the token pattern and max_ngram. Token pattern is regex defining tokens that are considered. The default regex by Rasa ignores words with single character, which might be a problem for languages apart from English. Hence, the token pattern is changed as shown above.  max_ngram defines the maximum number of consecutive words that can be considered together during featurization.  Generally max_ngram performs well when set to 3. But there is an option to evaluate each and every model and finding out the best model. Now, it’s time to train the NLU using this config file. But before that just one last step, separate out 10% of the utterances for each intent and create another test dataset for evaluation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DEVELOPMENT PART 1</dc:title>
  <dc:creator>G V</dc:creator>
  <cp:lastModifiedBy>G V</cp:lastModifiedBy>
  <cp:revision>1</cp:revision>
  <dcterms:created xsi:type="dcterms:W3CDTF">2023-10-21T12:59:26Z</dcterms:created>
  <dcterms:modified xsi:type="dcterms:W3CDTF">2023-10-21T15:22:28Z</dcterms:modified>
</cp:coreProperties>
</file>