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6DE50-3B94-4E26-B5CF-392DFE142AA6}">
          <p14:sldIdLst>
            <p14:sldId id="256"/>
            <p14:sldId id="257"/>
            <p14:sldId id="258"/>
            <p14:sldId id="259"/>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25" d="100"/>
          <a:sy n="25" d="100"/>
        </p:scale>
        <p:origin x="141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1FAE5F4-A8B9-440E-831A-B551FF66FA97}" type="datetimeFigureOut">
              <a:rPr lang="en-IN" smtClean="0"/>
              <a:t>10/10/23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44891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08058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06867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6738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411017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FAE5F4-A8B9-440E-831A-B551FF66FA97}" type="datetimeFigureOut">
              <a:rPr lang="en-IN" smtClean="0"/>
              <a:t>10/10/23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5735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FAE5F4-A8B9-440E-831A-B551FF66FA97}" type="datetimeFigureOut">
              <a:rPr lang="en-IN" smtClean="0"/>
              <a:t>10/10/23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53767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AE5F4-A8B9-440E-831A-B551FF66FA97}" type="datetimeFigureOut">
              <a:rPr lang="en-IN" smtClean="0"/>
              <a:t>10/10/23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53737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1FAE5F4-A8B9-440E-831A-B551FF66FA97}" type="datetimeFigureOut">
              <a:rPr lang="en-IN" smtClean="0"/>
              <a:t>10/10/23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8176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AE5F4-A8B9-440E-831A-B551FF66FA97}" type="datetimeFigureOut">
              <a:rPr lang="en-IN" smtClean="0"/>
              <a:t>10/10/23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05612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10/10/23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14280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4517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FAE5F4-A8B9-440E-831A-B551FF66FA97}" type="datetimeFigureOut">
              <a:rPr lang="en-IN" smtClean="0"/>
              <a:t>10/10/23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93943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FAE5F4-A8B9-440E-831A-B551FF66FA97}" type="datetimeFigureOut">
              <a:rPr lang="en-IN" smtClean="0"/>
              <a:t>10/10/23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84272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AE5F4-A8B9-440E-831A-B551FF66FA97}" type="datetimeFigureOut">
              <a:rPr lang="en-IN" smtClean="0"/>
              <a:t>10/10/23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28467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3440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10/10/23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63799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FAE5F4-A8B9-440E-831A-B551FF66FA97}" type="datetimeFigureOut">
              <a:rPr lang="en-IN" smtClean="0"/>
              <a:t>10/10/23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54D13-FD29-4A51-B982-9B7DBC7DAA35}" type="slidenum">
              <a:rPr lang="en-IN" smtClean="0"/>
              <a:t>‹#›</a:t>
            </a:fld>
            <a:endParaRPr lang="en-IN"/>
          </a:p>
        </p:txBody>
      </p:sp>
    </p:spTree>
    <p:extLst>
      <p:ext uri="{BB962C8B-B14F-4D97-AF65-F5344CB8AC3E}">
        <p14:creationId xmlns:p14="http://schemas.microsoft.com/office/powerpoint/2010/main" val="384729669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D71B-3A26-C7C7-BD85-228BC2836F49}"/>
              </a:ext>
            </a:extLst>
          </p:cNvPr>
          <p:cNvSpPr>
            <a:spLocks noGrp="1"/>
          </p:cNvSpPr>
          <p:nvPr>
            <p:ph type="ctrTitle"/>
          </p:nvPr>
        </p:nvSpPr>
        <p:spPr>
          <a:xfrm>
            <a:off x="0" y="620824"/>
            <a:ext cx="12479079" cy="1473790"/>
          </a:xfrm>
        </p:spPr>
        <p:txBody>
          <a:bodyPr>
            <a:normAutofit/>
          </a:bodyPr>
          <a:lstStyle/>
          <a:p>
            <a:r>
              <a:rPr lang="en-IN" sz="3200" dirty="0">
                <a:solidFill>
                  <a:srgbClr val="FFC000"/>
                </a:solidFill>
              </a:rPr>
              <a:t>PHASE2:                   </a:t>
            </a:r>
            <a:r>
              <a:rPr lang="en-IN" dirty="0">
                <a:solidFill>
                  <a:schemeClr val="accent6">
                    <a:lumMod val="75000"/>
                  </a:schemeClr>
                </a:solidFill>
              </a:rPr>
              <a:t>INNOVATION</a:t>
            </a:r>
          </a:p>
        </p:txBody>
      </p:sp>
      <p:sp>
        <p:nvSpPr>
          <p:cNvPr id="3" name="Subtitle 2">
            <a:extLst>
              <a:ext uri="{FF2B5EF4-FFF2-40B4-BE49-F238E27FC236}">
                <a16:creationId xmlns:a16="http://schemas.microsoft.com/office/drawing/2014/main" id="{65DDD1FD-8D07-2EE9-6627-48D5E8B5686B}"/>
              </a:ext>
            </a:extLst>
          </p:cNvPr>
          <p:cNvSpPr>
            <a:spLocks noGrp="1"/>
          </p:cNvSpPr>
          <p:nvPr>
            <p:ph type="subTitle" idx="1"/>
          </p:nvPr>
        </p:nvSpPr>
        <p:spPr/>
        <p:txBody>
          <a:bodyPr>
            <a:normAutofit fontScale="77500" lnSpcReduction="20000"/>
          </a:bodyPr>
          <a:lstStyle/>
          <a:p>
            <a:r>
              <a:rPr lang="en-IN" sz="6600">
                <a:solidFill>
                  <a:schemeClr val="accent6">
                    <a:lumMod val="75000"/>
                  </a:schemeClr>
                </a:solidFill>
              </a:rPr>
              <a:t>    CHATBOT USING PYTHON</a:t>
            </a:r>
          </a:p>
        </p:txBody>
      </p:sp>
    </p:spTree>
    <p:extLst>
      <p:ext uri="{BB962C8B-B14F-4D97-AF65-F5344CB8AC3E}">
        <p14:creationId xmlns:p14="http://schemas.microsoft.com/office/powerpoint/2010/main" val="280262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F63A-A5B3-5A5C-7B6A-DE6E122CAC3A}"/>
              </a:ext>
            </a:extLst>
          </p:cNvPr>
          <p:cNvSpPr>
            <a:spLocks noGrp="1"/>
          </p:cNvSpPr>
          <p:nvPr>
            <p:ph type="title"/>
          </p:nvPr>
        </p:nvSpPr>
        <p:spPr>
          <a:xfrm>
            <a:off x="24984" y="1069452"/>
            <a:ext cx="6690609" cy="5481249"/>
          </a:xfrm>
        </p:spPr>
        <p:txBody>
          <a:bodyPr>
            <a:normAutofit fontScale="90000"/>
          </a:bodyPr>
          <a:lstStyle/>
          <a:p>
            <a:pPr algn="l"/>
            <a:r>
              <a:rPr lang="en-US" sz="3600" b="1" dirty="0"/>
              <a:t>DEFINE THE PURPOSE AND SCOPE </a:t>
            </a:r>
            <a:r>
              <a:rPr lang="en-US" sz="2400" dirty="0"/>
              <a:t>At the most basic level, a chatbot is a computer program that simulates and processes human conversation (either written or spoken), allowing humans to interact with digital devices as if they were communicating with a real person. Chatbots can be as simple as rudimentary programs that answer a simple query with a single-line response, or as sophisticated as digital assistants that learn and evolve to deliver increasing levels of personalization as they gather and process information</a:t>
            </a:r>
            <a:endParaRPr lang="en-IN" dirty="0"/>
          </a:p>
        </p:txBody>
      </p:sp>
      <p:pic>
        <p:nvPicPr>
          <p:cNvPr id="5" name="Content Placeholder 4" descr="A green and white text on a green background&#10;&#10;Description automatically generated">
            <a:extLst>
              <a:ext uri="{FF2B5EF4-FFF2-40B4-BE49-F238E27FC236}">
                <a16:creationId xmlns:a16="http://schemas.microsoft.com/office/drawing/2014/main" id="{578F2D8C-2455-B5B5-A244-15B0AFB49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1114" y="1702914"/>
            <a:ext cx="5335902" cy="4001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9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793-34C0-2615-C536-23C05A1903A1}"/>
              </a:ext>
            </a:extLst>
          </p:cNvPr>
          <p:cNvSpPr>
            <a:spLocks noGrp="1"/>
          </p:cNvSpPr>
          <p:nvPr>
            <p:ph type="title"/>
          </p:nvPr>
        </p:nvSpPr>
        <p:spPr>
          <a:xfrm>
            <a:off x="0" y="1520433"/>
            <a:ext cx="6094778" cy="4265770"/>
          </a:xfrm>
        </p:spPr>
        <p:txBody>
          <a:bodyPr>
            <a:normAutofit fontScale="90000"/>
          </a:bodyPr>
          <a:lstStyle/>
          <a:p>
            <a:pPr algn="l"/>
            <a:r>
              <a:rPr lang="en-IN" sz="2400" b="1" dirty="0"/>
              <a:t>Choose  a framework or library:</a:t>
            </a:r>
            <a:br>
              <a:rPr lang="en-IN" sz="2400" dirty="0"/>
            </a:br>
            <a:r>
              <a:rPr lang="en-US" sz="2000" b="0" i="0" dirty="0">
                <a:solidFill>
                  <a:srgbClr val="000000"/>
                </a:solidFill>
                <a:effectLst/>
                <a:latin typeface="Open Sans" panose="020B0606030504020204" pitchFamily="34" charset="0"/>
              </a:rPr>
              <a:t>This</a:t>
            </a:r>
            <a:r>
              <a:rPr lang="en-US" sz="1200" b="0" i="0" dirty="0">
                <a:solidFill>
                  <a:srgbClr val="000000"/>
                </a:solidFill>
                <a:effectLst/>
                <a:latin typeface="Open Sans" panose="020B0606030504020204" pitchFamily="34" charset="0"/>
              </a:rPr>
              <a:t> </a:t>
            </a:r>
            <a:r>
              <a:rPr lang="en-US" sz="2000" b="0" i="0" dirty="0">
                <a:solidFill>
                  <a:srgbClr val="000000"/>
                </a:solidFill>
                <a:effectLst/>
                <a:latin typeface="Open Sans" panose="020B0606030504020204" pitchFamily="34" charset="0"/>
              </a:rPr>
              <a:t>is a comprehensive, enterprise chatbot development framework, with Machine Learning capabilities and is a favorite among large companies for building some sophisticated </a:t>
            </a:r>
            <a:r>
              <a:rPr lang="en-US" sz="2000" b="1" i="0" u="sng" dirty="0">
                <a:solidFill>
                  <a:srgbClr val="000000"/>
                </a:solidFill>
                <a:effectLst/>
                <a:latin typeface="Open Sans" panose="020B0606030504020204" pitchFamily="34" charset="0"/>
              </a:rPr>
              <a:t>ai</a:t>
            </a:r>
            <a:r>
              <a:rPr lang="en-US" sz="2000" b="1" i="0" dirty="0">
                <a:solidFill>
                  <a:srgbClr val="000000"/>
                </a:solidFill>
                <a:effectLst/>
                <a:latin typeface="Open Sans" panose="020B0606030504020204" pitchFamily="34" charset="0"/>
              </a:rPr>
              <a:t> </a:t>
            </a:r>
            <a:r>
              <a:rPr lang="en-US" sz="2000" b="0" i="0" dirty="0">
                <a:solidFill>
                  <a:srgbClr val="000000"/>
                </a:solidFill>
                <a:effectLst/>
                <a:latin typeface="Open Sans" panose="020B0606030504020204" pitchFamily="34" charset="0"/>
              </a:rPr>
              <a:t>chatbots serving internal needs.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The very framework builds live, conversational types of chatbots compatible with varied devices, applications, and channels. If you wish to develop retail chatbots, or for banking or voice-powered chatbots exclusively for an Android application, this framework proves to be an ideal choice.</a:t>
            </a:r>
            <a:br>
              <a:rPr lang="en-US" sz="2000" b="0" i="0" dirty="0">
                <a:solidFill>
                  <a:srgbClr val="000000"/>
                </a:solidFill>
                <a:effectLst/>
                <a:latin typeface="Open Sans" panose="020B0606030504020204" pitchFamily="34" charset="0"/>
              </a:rPr>
            </a:br>
            <a:endParaRPr lang="en-IN" sz="2400" dirty="0"/>
          </a:p>
        </p:txBody>
      </p:sp>
      <p:pic>
        <p:nvPicPr>
          <p:cNvPr id="5" name="Content Placeholder 4" descr="A diagram of a chat bot framework&#10;&#10;Description automatically generated">
            <a:extLst>
              <a:ext uri="{FF2B5EF4-FFF2-40B4-BE49-F238E27FC236}">
                <a16:creationId xmlns:a16="http://schemas.microsoft.com/office/drawing/2014/main" id="{1709E17A-FB13-8730-6419-143B65BE4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778" y="2057401"/>
            <a:ext cx="6097222" cy="3280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374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B1AB6B-ACDD-A11D-0907-42CD95FB6ACE}"/>
              </a:ext>
            </a:extLst>
          </p:cNvPr>
          <p:cNvSpPr>
            <a:spLocks noGrp="1"/>
          </p:cNvSpPr>
          <p:nvPr>
            <p:ph type="title"/>
          </p:nvPr>
        </p:nvSpPr>
        <p:spPr>
          <a:xfrm>
            <a:off x="0" y="2006600"/>
            <a:ext cx="6770451" cy="1006813"/>
          </a:xfrm>
        </p:spPr>
        <p:txBody>
          <a:bodyPr anchor="ctr">
            <a:noAutofit/>
          </a:bodyPr>
          <a:lstStyle/>
          <a:p>
            <a:pPr algn="l"/>
            <a:r>
              <a:rPr lang="en-US" sz="1600" dirty="0"/>
              <a:t>Conversation Design is a complex subject and a lot really depends on the project, on the </a:t>
            </a:r>
            <a:r>
              <a:rPr lang="en-US" sz="1600" dirty="0" err="1"/>
              <a:t>resourses</a:t>
            </a:r>
            <a:r>
              <a:rPr lang="en-US" sz="1600" dirty="0"/>
              <a:t> and on the company involved. However, I tried to summarize its essential elements, to provide an introduction to this new field of </a:t>
            </a:r>
            <a:r>
              <a:rPr lang="en-US" sz="1600" dirty="0" err="1"/>
              <a:t>expertise.This</a:t>
            </a:r>
            <a:r>
              <a:rPr lang="en-US" sz="1600" dirty="0"/>
              <a:t> 10-step Conversation Design Workflow covers all the main steps a Conversation Designer has to deal with in an ideal project, from the initial research to </a:t>
            </a:r>
            <a:r>
              <a:rPr lang="en-US" sz="1600" dirty="0" err="1"/>
              <a:t>thE</a:t>
            </a:r>
            <a:r>
              <a:rPr lang="en-US" sz="1600" dirty="0"/>
              <a:t> go-live   </a:t>
            </a:r>
            <a:endParaRPr lang="en-IN" sz="2000" dirty="0"/>
          </a:p>
        </p:txBody>
      </p:sp>
      <p:pic>
        <p:nvPicPr>
          <p:cNvPr id="5" name="Content Placeholder 4" descr="A computer with a chatbot and a computer&#10;&#10;Description automatically generated">
            <a:extLst>
              <a:ext uri="{FF2B5EF4-FFF2-40B4-BE49-F238E27FC236}">
                <a16:creationId xmlns:a16="http://schemas.microsoft.com/office/drawing/2014/main" id="{58394FA9-FA22-0A1F-0809-1FEC2B43F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690" y="1770434"/>
            <a:ext cx="4628948" cy="363814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53B63803-DDE0-278F-8236-ED90D56E6ECF}"/>
              </a:ext>
            </a:extLst>
          </p:cNvPr>
          <p:cNvSpPr txBox="1"/>
          <p:nvPr/>
        </p:nvSpPr>
        <p:spPr>
          <a:xfrm>
            <a:off x="308030" y="3589506"/>
            <a:ext cx="5034281"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err="1"/>
              <a:t>Goals&amp;KPIs</a:t>
            </a:r>
            <a:endParaRPr lang="en-US" dirty="0"/>
          </a:p>
          <a:p>
            <a:pPr marL="285750" indent="-285750">
              <a:buFont typeface="Wingdings" panose="05000000000000000000" pitchFamily="2" charset="2"/>
              <a:buChar char="Ø"/>
            </a:pPr>
            <a:r>
              <a:rPr lang="en-US" sz="1800" dirty="0"/>
              <a:t>User Research and User Personas</a:t>
            </a:r>
          </a:p>
          <a:p>
            <a:pPr marL="285750" indent="-285750">
              <a:buFont typeface="Wingdings" panose="05000000000000000000" pitchFamily="2" charset="2"/>
              <a:buChar char="Ø"/>
            </a:pPr>
            <a:r>
              <a:rPr lang="en-US" sz="1800" dirty="0"/>
              <a:t>Topics mapping</a:t>
            </a:r>
          </a:p>
          <a:p>
            <a:pPr marL="285750" indent="-285750">
              <a:buFont typeface="Wingdings" panose="05000000000000000000" pitchFamily="2" charset="2"/>
              <a:buChar char="Ø"/>
            </a:pPr>
            <a:r>
              <a:rPr lang="en-US" sz="1800" dirty="0"/>
              <a:t>Bot personality and tone of voice</a:t>
            </a:r>
          </a:p>
          <a:p>
            <a:pPr marL="285750" indent="-285750">
              <a:buFont typeface="Wingdings" panose="05000000000000000000" pitchFamily="2" charset="2"/>
              <a:buChar char="Ø"/>
            </a:pPr>
            <a:r>
              <a:rPr lang="en-US" sz="1800" dirty="0"/>
              <a:t>User flows design</a:t>
            </a:r>
          </a:p>
          <a:p>
            <a:pPr marL="285750" indent="-285750">
              <a:buFont typeface="Wingdings" panose="05000000000000000000" pitchFamily="2" charset="2"/>
              <a:buChar char="Ø"/>
            </a:pPr>
            <a:r>
              <a:rPr lang="en-US" sz="1800" dirty="0"/>
              <a:t>Prompts and copywriting</a:t>
            </a:r>
          </a:p>
          <a:p>
            <a:pPr marL="285750" indent="-285750">
              <a:buFont typeface="Wingdings" panose="05000000000000000000" pitchFamily="2" charset="2"/>
              <a:buChar char="Ø"/>
            </a:pPr>
            <a:r>
              <a:rPr lang="en-US" sz="1800" dirty="0"/>
              <a:t>Prototype and test with users</a:t>
            </a:r>
          </a:p>
          <a:p>
            <a:pPr marL="285750" indent="-285750">
              <a:buFont typeface="Wingdings" panose="05000000000000000000" pitchFamily="2" charset="2"/>
              <a:buChar char="Ø"/>
            </a:pPr>
            <a:r>
              <a:rPr lang="en-US" sz="1800" dirty="0"/>
              <a:t>Setup the NLU</a:t>
            </a:r>
          </a:p>
          <a:p>
            <a:pPr marL="285750" indent="-285750">
              <a:buFont typeface="Wingdings" panose="05000000000000000000" pitchFamily="2" charset="2"/>
              <a:buChar char="Ø"/>
            </a:pPr>
            <a:r>
              <a:rPr lang="en-US" sz="1800" dirty="0"/>
              <a:t>Implement the flows</a:t>
            </a:r>
          </a:p>
          <a:p>
            <a:pPr marL="285750" indent="-285750">
              <a:buFont typeface="Wingdings" panose="05000000000000000000" pitchFamily="2" charset="2"/>
              <a:buChar char="Ø"/>
            </a:pPr>
            <a:r>
              <a:rPr lang="en-US" sz="1800" dirty="0"/>
              <a:t>Go-live, analyze and iterate</a:t>
            </a:r>
            <a:endParaRPr lang="en-IN" dirty="0"/>
          </a:p>
        </p:txBody>
      </p:sp>
    </p:spTree>
    <p:extLst>
      <p:ext uri="{BB962C8B-B14F-4D97-AF65-F5344CB8AC3E}">
        <p14:creationId xmlns:p14="http://schemas.microsoft.com/office/powerpoint/2010/main" val="31412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6908-F278-741C-F90F-03BFD7BAB258}"/>
              </a:ext>
            </a:extLst>
          </p:cNvPr>
          <p:cNvSpPr>
            <a:spLocks noGrp="1"/>
          </p:cNvSpPr>
          <p:nvPr>
            <p:ph type="title"/>
          </p:nvPr>
        </p:nvSpPr>
        <p:spPr>
          <a:xfrm>
            <a:off x="-4855535" y="1104615"/>
            <a:ext cx="8610600" cy="1293028"/>
          </a:xfrm>
        </p:spPr>
        <p:txBody>
          <a:bodyPr/>
          <a:lstStyle/>
          <a:p>
            <a:r>
              <a:rPr lang="en-IN" b="1" dirty="0">
                <a:solidFill>
                  <a:schemeClr val="accent6">
                    <a:lumMod val="50000"/>
                  </a:schemeClr>
                </a:solidFill>
              </a:rPr>
              <a:t>PROGRAM:</a:t>
            </a:r>
          </a:p>
        </p:txBody>
      </p:sp>
      <p:sp>
        <p:nvSpPr>
          <p:cNvPr id="3" name="Content Placeholder 2">
            <a:extLst>
              <a:ext uri="{FF2B5EF4-FFF2-40B4-BE49-F238E27FC236}">
                <a16:creationId xmlns:a16="http://schemas.microsoft.com/office/drawing/2014/main" id="{29DE887B-FAFC-74FF-C4B3-33D120C2C93C}"/>
              </a:ext>
            </a:extLst>
          </p:cNvPr>
          <p:cNvSpPr>
            <a:spLocks noGrp="1"/>
          </p:cNvSpPr>
          <p:nvPr>
            <p:ph idx="1"/>
          </p:nvPr>
        </p:nvSpPr>
        <p:spPr>
          <a:xfrm>
            <a:off x="4385931" y="1833053"/>
            <a:ext cx="10820400" cy="4024125"/>
          </a:xfrm>
        </p:spPr>
        <p:txBody>
          <a:bodyPr>
            <a:normAutofit fontScale="25000" lnSpcReduction="20000"/>
          </a:bodyPr>
          <a:lstStyle/>
          <a:p>
            <a:pPr marL="0" indent="0">
              <a:buNone/>
            </a:pPr>
            <a:r>
              <a:rPr lang="en-IN" sz="4000" dirty="0"/>
              <a:t>import </a:t>
            </a:r>
            <a:r>
              <a:rPr lang="en-IN" sz="4000" dirty="0" err="1"/>
              <a:t>nltk</a:t>
            </a:r>
            <a:endParaRPr lang="en-IN" sz="4000" dirty="0"/>
          </a:p>
          <a:p>
            <a:pPr marL="0" indent="0">
              <a:buNone/>
            </a:pPr>
            <a:r>
              <a:rPr lang="en-IN" sz="4000" dirty="0"/>
              <a:t>from </a:t>
            </a:r>
            <a:r>
              <a:rPr lang="en-IN" sz="4000" dirty="0" err="1"/>
              <a:t>nltk.chat.util</a:t>
            </a:r>
            <a:r>
              <a:rPr lang="en-IN" sz="4000" dirty="0"/>
              <a:t> import Chat, reflections</a:t>
            </a:r>
          </a:p>
          <a:p>
            <a:pPr marL="0" indent="0">
              <a:buNone/>
            </a:pPr>
            <a:r>
              <a:rPr lang="en-IN" sz="4000" dirty="0"/>
              <a:t>pairs = [    </a:t>
            </a:r>
          </a:p>
          <a:p>
            <a:pPr marL="0" indent="0">
              <a:buNone/>
            </a:pPr>
            <a:r>
              <a:rPr lang="en-IN" sz="4000" dirty="0"/>
              <a:t>               (</a:t>
            </a:r>
            <a:r>
              <a:rPr lang="en-IN" sz="4000" dirty="0" err="1"/>
              <a:t>r'hi|hello|hey</a:t>
            </a:r>
            <a:r>
              <a:rPr lang="en-IN" sz="4000" dirty="0"/>
              <a:t>', ['Hello!', 'Hi there!', 'Hey!']),               </a:t>
            </a:r>
          </a:p>
          <a:p>
            <a:pPr marL="0" indent="0">
              <a:buNone/>
            </a:pPr>
            <a:r>
              <a:rPr lang="en-IN" sz="4000" dirty="0"/>
              <a:t>          (</a:t>
            </a:r>
            <a:r>
              <a:rPr lang="en-IN" sz="4000" dirty="0" err="1"/>
              <a:t>r'how</a:t>
            </a:r>
            <a:r>
              <a:rPr lang="en-IN" sz="4000" dirty="0"/>
              <a:t> are you?', ['I am good, thank you!', 'I feel great!', 'I am just a computer program, but I am here to help.']),   </a:t>
            </a:r>
          </a:p>
          <a:p>
            <a:pPr marL="0" indent="0">
              <a:buNone/>
            </a:pPr>
            <a:r>
              <a:rPr lang="en-IN" sz="4000" dirty="0"/>
              <a:t>                (</a:t>
            </a:r>
            <a:r>
              <a:rPr lang="en-IN" sz="4000" dirty="0" err="1"/>
              <a:t>r'what</a:t>
            </a:r>
            <a:r>
              <a:rPr lang="en-IN" sz="4000" dirty="0"/>
              <a:t> is your name?', ['I am a chatbot.', 'My name is ChatGPT.']),    (</a:t>
            </a:r>
            <a:r>
              <a:rPr lang="en-IN" sz="4000" dirty="0" err="1"/>
              <a:t>r'bye|goodbye</a:t>
            </a:r>
            <a:r>
              <a:rPr lang="en-IN" sz="4000" dirty="0"/>
              <a:t>', ['Goodbye!', 'See you later!', 'Have a great day!’]),</a:t>
            </a:r>
          </a:p>
          <a:p>
            <a:endParaRPr lang="en-IN" sz="4000" dirty="0"/>
          </a:p>
          <a:p>
            <a:pPr marL="0" indent="0">
              <a:buNone/>
            </a:pPr>
            <a:r>
              <a:rPr lang="en-IN" sz="4000" dirty="0"/>
              <a:t>]</a:t>
            </a:r>
          </a:p>
          <a:p>
            <a:endParaRPr lang="en-IN" sz="4000" dirty="0"/>
          </a:p>
          <a:p>
            <a:pPr marL="0" indent="0">
              <a:buNone/>
            </a:pPr>
            <a:r>
              <a:rPr lang="en-IN" sz="4000" dirty="0"/>
              <a:t>chatbot = Chat(pairs, reflections) </a:t>
            </a:r>
          </a:p>
          <a:p>
            <a:pPr marL="0" indent="0">
              <a:buNone/>
            </a:pPr>
            <a:r>
              <a:rPr lang="en-IN" sz="4000" dirty="0"/>
              <a:t>print("Hello! I'm your chatbot. Type 'bye' to exit.")</a:t>
            </a:r>
          </a:p>
          <a:p>
            <a:pPr marL="0" indent="0">
              <a:buNone/>
            </a:pPr>
            <a:r>
              <a:rPr lang="en-IN" sz="4000" dirty="0"/>
              <a:t>while True:</a:t>
            </a:r>
          </a:p>
          <a:p>
            <a:pPr marL="0" indent="0">
              <a:buNone/>
            </a:pPr>
            <a:r>
              <a:rPr lang="en-IN" sz="4000" dirty="0"/>
              <a:t>          </a:t>
            </a:r>
            <a:r>
              <a:rPr lang="en-IN" sz="4000" dirty="0" err="1"/>
              <a:t>user_input</a:t>
            </a:r>
            <a:r>
              <a:rPr lang="en-IN" sz="4000" dirty="0"/>
              <a:t> = input("You: ")  </a:t>
            </a:r>
          </a:p>
          <a:p>
            <a:pPr marL="0" indent="0">
              <a:buNone/>
            </a:pPr>
            <a:r>
              <a:rPr lang="en-IN" sz="4000" dirty="0"/>
              <a:t>          if </a:t>
            </a:r>
            <a:r>
              <a:rPr lang="en-IN" sz="4000" dirty="0" err="1"/>
              <a:t>user_input.lower</a:t>
            </a:r>
            <a:r>
              <a:rPr lang="en-IN" sz="4000" dirty="0"/>
              <a:t>() == 'bye':        </a:t>
            </a:r>
          </a:p>
          <a:p>
            <a:pPr marL="0" indent="0">
              <a:buNone/>
            </a:pPr>
            <a:r>
              <a:rPr lang="en-IN" sz="4000" dirty="0"/>
              <a:t>             print("Chatbot: Goodbye!")       </a:t>
            </a:r>
          </a:p>
          <a:p>
            <a:pPr marL="0" indent="0">
              <a:buNone/>
            </a:pPr>
            <a:r>
              <a:rPr lang="en-IN" sz="4000" dirty="0"/>
              <a:t>             break</a:t>
            </a:r>
          </a:p>
          <a:p>
            <a:pPr marL="0" indent="0">
              <a:buNone/>
            </a:pPr>
            <a:r>
              <a:rPr lang="en-IN" sz="4000" dirty="0"/>
              <a:t>         else: </a:t>
            </a:r>
          </a:p>
          <a:p>
            <a:pPr marL="0" indent="0">
              <a:buNone/>
            </a:pPr>
            <a:r>
              <a:rPr lang="en-IN" sz="4000" dirty="0"/>
              <a:t>            response = </a:t>
            </a:r>
          </a:p>
          <a:p>
            <a:pPr marL="0" indent="0">
              <a:buNone/>
            </a:pPr>
            <a:r>
              <a:rPr lang="en-IN" sz="4000" dirty="0" err="1"/>
              <a:t>chatbot.respond</a:t>
            </a:r>
            <a:r>
              <a:rPr lang="en-IN" sz="4000" dirty="0"/>
              <a:t>(</a:t>
            </a:r>
            <a:r>
              <a:rPr lang="en-IN" sz="4000" dirty="0" err="1"/>
              <a:t>user_input</a:t>
            </a:r>
            <a:r>
              <a:rPr lang="en-IN" sz="4000" dirty="0"/>
              <a:t>)           </a:t>
            </a:r>
          </a:p>
          <a:p>
            <a:pPr marL="0" indent="0">
              <a:buNone/>
            </a:pPr>
            <a:r>
              <a:rPr lang="en-IN" sz="4000" dirty="0"/>
              <a:t>   print("Chatbot:", response)</a:t>
            </a:r>
          </a:p>
          <a:p>
            <a:endParaRPr lang="en-IN" dirty="0"/>
          </a:p>
        </p:txBody>
      </p:sp>
    </p:spTree>
    <p:extLst>
      <p:ext uri="{BB962C8B-B14F-4D97-AF65-F5344CB8AC3E}">
        <p14:creationId xmlns:p14="http://schemas.microsoft.com/office/powerpoint/2010/main" val="61807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BC8-66B9-BF0F-EAE0-B47CDC6450F2}"/>
              </a:ext>
            </a:extLst>
          </p:cNvPr>
          <p:cNvSpPr>
            <a:spLocks noGrp="1"/>
          </p:cNvSpPr>
          <p:nvPr>
            <p:ph type="title"/>
          </p:nvPr>
        </p:nvSpPr>
        <p:spPr>
          <a:xfrm>
            <a:off x="-5308600" y="1292692"/>
            <a:ext cx="8610600" cy="1293028"/>
          </a:xfrm>
        </p:spPr>
        <p:txBody>
          <a:bodyPr>
            <a:normAutofit/>
          </a:bodyPr>
          <a:lstStyle/>
          <a:p>
            <a:r>
              <a:rPr lang="en-IN" sz="5400" b="1" dirty="0"/>
              <a:t>Output:</a:t>
            </a:r>
          </a:p>
        </p:txBody>
      </p:sp>
      <p:sp>
        <p:nvSpPr>
          <p:cNvPr id="3" name="Content Placeholder 2">
            <a:extLst>
              <a:ext uri="{FF2B5EF4-FFF2-40B4-BE49-F238E27FC236}">
                <a16:creationId xmlns:a16="http://schemas.microsoft.com/office/drawing/2014/main" id="{A911F236-6A54-632D-A4D4-A17C3A5C45E1}"/>
              </a:ext>
            </a:extLst>
          </p:cNvPr>
          <p:cNvSpPr>
            <a:spLocks noGrp="1"/>
          </p:cNvSpPr>
          <p:nvPr>
            <p:ph idx="1"/>
          </p:nvPr>
        </p:nvSpPr>
        <p:spPr>
          <a:xfrm>
            <a:off x="2743200" y="2833875"/>
            <a:ext cx="10820400" cy="4024125"/>
          </a:xfrm>
        </p:spPr>
        <p:txBody>
          <a:bodyPr/>
          <a:lstStyle/>
          <a:p>
            <a:r>
              <a:rPr lang="en-US" dirty="0"/>
              <a:t>Chatbot: Hi there! How can I help you today?</a:t>
            </a:r>
          </a:p>
          <a:p>
            <a:r>
              <a:rPr lang="en-US" dirty="0"/>
              <a:t>You: </a:t>
            </a:r>
            <a:endParaRPr lang="en-IN" dirty="0"/>
          </a:p>
        </p:txBody>
      </p:sp>
    </p:spTree>
    <p:extLst>
      <p:ext uri="{BB962C8B-B14F-4D97-AF65-F5344CB8AC3E}">
        <p14:creationId xmlns:p14="http://schemas.microsoft.com/office/powerpoint/2010/main" val="7423322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190</TotalTime>
  <Words>487</Words>
  <Application>Microsoft Office PowerPoint</Application>
  <PresentationFormat>Widescreen</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Vapor Trail</vt:lpstr>
      <vt:lpstr>PHASE2:                   INNOVATION</vt:lpstr>
      <vt:lpstr>DEFINE THE PURPOSE AND SCOPE At the most basic level, a chatbot is a computer program that simulates and processes human conversation (either written or spoken), allowing humans to interact with digital devices as if they were communicating with a real person. Chatbots can be as simple as rudimentary programs that answer a simple query with a single-line response, or as sophisticated as digital assistants that learn and evolve to deliver increasing levels of personalization as they gather and process information</vt:lpstr>
      <vt:lpstr>Choose  a framework or library: This is a comprehensive, enterprise chatbot development framework, with Machine Learning capabilities and is a favorite among large companies for building some sophisticated ai chatbots serving internal needs. The very framework builds live, conversational types of chatbots compatible with varied devices, applications, and channels. If you wish to develop retail chatbots, or for banking or voice-powered chatbots exclusively for an Android application, this framework proves to be an ideal choice. </vt:lpstr>
      <vt:lpstr>Conversation Design is a complex subject and a lot really depends on the project, on the resourses and on the company involved. However, I tried to summarize its essential elements, to provide an introduction to this new field of expertise.This 10-step Conversation Design Workflow covers all the main steps a Conversation Designer has to deal with in an ideal project, from the initial research to thE go-live   </vt:lpstr>
      <vt:lpstr>PROGRAM:</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PHASE2:                   INNOVATION</dc:title>
  <dc:creator>G V</dc:creator>
  <cp:lastModifiedBy>G V</cp:lastModifiedBy>
  <cp:revision>2</cp:revision>
  <dcterms:created xsi:type="dcterms:W3CDTF">2023-10-10T13:16:56Z</dcterms:created>
  <dcterms:modified xsi:type="dcterms:W3CDTF">2023-10-10T16:51:23Z</dcterms:modified>
</cp:coreProperties>
</file>