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78" r:id="rId4"/>
    <p:sldId id="279" r:id="rId5"/>
    <p:sldId id="257" r:id="rId6"/>
    <p:sldId id="280" r:id="rId7"/>
    <p:sldId id="281" r:id="rId8"/>
    <p:sldId id="268" r:id="rId9"/>
    <p:sldId id="277" r:id="rId10"/>
  </p:sldIdLst>
  <p:sldSz cx="9144000" cy="5143500" type="screen16x9"/>
  <p:notesSz cx="6858000" cy="9144000"/>
  <p:embeddedFontLst>
    <p:embeddedFont>
      <p:font typeface="Lato" charset="0"/>
      <p:regular r:id="rId12"/>
      <p:bold r:id="rId13"/>
      <p:italic r:id="rId14"/>
      <p:boldItalic r:id="rId15"/>
    </p:embeddedFont>
    <p:embeddedFont>
      <p:font typeface="Average" charset="0"/>
      <p:regular r:id="rId16"/>
    </p:embeddedFont>
    <p:embeddedFont>
      <p:font typeface="Corbel" pitchFamily="34" charset="0"/>
      <p:regular r:id="rId17"/>
      <p:bold r:id="rId18"/>
      <p:italic r:id="rId19"/>
      <p:boldItalic r:id="rId20"/>
    </p:embeddedFont>
    <p:embeddedFont>
      <p:font typeface="Raleway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5507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4cdb37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4cdb37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4cdb375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4cdb375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151c4ce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151c4ce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2df0e5a82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2df0e5a82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671250" y="1937864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latin typeface="Oswald"/>
                <a:ea typeface="Oswald"/>
                <a:cs typeface="Oswald"/>
                <a:sym typeface="Oswald"/>
              </a:rPr>
              <a:t>URL Categorization using Natural Language Processing(NLP)</a:t>
            </a:r>
            <a:endParaRPr sz="48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671250" y="381625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orbel"/>
                <a:ea typeface="Corbel"/>
                <a:cs typeface="Corbel"/>
                <a:sym typeface="Corbel"/>
              </a:rPr>
              <a:t>Presented By</a:t>
            </a:r>
            <a:r>
              <a:rPr lang="en-GB" sz="1800" dirty="0" smtClean="0">
                <a:latin typeface="Corbel"/>
                <a:ea typeface="Corbel"/>
                <a:cs typeface="Corbel"/>
                <a:sym typeface="Corbel"/>
              </a:rPr>
              <a:t>:-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 smtClean="0">
                <a:latin typeface="Corbel"/>
                <a:ea typeface="Corbel"/>
                <a:cs typeface="Corbel"/>
                <a:sym typeface="Corbel"/>
              </a:rPr>
              <a:t>Abhijeet</a:t>
            </a:r>
            <a:r>
              <a:rPr lang="en-GB" sz="1800" b="1" dirty="0" smtClean="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GB" sz="1800" b="1" dirty="0" err="1" smtClean="0">
                <a:latin typeface="Corbel"/>
                <a:ea typeface="Corbel"/>
                <a:cs typeface="Corbel"/>
                <a:sym typeface="Corbel"/>
              </a:rPr>
              <a:t>Upadhyay</a:t>
            </a:r>
            <a:r>
              <a:rPr lang="en-GB" sz="1800" b="1" dirty="0" smtClean="0">
                <a:latin typeface="Corbel"/>
                <a:ea typeface="Corbel"/>
                <a:cs typeface="Corbel"/>
                <a:sym typeface="Corbel"/>
              </a:rPr>
              <a:t>, 00211503115</a:t>
            </a:r>
            <a:r>
              <a:rPr lang="en-GB" sz="1800" b="1" dirty="0">
                <a:latin typeface="Corbel"/>
                <a:ea typeface="Corbel"/>
                <a:cs typeface="Corbel"/>
                <a:sym typeface="Corbel"/>
              </a:rPr>
              <a:t>		</a:t>
            </a:r>
            <a:r>
              <a:rPr lang="en-GB" sz="1800" b="1" dirty="0" smtClean="0">
                <a:latin typeface="Corbel"/>
                <a:ea typeface="Corbel"/>
                <a:cs typeface="Corbel"/>
                <a:sym typeface="Corbel"/>
              </a:rPr>
              <a:t>Swati</a:t>
            </a:r>
            <a:r>
              <a:rPr lang="en-GB" sz="1800" b="1" dirty="0" smtClean="0">
                <a:latin typeface="Corbel"/>
                <a:ea typeface="Corbel"/>
                <a:cs typeface="Corbel"/>
                <a:sym typeface="Corbel"/>
              </a:rPr>
              <a:t>, 04011503115</a:t>
            </a:r>
            <a:endParaRPr sz="1800" b="1" dirty="0"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120" y="525548"/>
            <a:ext cx="7688700" cy="535200"/>
          </a:xfrm>
        </p:spPr>
        <p:txBody>
          <a:bodyPr/>
          <a:lstStyle/>
          <a:p>
            <a:r>
              <a:rPr lang="en-US" dirty="0" smtClean="0"/>
              <a:t>DATESET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788" y="1379079"/>
            <a:ext cx="7948019" cy="701647"/>
          </a:xfrm>
        </p:spPr>
        <p:txBody>
          <a:bodyPr/>
          <a:lstStyle/>
          <a:p>
            <a:r>
              <a:rPr lang="en-US" dirty="0"/>
              <a:t>The dataset includes category which each URL belongs to. The goal of the project is to predict the</a:t>
            </a:r>
          </a:p>
          <a:p>
            <a:r>
              <a:rPr lang="en-US" dirty="0"/>
              <a:t>category of URL, among as many categories.</a:t>
            </a:r>
          </a:p>
          <a:p>
            <a:r>
              <a:rPr lang="en-US" dirty="0"/>
              <a:t>The database has the following characteristics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25 categories: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771" y="2743200"/>
            <a:ext cx="25939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News and Media</a:t>
            </a:r>
          </a:p>
          <a:p>
            <a:r>
              <a:rPr lang="en-US" dirty="0"/>
              <a:t>2 Career and Education</a:t>
            </a:r>
          </a:p>
          <a:p>
            <a:r>
              <a:rPr lang="en-US" dirty="0"/>
              <a:t>3 Internet and Telecom</a:t>
            </a:r>
          </a:p>
          <a:p>
            <a:r>
              <a:rPr lang="en-US" dirty="0"/>
              <a:t>4 Sports</a:t>
            </a:r>
          </a:p>
          <a:p>
            <a:r>
              <a:rPr lang="en-US" dirty="0"/>
              <a:t>5 Games</a:t>
            </a:r>
          </a:p>
          <a:p>
            <a:r>
              <a:rPr lang="en-US" dirty="0"/>
              <a:t>6 Books and Literature</a:t>
            </a:r>
          </a:p>
          <a:p>
            <a:r>
              <a:rPr lang="en-US" dirty="0"/>
              <a:t>7 Law and Government</a:t>
            </a:r>
          </a:p>
          <a:p>
            <a:r>
              <a:rPr lang="en-US" dirty="0"/>
              <a:t>8 Travel</a:t>
            </a:r>
          </a:p>
          <a:p>
            <a:r>
              <a:rPr lang="en-US" dirty="0"/>
              <a:t>9 Finance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1959" y="32097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2203" y="2743200"/>
            <a:ext cx="2295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Arts and Entertainment</a:t>
            </a:r>
          </a:p>
          <a:p>
            <a:r>
              <a:rPr lang="en-US" dirty="0"/>
              <a:t>11 Reference</a:t>
            </a:r>
          </a:p>
          <a:p>
            <a:r>
              <a:rPr lang="en-US" dirty="0"/>
              <a:t>12 Autos and Vehicles</a:t>
            </a:r>
          </a:p>
          <a:p>
            <a:r>
              <a:rPr lang="en-US" dirty="0"/>
              <a:t>13 Adult</a:t>
            </a:r>
          </a:p>
          <a:p>
            <a:r>
              <a:rPr lang="en-US" dirty="0"/>
              <a:t>14 Business and Industry</a:t>
            </a:r>
          </a:p>
          <a:p>
            <a:r>
              <a:rPr lang="en-US" dirty="0"/>
              <a:t>15 People and Society</a:t>
            </a:r>
          </a:p>
          <a:p>
            <a:r>
              <a:rPr lang="en-US" dirty="0"/>
              <a:t>16 Shopping</a:t>
            </a:r>
          </a:p>
          <a:p>
            <a:r>
              <a:rPr lang="en-US" dirty="0"/>
              <a:t>17 Health</a:t>
            </a:r>
          </a:p>
          <a:p>
            <a:r>
              <a:rPr lang="en-US" dirty="0"/>
              <a:t>18 Pets and Animals</a:t>
            </a:r>
          </a:p>
          <a:p>
            <a:r>
              <a:rPr lang="en-US" dirty="0"/>
              <a:t>19 Home and </a:t>
            </a:r>
            <a:r>
              <a:rPr lang="en-US" dirty="0" smtClean="0"/>
              <a:t>Garden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9461" y="2752531"/>
            <a:ext cx="2565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Beauty and Fitness</a:t>
            </a:r>
          </a:p>
          <a:p>
            <a:r>
              <a:rPr lang="en-US" dirty="0"/>
              <a:t>21 </a:t>
            </a:r>
            <a:r>
              <a:rPr lang="en-US" dirty="0" smtClean="0"/>
              <a:t>Gambling</a:t>
            </a:r>
            <a:endParaRPr lang="en-US" dirty="0"/>
          </a:p>
          <a:p>
            <a:r>
              <a:rPr lang="en-US" dirty="0"/>
              <a:t>22 Recreation and Hobbies</a:t>
            </a:r>
          </a:p>
          <a:p>
            <a:r>
              <a:rPr lang="en-US" dirty="0"/>
              <a:t>23 Science</a:t>
            </a:r>
          </a:p>
          <a:p>
            <a:r>
              <a:rPr lang="en-US" dirty="0"/>
              <a:t>24 Computer and Electronics</a:t>
            </a:r>
          </a:p>
          <a:p>
            <a:r>
              <a:rPr lang="en-US" dirty="0"/>
              <a:t>25 Food and Drink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our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smtClean="0"/>
              <a:t>The </a:t>
            </a:r>
            <a:r>
              <a:rPr lang="en-US" dirty="0"/>
              <a:t>implementation of the project according to the tasks: 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1. </a:t>
            </a:r>
            <a:r>
              <a:rPr lang="en-US" dirty="0" smtClean="0"/>
              <a:t> Design any preprocessing </a:t>
            </a:r>
            <a:r>
              <a:rPr lang="en-US" dirty="0"/>
              <a:t>of the web pages in the dataset. </a:t>
            </a:r>
          </a:p>
          <a:p>
            <a:pPr marL="146050" indent="0">
              <a:buNone/>
            </a:pPr>
            <a:r>
              <a:rPr lang="en-US" dirty="0"/>
              <a:t>2.  </a:t>
            </a:r>
            <a:r>
              <a:rPr lang="en-US" dirty="0" smtClean="0"/>
              <a:t>Define </a:t>
            </a:r>
            <a:r>
              <a:rPr lang="en-US" dirty="0"/>
              <a:t>and learn the classifier using the training data. </a:t>
            </a:r>
          </a:p>
          <a:p>
            <a:pPr marL="146050" indent="0">
              <a:buNone/>
            </a:pPr>
            <a:r>
              <a:rPr lang="en-US" dirty="0"/>
              <a:t>3.  </a:t>
            </a:r>
            <a:r>
              <a:rPr lang="en-US" dirty="0" smtClean="0"/>
              <a:t>Design </a:t>
            </a:r>
            <a:r>
              <a:rPr lang="en-US" dirty="0"/>
              <a:t>the validation method to evaluate the accuracy of the proposed classification approach. </a:t>
            </a:r>
          </a:p>
        </p:txBody>
      </p:sp>
    </p:spTree>
    <p:extLst>
      <p:ext uri="{BB962C8B-B14F-4D97-AF65-F5344CB8AC3E}">
        <p14:creationId xmlns:p14="http://schemas.microsoft.com/office/powerpoint/2010/main" val="37820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29580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35275" y="2234700"/>
            <a:ext cx="3496970" cy="2459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000000"/>
                </a:solidFill>
              </a:rPr>
              <a:t>URL pre-processing </a:t>
            </a:r>
            <a:r>
              <a:rPr lang="en-GB" dirty="0">
                <a:solidFill>
                  <a:srgbClr val="000000"/>
                </a:solidFill>
              </a:rPr>
              <a:t>can significantly increase the reliability of </a:t>
            </a:r>
            <a:r>
              <a:rPr lang="en-GB" dirty="0" smtClean="0">
                <a:solidFill>
                  <a:srgbClr val="000000"/>
                </a:solidFill>
              </a:rPr>
              <a:t>a classifier. URL </a:t>
            </a:r>
            <a:r>
              <a:rPr lang="en-GB" dirty="0">
                <a:solidFill>
                  <a:srgbClr val="000000"/>
                </a:solidFill>
              </a:rPr>
              <a:t>pre-processing is the technique of enhancing data </a:t>
            </a:r>
            <a:r>
              <a:rPr lang="en-GB" dirty="0" smtClean="0">
                <a:solidFill>
                  <a:srgbClr val="000000"/>
                </a:solidFill>
              </a:rPr>
              <a:t>prior </a:t>
            </a:r>
            <a:r>
              <a:rPr lang="en-GB" dirty="0">
                <a:solidFill>
                  <a:srgbClr val="000000"/>
                </a:solidFill>
              </a:rPr>
              <a:t>to computational processing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6040825" y="1853850"/>
            <a:ext cx="2322000" cy="300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6225925" y="2036550"/>
            <a:ext cx="19518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Setup Variables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6225925" y="2599800"/>
            <a:ext cx="19518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Limiter and CV number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6225925" y="3155825"/>
            <a:ext cx="19518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URLopen</a:t>
            </a: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and BS4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6225925" y="3726750"/>
            <a:ext cx="19518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NLTK and </a:t>
            </a:r>
            <a:r>
              <a:rPr lang="en-GB" sz="1300" dirty="0" err="1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LangDetect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6225925" y="4297675"/>
            <a:ext cx="19518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Corpus of top words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81525" y="2442225"/>
            <a:ext cx="240600" cy="14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7081525" y="3005700"/>
            <a:ext cx="240600" cy="14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7081525" y="3559900"/>
            <a:ext cx="240600" cy="14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7081525" y="4136263"/>
            <a:ext cx="240600" cy="14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6040825" y="1433550"/>
            <a:ext cx="23220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Input </a:t>
            </a:r>
            <a:r>
              <a:rPr lang="en-GB" sz="1300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7081525" y="1721400"/>
            <a:ext cx="240600" cy="14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classifiers that </a:t>
            </a:r>
            <a:r>
              <a:rPr lang="en-US" dirty="0" smtClean="0"/>
              <a:t>we have </a:t>
            </a:r>
            <a:r>
              <a:rPr lang="en-US" dirty="0"/>
              <a:t>selected for </a:t>
            </a:r>
            <a:r>
              <a:rPr lang="en-US" dirty="0" smtClean="0"/>
              <a:t>now are: </a:t>
            </a:r>
          </a:p>
          <a:p>
            <a:pPr marL="146050" indent="0">
              <a:buNone/>
            </a:pPr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Trees</a:t>
            </a:r>
            <a:endParaRPr lang="en-US" dirty="0"/>
          </a:p>
          <a:p>
            <a:r>
              <a:rPr lang="en-US" dirty="0" err="1" smtClean="0"/>
              <a:t>Kneighbors</a:t>
            </a:r>
            <a:endParaRPr lang="en-US" dirty="0" smtClean="0"/>
          </a:p>
          <a:p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dirty="0" smtClean="0"/>
              <a:t>The </a:t>
            </a:r>
            <a:r>
              <a:rPr lang="en-US" dirty="0"/>
              <a:t>classifiers </a:t>
            </a:r>
            <a:r>
              <a:rPr lang="en-US" dirty="0" smtClean="0"/>
              <a:t>will be learnt by </a:t>
            </a:r>
            <a:r>
              <a:rPr lang="en-US" dirty="0"/>
              <a:t>using the train data and computing the accuracy in the test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4" y="1850448"/>
            <a:ext cx="5372770" cy="535200"/>
          </a:xfrm>
        </p:spPr>
        <p:txBody>
          <a:bodyPr/>
          <a:lstStyle/>
          <a:p>
            <a:r>
              <a:rPr lang="en-US" sz="1800" dirty="0" smtClean="0"/>
              <a:t>Decision tree classifier example</a:t>
            </a:r>
            <a:endParaRPr lang="en-US" sz="1800" dirty="0"/>
          </a:p>
        </p:txBody>
      </p:sp>
      <p:pic>
        <p:nvPicPr>
          <p:cNvPr id="2050" name="Picture 2" descr="Image result for decision tree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2392027"/>
            <a:ext cx="3949663" cy="21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gistic regression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08" y="1956458"/>
            <a:ext cx="3582955" cy="294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096176" y="1844104"/>
            <a:ext cx="537277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 smtClean="0"/>
              <a:t>Logistic Regression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81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</a:t>
            </a:r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6159000" cy="29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Extraction is used to obtain the appropriate characteristics which are used by the classifier to distinguish between each symbol.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extraction of the features of the characters is done such a way that the complete portion of the binary image covered and there is a distinct property associated with each position.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Feature Extraction is one of the most important parts of a system that uses pattern recognition.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Further scope of this project can be implementing tools to identify a website’s reputation level using factors that include rank, location, history, age, network, links, and other related aspects. Careful analysis of these factors provides a realistic picture to helps administrators fine tune security settings. This makes it easy to protect a site against any type of malicious attack</a:t>
            </a:r>
            <a:r>
              <a:rPr lang="en-US" dirty="0" smtClean="0"/>
              <a:t>.</a:t>
            </a:r>
            <a:endParaRPr lang="en-GB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We </a:t>
            </a:r>
            <a:r>
              <a:rPr lang="en-GB" dirty="0"/>
              <a:t>have currently worked on </a:t>
            </a:r>
            <a:r>
              <a:rPr lang="en-GB" dirty="0" smtClean="0"/>
              <a:t>URL Pre</a:t>
            </a:r>
            <a:r>
              <a:rPr lang="en-GB" dirty="0" smtClean="0"/>
              <a:t> </a:t>
            </a:r>
            <a:r>
              <a:rPr lang="en-GB" dirty="0" smtClean="0"/>
              <a:t>p</a:t>
            </a:r>
            <a:r>
              <a:rPr lang="en-GB" dirty="0" smtClean="0"/>
              <a:t>rocessing and feature </a:t>
            </a:r>
            <a:r>
              <a:rPr lang="en-GB" dirty="0"/>
              <a:t>extraction for the </a:t>
            </a:r>
            <a:r>
              <a:rPr lang="en-GB" dirty="0" smtClean="0"/>
              <a:t>URLs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results of these techniques will be passed to </a:t>
            </a:r>
            <a:r>
              <a:rPr lang="en-GB" dirty="0" smtClean="0"/>
              <a:t>URL</a:t>
            </a:r>
            <a:r>
              <a:rPr lang="en-GB" dirty="0" smtClean="0"/>
              <a:t> categorization </a:t>
            </a:r>
            <a:r>
              <a:rPr lang="en-GB" dirty="0"/>
              <a:t>algorithms.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smtClean="0"/>
              <a:t>There </a:t>
            </a:r>
            <a:r>
              <a:rPr lang="en-GB" dirty="0"/>
              <a:t>are also some other feature techniques left to explore which may be needed to improve recognition accuracy.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360</Words>
  <Application>Microsoft Office PowerPoint</Application>
  <PresentationFormat>On-screen Show (16:9)</PresentationFormat>
  <Paragraphs>69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Oswald</vt:lpstr>
      <vt:lpstr>Lato</vt:lpstr>
      <vt:lpstr>Average</vt:lpstr>
      <vt:lpstr>Corbel</vt:lpstr>
      <vt:lpstr>Raleway</vt:lpstr>
      <vt:lpstr>Simple Light</vt:lpstr>
      <vt:lpstr>Streamline</vt:lpstr>
      <vt:lpstr>PowerPoint Presentation</vt:lpstr>
      <vt:lpstr>DATESET</vt:lpstr>
      <vt:lpstr>Description of our approach</vt:lpstr>
      <vt:lpstr>Pre-Processing</vt:lpstr>
      <vt:lpstr>Classifiers</vt:lpstr>
      <vt:lpstr>Decision tree classifier example</vt:lpstr>
      <vt:lpstr>Feature Extraction</vt:lpstr>
      <vt:lpstr>Future 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7</cp:revision>
  <dcterms:modified xsi:type="dcterms:W3CDTF">2018-09-28T05:20:39Z</dcterms:modified>
</cp:coreProperties>
</file>