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c9631b39c0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c9631b39c0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2c9631b39c0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c9330cdee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c9330cdee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2c9330cdee8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matplotlib.org/stable/contents.html" TargetMode="External"/><Relationship Id="rId5" Type="http://schemas.openxmlformats.org/officeDocument/2006/relationships/hyperlink" Target="https://seaborn.pydata.org/" TargetMode="External"/><Relationship Id="rId4" Type="http://schemas.openxmlformats.org/officeDocument/2006/relationships/hyperlink" Target="https://pandas.pydata.org/pandas-doc/stable/userguide/index.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0" y="1791225"/>
            <a:ext cx="9144000" cy="10083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Arial"/>
              <a:buNone/>
            </a:pPr>
            <a:r>
              <a:rPr lang="en-US" b="1">
                <a:solidFill>
                  <a:schemeClr val="accent1"/>
                </a:solidFill>
                <a:latin typeface="Arial"/>
                <a:ea typeface="Arial"/>
                <a:cs typeface="Arial"/>
                <a:sym typeface="Arial"/>
              </a:rPr>
              <a:t>          HOTEL BOOKING ANALYSIS</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16311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Student Name- </a:t>
            </a:r>
            <a:r>
              <a:rPr lang="en-US" sz="2000" b="1" dirty="0">
                <a:solidFill>
                  <a:srgbClr val="1482AB"/>
                </a:solidFill>
              </a:rPr>
              <a:t>IRUTHAYA JEBAS L</a:t>
            </a:r>
            <a:endParaRPr sz="2000" b="1" dirty="0">
              <a:solidFill>
                <a:srgbClr val="1482AB"/>
              </a:solidFill>
            </a:endParaRPr>
          </a:p>
          <a:p>
            <a:pPr marL="0" marR="0" lvl="0" indent="0" algn="l" rtl="0">
              <a:spcBef>
                <a:spcPts val="0"/>
              </a:spcBef>
              <a:spcAft>
                <a:spcPts val="0"/>
              </a:spcAft>
              <a:buNone/>
            </a:pPr>
            <a:r>
              <a:rPr lang="en-US" sz="2000" b="1" dirty="0">
                <a:solidFill>
                  <a:srgbClr val="1482AB"/>
                </a:solidFill>
              </a:rPr>
              <a:t>Department-Electrical and Electronics Engineering</a:t>
            </a:r>
          </a:p>
          <a:p>
            <a:pPr marL="0" marR="0" lvl="0" indent="0" algn="l" rtl="0">
              <a:spcBef>
                <a:spcPts val="0"/>
              </a:spcBef>
              <a:spcAft>
                <a:spcPts val="0"/>
              </a:spcAft>
              <a:buNone/>
            </a:pPr>
            <a:r>
              <a:rPr lang="en-US" sz="2000" b="1" dirty="0">
                <a:solidFill>
                  <a:srgbClr val="1482AB"/>
                </a:solidFill>
              </a:rPr>
              <a:t>College-DMI Engineering College</a:t>
            </a:r>
            <a:endParaRPr sz="2000" b="1" dirty="0">
              <a:solidFill>
                <a:srgbClr val="1482AB"/>
              </a:solidFill>
            </a:endParaRPr>
          </a:p>
          <a:p>
            <a:pPr marL="0" marR="0" lvl="0" indent="0" algn="l" rtl="0">
              <a:spcBef>
                <a:spcPts val="0"/>
              </a:spcBef>
              <a:spcAft>
                <a:spcPts val="0"/>
              </a:spcAft>
              <a:buNone/>
            </a:pPr>
            <a:r>
              <a:rPr lang="en-US" sz="2000" b="1">
                <a:solidFill>
                  <a:srgbClr val="1482AB"/>
                </a:solidFill>
              </a:rPr>
              <a:t>                                                                  </a:t>
            </a:r>
            <a:endParaRPr sz="2000" b="1" dirty="0">
              <a:solidFill>
                <a:srgbClr val="1482A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303392" y="771631"/>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FUTURE SCOPE    </a:t>
            </a:r>
            <a:endParaRPr/>
          </a:p>
        </p:txBody>
      </p:sp>
      <p:sp>
        <p:nvSpPr>
          <p:cNvPr id="156" name="Google Shape;156;p22"/>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10000"/>
              </a:lnSpc>
              <a:spcBef>
                <a:spcPts val="0"/>
              </a:spcBef>
              <a:spcAft>
                <a:spcPts val="0"/>
              </a:spcAft>
              <a:buSzPts val="2208"/>
              <a:buNone/>
            </a:pPr>
            <a:r>
              <a:rPr lang="en-US" sz="2000"/>
              <a:t>The proposed solution lays the fundation for ongoing advancements in the realm of hotel reservation optimization. Here are key areas for future exploration and enhancement:</a:t>
            </a:r>
            <a:endParaRPr sz="2000"/>
          </a:p>
          <a:p>
            <a:pPr marL="0" lvl="0" indent="0" algn="l" rtl="0">
              <a:lnSpc>
                <a:spcPct val="110000"/>
              </a:lnSpc>
              <a:spcBef>
                <a:spcPts val="0"/>
              </a:spcBef>
              <a:spcAft>
                <a:spcPts val="0"/>
              </a:spcAft>
              <a:buSzPts val="2208"/>
              <a:buNone/>
            </a:pPr>
            <a:endParaRPr sz="2000"/>
          </a:p>
          <a:p>
            <a:pPr marL="0" lvl="0" indent="0" algn="l" rtl="0">
              <a:lnSpc>
                <a:spcPct val="110000"/>
              </a:lnSpc>
              <a:spcBef>
                <a:spcPts val="0"/>
              </a:spcBef>
              <a:spcAft>
                <a:spcPts val="0"/>
              </a:spcAft>
              <a:buSzPts val="2208"/>
              <a:buNone/>
            </a:pPr>
            <a:r>
              <a:rPr lang="en-US" sz="2200" b="1"/>
              <a:t>Real-time predictions:</a:t>
            </a:r>
            <a:endParaRPr sz="2200" b="1"/>
          </a:p>
          <a:p>
            <a:pPr marL="0" lvl="0" indent="0" algn="l" rtl="0">
              <a:lnSpc>
                <a:spcPct val="110000"/>
              </a:lnSpc>
              <a:spcBef>
                <a:spcPts val="0"/>
              </a:spcBef>
              <a:spcAft>
                <a:spcPts val="0"/>
              </a:spcAft>
              <a:buNone/>
            </a:pPr>
            <a:endParaRPr sz="2000"/>
          </a:p>
          <a:p>
            <a:pPr marL="457200" lvl="0" indent="-355600" algn="l" rtl="0">
              <a:lnSpc>
                <a:spcPct val="110000"/>
              </a:lnSpc>
              <a:spcBef>
                <a:spcPts val="0"/>
              </a:spcBef>
              <a:spcAft>
                <a:spcPts val="0"/>
              </a:spcAft>
              <a:buSzPts val="2000"/>
              <a:buChar char="◼"/>
            </a:pPr>
            <a:r>
              <a:rPr lang="en-US" sz="2000"/>
              <a:t>Move towards real-time predictive models that account for instant changes in demand, external events and other dynamic factors to provideusers with up-to-the-minute insights for booking decisions.</a:t>
            </a:r>
            <a:endParaRPr sz="2000"/>
          </a:p>
          <a:p>
            <a:pPr marL="457200" lvl="0" indent="0" algn="l" rtl="0">
              <a:lnSpc>
                <a:spcPct val="110000"/>
              </a:lnSpc>
              <a:spcBef>
                <a:spcPts val="0"/>
              </a:spcBef>
              <a:spcAft>
                <a:spcPts val="0"/>
              </a:spcAft>
              <a:buNone/>
            </a:pPr>
            <a:endParaRPr sz="2000"/>
          </a:p>
          <a:p>
            <a:pPr marL="0" lvl="0" indent="0" algn="l" rtl="0">
              <a:lnSpc>
                <a:spcPct val="110000"/>
              </a:lnSpc>
              <a:spcBef>
                <a:spcPts val="0"/>
              </a:spcBef>
              <a:spcAft>
                <a:spcPts val="0"/>
              </a:spcAft>
              <a:buNone/>
            </a:pPr>
            <a:r>
              <a:rPr lang="en-US" sz="2300" b="1"/>
              <a:t>Personalization and Customization:</a:t>
            </a:r>
            <a:endParaRPr sz="2300" b="1"/>
          </a:p>
          <a:p>
            <a:pPr marL="0" lvl="0" indent="0" algn="l" rtl="0">
              <a:lnSpc>
                <a:spcPct val="110000"/>
              </a:lnSpc>
              <a:spcBef>
                <a:spcPts val="0"/>
              </a:spcBef>
              <a:spcAft>
                <a:spcPts val="0"/>
              </a:spcAft>
              <a:buNone/>
            </a:pPr>
            <a:endParaRPr sz="2300" b="1"/>
          </a:p>
          <a:p>
            <a:pPr marL="457200" lvl="0" indent="-349250" algn="l" rtl="0">
              <a:lnSpc>
                <a:spcPct val="110000"/>
              </a:lnSpc>
              <a:spcBef>
                <a:spcPts val="0"/>
              </a:spcBef>
              <a:spcAft>
                <a:spcPts val="0"/>
              </a:spcAft>
              <a:buSzPts val="1900"/>
              <a:buChar char="◼"/>
            </a:pPr>
            <a:r>
              <a:rPr lang="en-US" sz="1900"/>
              <a:t>Enhance the predictive models to offer more personalized recommendations by considering individual guest preferences, loyalty history, and user-specific requirements, providing a tailored experience for each travelers.</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581192" y="702156"/>
            <a:ext cx="11029500" cy="530400"/>
          </a:xfrm>
          <a:prstGeom prst="rect">
            <a:avLst/>
          </a:prstGeom>
        </p:spPr>
        <p:txBody>
          <a:bodyPr spcFirstLastPara="1" wrap="square" lIns="91425" tIns="45700" rIns="91425" bIns="45700" anchor="b" anchorCtr="0">
            <a:normAutofit fontScale="90000"/>
          </a:bodyPr>
          <a:lstStyle/>
          <a:p>
            <a:pPr marL="0" lvl="0" indent="0" algn="l" rtl="0">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63" name="Google Shape;163;p23"/>
          <p:cNvSpPr txBox="1">
            <a:spLocks noGrp="1"/>
          </p:cNvSpPr>
          <p:nvPr>
            <p:ph type="body" idx="1"/>
          </p:nvPr>
        </p:nvSpPr>
        <p:spPr>
          <a:xfrm>
            <a:off x="373050" y="1764775"/>
            <a:ext cx="11237700" cy="4210500"/>
          </a:xfrm>
          <a:prstGeom prst="rect">
            <a:avLst/>
          </a:prstGeom>
        </p:spPr>
        <p:txBody>
          <a:bodyPr spcFirstLastPara="1" wrap="square" lIns="91425" tIns="45700" rIns="91425" bIns="45700" anchor="ctr" anchorCtr="0">
            <a:normAutofit/>
          </a:bodyPr>
          <a:lstStyle/>
          <a:p>
            <a:pPr marL="457200" lvl="0" indent="-333756" algn="l" rtl="0">
              <a:spcBef>
                <a:spcPts val="360"/>
              </a:spcBef>
              <a:spcAft>
                <a:spcPts val="0"/>
              </a:spcAft>
              <a:buSzPts val="1656"/>
              <a:buChar char="◼"/>
            </a:pPr>
            <a:r>
              <a:rPr lang="en-US" u="sng">
                <a:solidFill>
                  <a:schemeClr val="hlink"/>
                </a:solidFill>
                <a:hlinkClick r:id="rId3"/>
              </a:rPr>
              <a:t>https://www.kaggle.com/datasets</a:t>
            </a:r>
            <a:endParaRPr/>
          </a:p>
          <a:p>
            <a:pPr marL="0" lvl="0" indent="0" algn="l" rtl="0">
              <a:spcBef>
                <a:spcPts val="600"/>
              </a:spcBef>
              <a:spcAft>
                <a:spcPts val="0"/>
              </a:spcAft>
              <a:buNone/>
            </a:pPr>
            <a:endParaRPr/>
          </a:p>
          <a:p>
            <a:pPr marL="457200" lvl="0" indent="-333756" algn="l" rtl="0">
              <a:spcBef>
                <a:spcPts val="600"/>
              </a:spcBef>
              <a:spcAft>
                <a:spcPts val="0"/>
              </a:spcAft>
              <a:buSzPts val="1656"/>
              <a:buChar char="◼"/>
            </a:pPr>
            <a:r>
              <a:rPr lang="en-US" u="sng">
                <a:solidFill>
                  <a:schemeClr val="hlink"/>
                </a:solidFill>
                <a:hlinkClick r:id="rId4"/>
              </a:rPr>
              <a:t>https://pandas.pydata.org/pandas-doc/stable/userguide/index.html</a:t>
            </a:r>
            <a:endParaRPr/>
          </a:p>
          <a:p>
            <a:pPr marL="0" lvl="0" indent="0" algn="l" rtl="0">
              <a:spcBef>
                <a:spcPts val="600"/>
              </a:spcBef>
              <a:spcAft>
                <a:spcPts val="0"/>
              </a:spcAft>
              <a:buNone/>
            </a:pPr>
            <a:endParaRPr/>
          </a:p>
          <a:p>
            <a:pPr marL="457200" lvl="0" indent="-333756" algn="l" rtl="0">
              <a:spcBef>
                <a:spcPts val="600"/>
              </a:spcBef>
              <a:spcAft>
                <a:spcPts val="0"/>
              </a:spcAft>
              <a:buSzPts val="1656"/>
              <a:buChar char="◼"/>
            </a:pPr>
            <a:r>
              <a:rPr lang="en-US" u="sng">
                <a:solidFill>
                  <a:schemeClr val="hlink"/>
                </a:solidFill>
                <a:hlinkClick r:id="rId5"/>
              </a:rPr>
              <a:t>https://seaborn.pydata.org/</a:t>
            </a:r>
            <a:endParaRPr/>
          </a:p>
          <a:p>
            <a:pPr marL="0" lvl="0" indent="0" algn="l" rtl="0">
              <a:spcBef>
                <a:spcPts val="600"/>
              </a:spcBef>
              <a:spcAft>
                <a:spcPts val="0"/>
              </a:spcAft>
              <a:buNone/>
            </a:pPr>
            <a:endParaRPr/>
          </a:p>
          <a:p>
            <a:pPr marL="457200" lvl="0" indent="-333756" algn="l" rtl="0">
              <a:spcBef>
                <a:spcPts val="600"/>
              </a:spcBef>
              <a:spcAft>
                <a:spcPts val="0"/>
              </a:spcAft>
              <a:buSzPts val="1656"/>
              <a:buChar char="◼"/>
            </a:pPr>
            <a:r>
              <a:rPr lang="en-US" u="sng">
                <a:solidFill>
                  <a:schemeClr val="hlink"/>
                </a:solidFill>
                <a:hlinkClick r:id="rId6"/>
              </a:rPr>
              <a:t>https://matplotlib.org/stable/contents.html</a:t>
            </a:r>
            <a:endParaRPr/>
          </a:p>
          <a:p>
            <a:pPr marL="0" lvl="0" indent="0" algn="l" rtl="0">
              <a:spcBef>
                <a:spcPts val="600"/>
              </a:spcBef>
              <a:spcAft>
                <a:spcPts val="0"/>
              </a:spcAft>
              <a:buNone/>
            </a:pPr>
            <a:endParaRPr/>
          </a:p>
          <a:p>
            <a:pPr marL="457200" lvl="0" indent="0" algn="l" rtl="0">
              <a:spcBef>
                <a:spcPts val="600"/>
              </a:spcBef>
              <a:spcAft>
                <a:spcPts val="0"/>
              </a:spcAft>
              <a:buNone/>
            </a:pPr>
            <a:endParaRPr/>
          </a:p>
          <a:p>
            <a:pPr marL="457200" lvl="0" indent="0" algn="l" rtl="0">
              <a:spcBef>
                <a:spcPts val="600"/>
              </a:spcBef>
              <a:spcAft>
                <a:spcPts val="0"/>
              </a:spcAft>
              <a:buNone/>
            </a:pPr>
            <a:endParaRPr/>
          </a:p>
          <a:p>
            <a:pPr marL="0" lvl="0" indent="0" algn="l" rtl="0">
              <a:spcBef>
                <a:spcPts val="600"/>
              </a:spcBef>
              <a:spcAft>
                <a:spcPts val="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38198" y="503243"/>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521428" y="1361882"/>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4400"/>
              <a:buFont typeface="Arial"/>
              <a:buNone/>
            </a:pPr>
            <a:r>
              <a:rPr lang="en-US" sz="2100">
                <a:solidFill>
                  <a:schemeClr val="dk1"/>
                </a:solidFill>
                <a:latin typeface="Arial"/>
                <a:ea typeface="Arial"/>
                <a:cs typeface="Arial"/>
                <a:sym typeface="Arial"/>
              </a:rPr>
              <a:t> Develop a comprehensive predictive model to determin the optimal timing for hotel room booking, identify the ideal length of stay for obtaining the best daily rates,and predict the likelihood of hotels receiving an elevated number of special requests bases on historical data.</a:t>
            </a:r>
            <a:endParaRPr sz="21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14046" y="1293903"/>
            <a:ext cx="11613600" cy="5564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2300" b="1">
              <a:latin typeface="Calibri"/>
              <a:ea typeface="Calibri"/>
              <a:cs typeface="Calibri"/>
              <a:sym typeface="Calibri"/>
            </a:endParaRPr>
          </a:p>
          <a:p>
            <a:pPr marL="457200" lvl="0" indent="0" algn="l" rtl="0">
              <a:spcBef>
                <a:spcPts val="0"/>
              </a:spcBef>
              <a:spcAft>
                <a:spcPts val="0"/>
              </a:spcAft>
              <a:buNone/>
            </a:pPr>
            <a:endParaRPr sz="2300" b="1">
              <a:latin typeface="Calibri"/>
              <a:ea typeface="Calibri"/>
              <a:cs typeface="Calibri"/>
              <a:sym typeface="Calibri"/>
            </a:endParaRPr>
          </a:p>
          <a:p>
            <a:pPr marL="457200" lvl="0" indent="-374650" algn="l" rtl="0">
              <a:spcBef>
                <a:spcPts val="0"/>
              </a:spcBef>
              <a:spcAft>
                <a:spcPts val="0"/>
              </a:spcAft>
              <a:buSzPts val="2300"/>
              <a:buFont typeface="Calibri"/>
              <a:buChar char="◼"/>
            </a:pPr>
            <a:r>
              <a:rPr lang="en-US" sz="2300" b="1">
                <a:latin typeface="Calibri"/>
                <a:ea typeface="Calibri"/>
                <a:cs typeface="Calibri"/>
                <a:sym typeface="Calibri"/>
              </a:rPr>
              <a:t>Utilizing advanced machine learning algorithm,our solution will analyze extensive historical hotel booking data to establish patterns and correlations.</a:t>
            </a:r>
            <a:endParaRPr sz="2300" b="1">
              <a:latin typeface="Calibri"/>
              <a:ea typeface="Calibri"/>
              <a:cs typeface="Calibri"/>
              <a:sym typeface="Calibri"/>
            </a:endParaRPr>
          </a:p>
          <a:p>
            <a:pPr marL="457200" lvl="0" indent="-374650" algn="l" rtl="0">
              <a:spcBef>
                <a:spcPts val="0"/>
              </a:spcBef>
              <a:spcAft>
                <a:spcPts val="0"/>
              </a:spcAft>
              <a:buSzPts val="2300"/>
              <a:buFont typeface="Calibri"/>
              <a:buChar char="◼"/>
            </a:pPr>
            <a:r>
              <a:rPr lang="en-US" sz="2300" b="1">
                <a:latin typeface="Calibri"/>
                <a:ea typeface="Calibri"/>
                <a:cs typeface="Calibri"/>
                <a:sym typeface="Calibri"/>
              </a:rPr>
              <a:t>For optional timing, a predictive model will consider factors such as seasonality, demand fluctuations, and promotional periods,providing user with insights on when to secure the most cost-effective room rates.</a:t>
            </a:r>
            <a:endParaRPr sz="2300" b="1">
              <a:latin typeface="Calibri"/>
              <a:ea typeface="Calibri"/>
              <a:cs typeface="Calibri"/>
              <a:sym typeface="Calibri"/>
            </a:endParaRPr>
          </a:p>
          <a:p>
            <a:pPr marL="457200" lvl="0" indent="-374650" algn="l" rtl="0">
              <a:spcBef>
                <a:spcPts val="0"/>
              </a:spcBef>
              <a:spcAft>
                <a:spcPts val="0"/>
              </a:spcAft>
              <a:buSzPts val="2300"/>
              <a:buFont typeface="Calibri"/>
              <a:buChar char="◼"/>
            </a:pPr>
            <a:r>
              <a:rPr lang="en-US" sz="2300" b="1">
                <a:latin typeface="Calibri"/>
                <a:ea typeface="Calibri"/>
                <a:cs typeface="Calibri"/>
                <a:sym typeface="Calibri"/>
              </a:rPr>
              <a:t>The ideal length of stay will be determined through data-driven analysis, considering variables like day-of-week trends and duration-specific pricing strategies.</a:t>
            </a:r>
            <a:endParaRPr sz="2300" b="1">
              <a:latin typeface="Calibri"/>
              <a:ea typeface="Calibri"/>
              <a:cs typeface="Calibri"/>
              <a:sym typeface="Calibri"/>
            </a:endParaRPr>
          </a:p>
          <a:p>
            <a:pPr marL="457200" lvl="0" indent="-374650" algn="l" rtl="0">
              <a:spcBef>
                <a:spcPts val="0"/>
              </a:spcBef>
              <a:spcAft>
                <a:spcPts val="0"/>
              </a:spcAft>
              <a:buSzPts val="2300"/>
              <a:buFont typeface="Calibri"/>
              <a:buChar char="◼"/>
            </a:pPr>
            <a:r>
              <a:rPr lang="en-US" sz="2300" b="1">
                <a:latin typeface="Calibri"/>
                <a:ea typeface="Calibri"/>
                <a:cs typeface="Calibri"/>
                <a:sym typeface="Calibri"/>
              </a:rPr>
              <a:t>Additionally, a specialized model will predict the likelihood of hotels receiving elevated special request by examining guest profile ,reservation details,and hotel amenities,enabling proactive management strategies for enhanced customer satisfact</a:t>
            </a:r>
            <a:endParaRPr sz="2300" b="1">
              <a:latin typeface="Calibri"/>
              <a:ea typeface="Calibri"/>
              <a:cs typeface="Calibri"/>
              <a:sym typeface="Calibri"/>
            </a:endParaRPr>
          </a:p>
          <a:p>
            <a:pPr marL="457200" lvl="0" indent="0" algn="l" rtl="0">
              <a:spcBef>
                <a:spcPts val="0"/>
              </a:spcBef>
              <a:spcAft>
                <a:spcPts val="0"/>
              </a:spcAft>
              <a:buNone/>
            </a:pPr>
            <a:endParaRPr sz="2300" b="1">
              <a:latin typeface="Calibri"/>
              <a:ea typeface="Calibri"/>
              <a:cs typeface="Calibri"/>
              <a:sym typeface="Calibri"/>
            </a:endParaRPr>
          </a:p>
          <a:p>
            <a:pPr marL="0" lvl="0" indent="0" algn="l" rtl="0">
              <a:spcBef>
                <a:spcPts val="0"/>
              </a:spcBef>
              <a:spcAft>
                <a:spcPts val="0"/>
              </a:spcAft>
              <a:buNone/>
            </a:pPr>
            <a:r>
              <a:rPr lang="en-US" b="1"/>
              <a:t> </a:t>
            </a:r>
            <a:r>
              <a:rPr lang="en-US" sz="1900" b="1"/>
              <a:t>This holistic approach aims to empower travelers to hoteliers alike with actionable intelligence for strategic decision-making in the dynamic hospitality landscape</a:t>
            </a:r>
            <a:r>
              <a:rPr lang="en-US" b="1"/>
              <a:t>     </a:t>
            </a:r>
            <a:endParaRPr b="1"/>
          </a:p>
          <a:p>
            <a:pPr marL="0" lvl="0" indent="0" algn="l" rtl="0">
              <a:lnSpc>
                <a:spcPct val="110000"/>
              </a:lnSpc>
              <a:spcBef>
                <a:spcPts val="940"/>
              </a:spcBef>
              <a:spcAft>
                <a:spcPts val="0"/>
              </a:spcAft>
              <a:buSzPts val="1564"/>
              <a:buNone/>
            </a:pP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200" y="1302025"/>
            <a:ext cx="11029500" cy="50259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656"/>
              <a:buNone/>
            </a:pPr>
            <a:r>
              <a:rPr lang="en-US" sz="2800" b="1">
                <a:solidFill>
                  <a:srgbClr val="0F0F0F"/>
                </a:solidFill>
              </a:rPr>
              <a:t>Library Requirements:</a:t>
            </a:r>
            <a:endParaRPr sz="2800" b="1">
              <a:solidFill>
                <a:srgbClr val="0F0F0F"/>
              </a:solidFill>
            </a:endParaRPr>
          </a:p>
          <a:p>
            <a:pPr marL="0" lvl="0" indent="0" algn="l" rtl="0">
              <a:lnSpc>
                <a:spcPct val="110000"/>
              </a:lnSpc>
              <a:spcBef>
                <a:spcPts val="0"/>
              </a:spcBef>
              <a:spcAft>
                <a:spcPts val="0"/>
              </a:spcAft>
              <a:buSzPts val="1656"/>
              <a:buNone/>
            </a:pPr>
            <a:endParaRPr sz="2800" b="1">
              <a:solidFill>
                <a:srgbClr val="0F0F0F"/>
              </a:solidFill>
            </a:endParaRPr>
          </a:p>
          <a:p>
            <a:pPr marL="0" lvl="0" indent="0" algn="l" rtl="0">
              <a:lnSpc>
                <a:spcPct val="110000"/>
              </a:lnSpc>
              <a:spcBef>
                <a:spcPts val="0"/>
              </a:spcBef>
              <a:spcAft>
                <a:spcPts val="0"/>
              </a:spcAft>
              <a:buSzPts val="1656"/>
              <a:buNone/>
            </a:pPr>
            <a:r>
              <a:rPr lang="en-US" sz="2500" b="1">
                <a:solidFill>
                  <a:srgbClr val="0F0F0F"/>
                </a:solidFill>
              </a:rPr>
              <a:t>1.Data processing and Analysis:</a:t>
            </a:r>
            <a:endParaRPr sz="2500" b="1">
              <a:solidFill>
                <a:srgbClr val="0F0F0F"/>
              </a:solidFill>
            </a:endParaRPr>
          </a:p>
          <a:p>
            <a:pPr marL="0" lvl="0" indent="0" algn="l" rtl="0">
              <a:lnSpc>
                <a:spcPct val="110000"/>
              </a:lnSpc>
              <a:spcBef>
                <a:spcPts val="0"/>
              </a:spcBef>
              <a:spcAft>
                <a:spcPts val="0"/>
              </a:spcAft>
              <a:buNone/>
            </a:pPr>
            <a:r>
              <a:rPr lang="en-US" sz="2100" b="1">
                <a:solidFill>
                  <a:srgbClr val="0F0F0F"/>
                </a:solidFill>
              </a:rPr>
              <a:t>    </a:t>
            </a:r>
            <a:endParaRPr sz="2100" b="1">
              <a:solidFill>
                <a:srgbClr val="0F0F0F"/>
              </a:solidFill>
            </a:endParaRPr>
          </a:p>
          <a:p>
            <a:pPr marL="0" lvl="0" indent="0" algn="l" rtl="0">
              <a:lnSpc>
                <a:spcPct val="110000"/>
              </a:lnSpc>
              <a:spcBef>
                <a:spcPts val="0"/>
              </a:spcBef>
              <a:spcAft>
                <a:spcPts val="0"/>
              </a:spcAft>
              <a:buNone/>
            </a:pPr>
            <a:r>
              <a:rPr lang="en-US" sz="2100" b="1">
                <a:solidFill>
                  <a:srgbClr val="0F0F0F"/>
                </a:solidFill>
              </a:rPr>
              <a:t>  -</a:t>
            </a:r>
            <a:r>
              <a:rPr lang="en-US" sz="2100">
                <a:solidFill>
                  <a:srgbClr val="0F0F0F"/>
                </a:solidFill>
              </a:rPr>
              <a:t>Pandas: For data manipulation and analysis.</a:t>
            </a:r>
            <a:endParaRPr sz="2100">
              <a:solidFill>
                <a:srgbClr val="0F0F0F"/>
              </a:solidFill>
            </a:endParaRPr>
          </a:p>
          <a:p>
            <a:pPr marL="0" lvl="0" indent="0" algn="l" rtl="0">
              <a:lnSpc>
                <a:spcPct val="110000"/>
              </a:lnSpc>
              <a:spcBef>
                <a:spcPts val="0"/>
              </a:spcBef>
              <a:spcAft>
                <a:spcPts val="0"/>
              </a:spcAft>
              <a:buNone/>
            </a:pPr>
            <a:r>
              <a:rPr lang="en-US" sz="2100">
                <a:solidFill>
                  <a:srgbClr val="0F0F0F"/>
                </a:solidFill>
              </a:rPr>
              <a:t>  </a:t>
            </a:r>
            <a:r>
              <a:rPr lang="en-US" sz="2100" b="1">
                <a:solidFill>
                  <a:srgbClr val="0F0F0F"/>
                </a:solidFill>
              </a:rPr>
              <a:t>-</a:t>
            </a:r>
            <a:r>
              <a:rPr lang="en-US" sz="2100">
                <a:solidFill>
                  <a:srgbClr val="0F0F0F"/>
                </a:solidFill>
              </a:rPr>
              <a:t>NamPy: For numerical operations on data.</a:t>
            </a:r>
            <a:endParaRPr sz="2100">
              <a:solidFill>
                <a:srgbClr val="0F0F0F"/>
              </a:solidFill>
            </a:endParaRPr>
          </a:p>
          <a:p>
            <a:pPr marL="0" lvl="0" indent="0" algn="l" rtl="0">
              <a:lnSpc>
                <a:spcPct val="110000"/>
              </a:lnSpc>
              <a:spcBef>
                <a:spcPts val="0"/>
              </a:spcBef>
              <a:spcAft>
                <a:spcPts val="0"/>
              </a:spcAft>
              <a:buNone/>
            </a:pPr>
            <a:endParaRPr sz="2100">
              <a:solidFill>
                <a:srgbClr val="0F0F0F"/>
              </a:solidFill>
            </a:endParaRPr>
          </a:p>
          <a:p>
            <a:pPr marL="0" lvl="0" indent="0" algn="l" rtl="0">
              <a:lnSpc>
                <a:spcPct val="110000"/>
              </a:lnSpc>
              <a:spcBef>
                <a:spcPts val="0"/>
              </a:spcBef>
              <a:spcAft>
                <a:spcPts val="0"/>
              </a:spcAft>
              <a:buNone/>
            </a:pPr>
            <a:r>
              <a:rPr lang="en-US" sz="2400" b="1">
                <a:solidFill>
                  <a:srgbClr val="0F0F0F"/>
                </a:solidFill>
              </a:rPr>
              <a:t>2.Data Visualization:</a:t>
            </a:r>
            <a:endParaRPr sz="2400" b="1">
              <a:solidFill>
                <a:srgbClr val="0F0F0F"/>
              </a:solidFill>
            </a:endParaRPr>
          </a:p>
          <a:p>
            <a:pPr marL="0" lvl="0" indent="0" algn="l" rtl="0">
              <a:lnSpc>
                <a:spcPct val="110000"/>
              </a:lnSpc>
              <a:spcBef>
                <a:spcPts val="0"/>
              </a:spcBef>
              <a:spcAft>
                <a:spcPts val="0"/>
              </a:spcAft>
              <a:buNone/>
            </a:pPr>
            <a:r>
              <a:rPr lang="en-US" sz="2400" b="1">
                <a:solidFill>
                  <a:srgbClr val="0F0F0F"/>
                </a:solidFill>
              </a:rPr>
              <a:t> -</a:t>
            </a:r>
            <a:r>
              <a:rPr lang="en-US" sz="2000">
                <a:solidFill>
                  <a:srgbClr val="0F0F0F"/>
                </a:solidFill>
              </a:rPr>
              <a:t>Matplotlib and Seaborn: For creating visualization to understand data patterns.</a:t>
            </a:r>
            <a:endParaRPr sz="2000">
              <a:solidFill>
                <a:srgbClr val="0F0F0F"/>
              </a:solidFill>
            </a:endParaRPr>
          </a:p>
          <a:p>
            <a:pPr marL="0" lvl="0" indent="0" algn="l" rtl="0">
              <a:lnSpc>
                <a:spcPct val="110000"/>
              </a:lnSpc>
              <a:spcBef>
                <a:spcPts val="0"/>
              </a:spcBef>
              <a:spcAft>
                <a:spcPts val="0"/>
              </a:spcAft>
              <a:buNone/>
            </a:pPr>
            <a:r>
              <a:rPr lang="en-US" sz="2000" b="1">
                <a:solidFill>
                  <a:srgbClr val="0F0F0F"/>
                </a:solidFill>
              </a:rPr>
              <a:t> </a:t>
            </a:r>
            <a:r>
              <a:rPr lang="en-US" sz="2100" b="1">
                <a:solidFill>
                  <a:srgbClr val="0F0F0F"/>
                </a:solidFill>
              </a:rPr>
              <a:t>-</a:t>
            </a:r>
            <a:r>
              <a:rPr lang="en-US" sz="2100">
                <a:solidFill>
                  <a:srgbClr val="0F0F0F"/>
                </a:solidFill>
              </a:rPr>
              <a:t>Bokeh: Interactive visualization libraries for more complex visualization.</a:t>
            </a:r>
            <a:endParaRPr sz="21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6745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200" y="1384850"/>
            <a:ext cx="11029500" cy="5246700"/>
          </a:xfrm>
          <a:prstGeom prst="rect">
            <a:avLst/>
          </a:prstGeom>
          <a:noFill/>
          <a:ln>
            <a:noFill/>
          </a:ln>
        </p:spPr>
        <p:txBody>
          <a:bodyPr spcFirstLastPara="1" wrap="square" lIns="91425" tIns="45700" rIns="91425" bIns="45700" anchor="ctr" anchorCtr="0">
            <a:normAutofit/>
          </a:bodyPr>
          <a:lstStyle/>
          <a:p>
            <a:pPr marL="99314" lvl="0" indent="0" algn="l" rtl="0">
              <a:lnSpc>
                <a:spcPct val="110000"/>
              </a:lnSpc>
              <a:spcBef>
                <a:spcPts val="0"/>
              </a:spcBef>
              <a:spcAft>
                <a:spcPts val="0"/>
              </a:spcAft>
              <a:buSzPts val="1564"/>
              <a:buNone/>
            </a:pPr>
            <a:r>
              <a:rPr lang="en-US" sz="2500" b="1"/>
              <a:t>                                           Algorithm Selection</a:t>
            </a:r>
            <a:endParaRPr sz="2500" b="1"/>
          </a:p>
          <a:p>
            <a:pPr marL="99314" lvl="0" indent="0" algn="l" rtl="0">
              <a:lnSpc>
                <a:spcPct val="110000"/>
              </a:lnSpc>
              <a:spcBef>
                <a:spcPts val="0"/>
              </a:spcBef>
              <a:spcAft>
                <a:spcPts val="0"/>
              </a:spcAft>
              <a:buSzPts val="1564"/>
              <a:buNone/>
            </a:pPr>
            <a:r>
              <a:rPr lang="en-US" sz="2100" b="1"/>
              <a:t>Data Exloration:</a:t>
            </a:r>
            <a:endParaRPr sz="2100" b="1"/>
          </a:p>
          <a:p>
            <a:pPr marL="457200" lvl="0" indent="-349250" algn="l" rtl="0">
              <a:lnSpc>
                <a:spcPct val="110000"/>
              </a:lnSpc>
              <a:spcBef>
                <a:spcPts val="0"/>
              </a:spcBef>
              <a:spcAft>
                <a:spcPts val="0"/>
              </a:spcAft>
              <a:buSzPts val="1900"/>
              <a:buChar char="◼"/>
            </a:pPr>
            <a:r>
              <a:rPr lang="en-US" sz="1900"/>
              <a:t>Explore the hotel_booking dataset’s structure, features, and target variable(s).</a:t>
            </a:r>
            <a:endParaRPr sz="1900"/>
          </a:p>
          <a:p>
            <a:pPr marL="457200" lvl="0" indent="-349250" algn="l" rtl="0">
              <a:lnSpc>
                <a:spcPct val="110000"/>
              </a:lnSpc>
              <a:spcBef>
                <a:spcPts val="0"/>
              </a:spcBef>
              <a:spcAft>
                <a:spcPts val="0"/>
              </a:spcAft>
              <a:buSzPts val="1900"/>
              <a:buChar char="◼"/>
            </a:pPr>
            <a:r>
              <a:rPr lang="en-US" sz="1900"/>
              <a:t>Identify potential patterns, correlations, and outliers.</a:t>
            </a:r>
            <a:endParaRPr sz="1900"/>
          </a:p>
          <a:p>
            <a:pPr marL="0" lvl="0" indent="0" algn="l" rtl="0">
              <a:lnSpc>
                <a:spcPct val="110000"/>
              </a:lnSpc>
              <a:spcBef>
                <a:spcPts val="0"/>
              </a:spcBef>
              <a:spcAft>
                <a:spcPts val="0"/>
              </a:spcAft>
              <a:buNone/>
            </a:pPr>
            <a:endParaRPr sz="1900"/>
          </a:p>
          <a:p>
            <a:pPr marL="0" lvl="0" indent="0" algn="l" rtl="0">
              <a:lnSpc>
                <a:spcPct val="110000"/>
              </a:lnSpc>
              <a:spcBef>
                <a:spcPts val="0"/>
              </a:spcBef>
              <a:spcAft>
                <a:spcPts val="0"/>
              </a:spcAft>
              <a:buNone/>
            </a:pPr>
            <a:r>
              <a:rPr lang="en-US" sz="2300" b="1"/>
              <a:t>Proplem Formulations:</a:t>
            </a:r>
            <a:endParaRPr sz="2300" b="1"/>
          </a:p>
          <a:p>
            <a:pPr marL="457200" lvl="0" indent="-349250" algn="l" rtl="0">
              <a:lnSpc>
                <a:spcPct val="110000"/>
              </a:lnSpc>
              <a:spcBef>
                <a:spcPts val="0"/>
              </a:spcBef>
              <a:spcAft>
                <a:spcPts val="0"/>
              </a:spcAft>
              <a:buSzPts val="1900"/>
              <a:buChar char="◼"/>
            </a:pPr>
            <a:r>
              <a:rPr lang="en-US" sz="1900"/>
              <a:t>Define the problem: Predict optimal booking times,ideal length of stay, and likelihood of special requests based on historical data.</a:t>
            </a:r>
            <a:endParaRPr sz="1900"/>
          </a:p>
          <a:p>
            <a:pPr marL="0" lvl="0" indent="0" algn="l" rtl="0">
              <a:lnSpc>
                <a:spcPct val="110000"/>
              </a:lnSpc>
              <a:spcBef>
                <a:spcPts val="0"/>
              </a:spcBef>
              <a:spcAft>
                <a:spcPts val="0"/>
              </a:spcAft>
              <a:buNone/>
            </a:pPr>
            <a:endParaRPr sz="2300" b="1"/>
          </a:p>
          <a:p>
            <a:pPr marL="0" lvl="0" indent="0" algn="l" rtl="0">
              <a:lnSpc>
                <a:spcPct val="110000"/>
              </a:lnSpc>
              <a:spcBef>
                <a:spcPts val="0"/>
              </a:spcBef>
              <a:spcAft>
                <a:spcPts val="0"/>
              </a:spcAft>
              <a:buNone/>
            </a:pPr>
            <a:r>
              <a:rPr lang="en-US" sz="2300" b="1"/>
              <a:t>Algorithm selection:</a:t>
            </a:r>
            <a:endParaRPr sz="2300" b="1"/>
          </a:p>
          <a:p>
            <a:pPr marL="457200" lvl="0" indent="-349250" algn="l" rtl="0">
              <a:lnSpc>
                <a:spcPct val="110000"/>
              </a:lnSpc>
              <a:spcBef>
                <a:spcPts val="0"/>
              </a:spcBef>
              <a:spcAft>
                <a:spcPts val="0"/>
              </a:spcAft>
              <a:buSzPts val="1900"/>
              <a:buChar char="◼"/>
            </a:pPr>
            <a:r>
              <a:rPr lang="en-US" sz="1900"/>
              <a:t>Regression tasks(e.g.,predicting daily rates):</a:t>
            </a:r>
            <a:endParaRPr sz="1900"/>
          </a:p>
          <a:p>
            <a:pPr marL="457200" lvl="0" indent="-349250" algn="l" rtl="0">
              <a:lnSpc>
                <a:spcPct val="110000"/>
              </a:lnSpc>
              <a:spcBef>
                <a:spcPts val="0"/>
              </a:spcBef>
              <a:spcAft>
                <a:spcPts val="0"/>
              </a:spcAft>
              <a:buSzPts val="1900"/>
              <a:buChar char="◼"/>
            </a:pPr>
            <a:r>
              <a:rPr lang="en-US" sz="1900"/>
              <a:t>Consider linear regression,decission trees, or ensemble methods(XGBoost,LightGBM).   </a:t>
            </a:r>
            <a:endParaRPr sz="1900"/>
          </a:p>
          <a:p>
            <a:pPr marL="457200" lvl="0" indent="-349250" algn="l" rtl="0">
              <a:lnSpc>
                <a:spcPct val="110000"/>
              </a:lnSpc>
              <a:spcBef>
                <a:spcPts val="0"/>
              </a:spcBef>
              <a:spcAft>
                <a:spcPts val="0"/>
              </a:spcAft>
              <a:buSzPts val="1900"/>
              <a:buChar char="◼"/>
            </a:pPr>
            <a:r>
              <a:rPr lang="en-US" sz="1900"/>
              <a:t>Classification tasks(e.g.,predicting special requests):</a:t>
            </a:r>
            <a:endParaRPr sz="1900"/>
          </a:p>
          <a:p>
            <a:pPr marL="457200" lvl="0" indent="-349250" algn="l" rtl="0">
              <a:lnSpc>
                <a:spcPct val="110000"/>
              </a:lnSpc>
              <a:spcBef>
                <a:spcPts val="0"/>
              </a:spcBef>
              <a:spcAft>
                <a:spcPts val="0"/>
              </a:spcAft>
              <a:buSzPts val="1900"/>
              <a:buChar char="◼"/>
            </a:pPr>
            <a:r>
              <a:rPr lang="en-US" sz="1900"/>
              <a:t>Consider logistic regression,decision,trees,or random forests.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581192" y="702156"/>
            <a:ext cx="11029500" cy="530400"/>
          </a:xfrm>
          <a:prstGeom prst="rect">
            <a:avLst/>
          </a:prstGeom>
        </p:spPr>
        <p:txBody>
          <a:bodyPr spcFirstLastPara="1" wrap="square" lIns="91425" tIns="45700" rIns="91425" bIns="45700" anchor="b" anchorCtr="0">
            <a:normAutofit fontScale="90000"/>
          </a:bodyPr>
          <a:lstStyle/>
          <a:p>
            <a:pPr marL="0" lvl="0" indent="0" algn="l" rtl="0">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35" name="Google Shape;135;p19"/>
          <p:cNvSpPr txBox="1">
            <a:spLocks noGrp="1"/>
          </p:cNvSpPr>
          <p:nvPr>
            <p:ph type="body" idx="1"/>
          </p:nvPr>
        </p:nvSpPr>
        <p:spPr>
          <a:xfrm>
            <a:off x="581192" y="1302026"/>
            <a:ext cx="11029500" cy="4673400"/>
          </a:xfrm>
          <a:prstGeom prst="rect">
            <a:avLst/>
          </a:prstGeom>
        </p:spPr>
        <p:txBody>
          <a:bodyPr spcFirstLastPara="1" wrap="square" lIns="91425" tIns="45700" rIns="91425" bIns="45700" anchor="ctr" anchorCtr="0">
            <a:normAutofit lnSpcReduction="10000"/>
          </a:bodyPr>
          <a:lstStyle/>
          <a:p>
            <a:pPr marL="0" lvl="0" indent="0" algn="l" rtl="0">
              <a:spcBef>
                <a:spcPts val="360"/>
              </a:spcBef>
              <a:spcAft>
                <a:spcPts val="0"/>
              </a:spcAft>
              <a:buNone/>
            </a:pPr>
            <a:r>
              <a:rPr lang="en-US" sz="2400" b="1"/>
              <a:t>                                           Data Inputs</a:t>
            </a:r>
            <a:endParaRPr sz="2400" b="1"/>
          </a:p>
          <a:p>
            <a:pPr marL="0" lvl="0" indent="0" algn="l" rtl="0">
              <a:spcBef>
                <a:spcPts val="600"/>
              </a:spcBef>
              <a:spcAft>
                <a:spcPts val="0"/>
              </a:spcAft>
              <a:buNone/>
            </a:pPr>
            <a:r>
              <a:rPr lang="en-US" sz="2100" b="1"/>
              <a:t>Data collection:</a:t>
            </a:r>
            <a:endParaRPr sz="2100" b="1"/>
          </a:p>
          <a:p>
            <a:pPr marL="457200" lvl="0" indent="-349250" algn="l" rtl="0">
              <a:spcBef>
                <a:spcPts val="600"/>
              </a:spcBef>
              <a:spcAft>
                <a:spcPts val="0"/>
              </a:spcAft>
              <a:buSzPts val="1900"/>
              <a:buChar char="◼"/>
            </a:pPr>
            <a:r>
              <a:rPr lang="en-US" sz="1900"/>
              <a:t>Gather historical hotel booking data,including information on booking datas, length of stay,special requests,guest profile, and relevant hotel details.</a:t>
            </a:r>
            <a:endParaRPr sz="1900"/>
          </a:p>
          <a:p>
            <a:pPr marL="457200" lvl="0" indent="0" algn="l" rtl="0">
              <a:spcBef>
                <a:spcPts val="600"/>
              </a:spcBef>
              <a:spcAft>
                <a:spcPts val="0"/>
              </a:spcAft>
              <a:buNone/>
            </a:pPr>
            <a:endParaRPr sz="1900"/>
          </a:p>
          <a:p>
            <a:pPr marL="0" lvl="0" indent="0" algn="l" rtl="0">
              <a:spcBef>
                <a:spcPts val="600"/>
              </a:spcBef>
              <a:spcAft>
                <a:spcPts val="0"/>
              </a:spcAft>
              <a:buNone/>
            </a:pPr>
            <a:r>
              <a:rPr lang="en-US" sz="2100" b="1"/>
              <a:t>Data Cleaning:</a:t>
            </a:r>
            <a:endParaRPr sz="2100" b="1"/>
          </a:p>
          <a:p>
            <a:pPr marL="457200" lvl="0" indent="-349250" algn="l" rtl="0">
              <a:spcBef>
                <a:spcPts val="600"/>
              </a:spcBef>
              <a:spcAft>
                <a:spcPts val="0"/>
              </a:spcAft>
              <a:buSzPts val="1900"/>
              <a:buChar char="◼"/>
            </a:pPr>
            <a:r>
              <a:rPr lang="en-US" sz="1900"/>
              <a:t>Handle missing values, outliers, and any inconsistencies in the dataset.</a:t>
            </a:r>
            <a:endParaRPr sz="1900"/>
          </a:p>
          <a:p>
            <a:pPr marL="0" lvl="0" indent="0" algn="l" rtl="0">
              <a:spcBef>
                <a:spcPts val="600"/>
              </a:spcBef>
              <a:spcAft>
                <a:spcPts val="0"/>
              </a:spcAft>
              <a:buNone/>
            </a:pPr>
            <a:r>
              <a:rPr lang="en-US" sz="1900"/>
              <a:t>Convert categorical variables into numerical representations through encoding techniques.</a:t>
            </a:r>
            <a:endParaRPr sz="1900"/>
          </a:p>
          <a:p>
            <a:pPr marL="0" lvl="0" indent="0" algn="l" rtl="0">
              <a:spcBef>
                <a:spcPts val="600"/>
              </a:spcBef>
              <a:spcAft>
                <a:spcPts val="0"/>
              </a:spcAft>
              <a:buNone/>
            </a:pPr>
            <a:endParaRPr sz="1900"/>
          </a:p>
          <a:p>
            <a:pPr marL="0" lvl="0" indent="0" algn="l" rtl="0">
              <a:spcBef>
                <a:spcPts val="600"/>
              </a:spcBef>
              <a:spcAft>
                <a:spcPts val="0"/>
              </a:spcAft>
              <a:buNone/>
            </a:pPr>
            <a:r>
              <a:rPr lang="en-US" sz="2100" b="1"/>
              <a:t>Feature Engineering:</a:t>
            </a:r>
            <a:endParaRPr sz="2100" b="1"/>
          </a:p>
          <a:p>
            <a:pPr marL="457200" lvl="0" indent="-349250" algn="l" rtl="0">
              <a:spcBef>
                <a:spcPts val="600"/>
              </a:spcBef>
              <a:spcAft>
                <a:spcPts val="0"/>
              </a:spcAft>
              <a:buSzPts val="1900"/>
              <a:buChar char="◼"/>
            </a:pPr>
            <a:r>
              <a:rPr lang="en-US" sz="1900"/>
              <a:t>Create new features or modify existing ones based on domain knowledge.</a:t>
            </a:r>
            <a:endParaRPr sz="1900"/>
          </a:p>
          <a:p>
            <a:pPr marL="457200" lvl="0" indent="-349250" algn="l" rtl="0">
              <a:spcBef>
                <a:spcPts val="0"/>
              </a:spcBef>
              <a:spcAft>
                <a:spcPts val="0"/>
              </a:spcAft>
              <a:buSzPts val="1900"/>
              <a:buChar char="◼"/>
            </a:pPr>
            <a:r>
              <a:rPr lang="en-US" sz="1900"/>
              <a:t>Extract meaningful information from data variables, Such as day-of-week or month.</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41" name="Google Shape;141;p20"/>
          <p:cNvSpPr txBox="1">
            <a:spLocks noGrp="1"/>
          </p:cNvSpPr>
          <p:nvPr>
            <p:ph type="body" idx="1"/>
          </p:nvPr>
        </p:nvSpPr>
        <p:spPr>
          <a:xfrm>
            <a:off x="581200" y="1302025"/>
            <a:ext cx="11221800" cy="54741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endParaRPr sz="2400"/>
          </a:p>
        </p:txBody>
      </p:sp>
      <p:pic>
        <p:nvPicPr>
          <p:cNvPr id="142" name="Google Shape;142;p20"/>
          <p:cNvPicPr preferRelativeResize="0"/>
          <p:nvPr/>
        </p:nvPicPr>
        <p:blipFill rotWithShape="1">
          <a:blip r:embed="rId3">
            <a:alphaModFix/>
          </a:blip>
          <a:srcRect t="-8283"/>
          <a:stretch/>
        </p:blipFill>
        <p:spPr>
          <a:xfrm>
            <a:off x="730225" y="1493637"/>
            <a:ext cx="4153950" cy="2306000"/>
          </a:xfrm>
          <a:prstGeom prst="rect">
            <a:avLst/>
          </a:prstGeom>
          <a:noFill/>
          <a:ln>
            <a:noFill/>
          </a:ln>
        </p:spPr>
      </p:pic>
      <p:pic>
        <p:nvPicPr>
          <p:cNvPr id="143" name="Google Shape;143;p20"/>
          <p:cNvPicPr preferRelativeResize="0"/>
          <p:nvPr/>
        </p:nvPicPr>
        <p:blipFill>
          <a:blip r:embed="rId4">
            <a:alphaModFix/>
          </a:blip>
          <a:stretch>
            <a:fillRect/>
          </a:stretch>
        </p:blipFill>
        <p:spPr>
          <a:xfrm>
            <a:off x="6759793" y="1456800"/>
            <a:ext cx="4368556" cy="2379675"/>
          </a:xfrm>
          <a:prstGeom prst="rect">
            <a:avLst/>
          </a:prstGeom>
          <a:noFill/>
          <a:ln>
            <a:noFill/>
          </a:ln>
        </p:spPr>
      </p:pic>
      <p:pic>
        <p:nvPicPr>
          <p:cNvPr id="144" name="Google Shape;144;p20"/>
          <p:cNvPicPr preferRelativeResize="0"/>
          <p:nvPr/>
        </p:nvPicPr>
        <p:blipFill>
          <a:blip r:embed="rId5">
            <a:alphaModFix/>
          </a:blip>
          <a:stretch>
            <a:fillRect/>
          </a:stretch>
        </p:blipFill>
        <p:spPr>
          <a:xfrm>
            <a:off x="3283475" y="4218625"/>
            <a:ext cx="5242975" cy="230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50" name="Google Shape;150;p21"/>
          <p:cNvSpPr txBox="1">
            <a:spLocks noGrp="1"/>
          </p:cNvSpPr>
          <p:nvPr>
            <p:ph type="body" idx="1"/>
          </p:nvPr>
        </p:nvSpPr>
        <p:spPr>
          <a:xfrm>
            <a:off x="422442" y="1302026"/>
            <a:ext cx="11029500" cy="4673400"/>
          </a:xfrm>
          <a:prstGeom prst="rect">
            <a:avLst/>
          </a:prstGeom>
          <a:noFill/>
          <a:ln>
            <a:noFill/>
          </a:ln>
        </p:spPr>
        <p:txBody>
          <a:bodyPr spcFirstLastPara="1" wrap="square" lIns="91425" tIns="45700" rIns="91425" bIns="45700" anchor="ctr" anchorCtr="0">
            <a:normAutofit/>
          </a:bodyPr>
          <a:lstStyle/>
          <a:p>
            <a:pPr marL="305435" lvl="0" indent="-188595" algn="l" rtl="0">
              <a:lnSpc>
                <a:spcPct val="110000"/>
              </a:lnSpc>
              <a:spcBef>
                <a:spcPts val="0"/>
              </a:spcBef>
              <a:spcAft>
                <a:spcPts val="0"/>
              </a:spcAft>
              <a:buSzPts val="1840"/>
              <a:buNone/>
            </a:pPr>
            <a:r>
              <a:rPr lang="en-US" sz="2000"/>
              <a:t>   In conclusion, our proposed solution harnesses the power of advanced machine learning algorithms to transform the hotel reservation process into a dynamic and optimized experience.By meticulously analyzing extensive historical booking data, we unlock patterns and correlations that are pivotal in addressing key challenges faced by both travelers and hoteliers.</a:t>
            </a:r>
            <a:endParaRPr sz="2000"/>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695</Words>
  <Application>Microsoft Office PowerPoint</Application>
  <PresentationFormat>Widescreen</PresentationFormat>
  <Paragraphs>91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Franklin Gothic</vt:lpstr>
      <vt:lpstr>Arial</vt:lpstr>
      <vt:lpstr>Libre Franklin</vt:lpstr>
      <vt:lpstr>Calibri</vt:lpstr>
      <vt:lpstr>Noto Sans Symbols</vt:lpstr>
      <vt:lpstr>DividendVTI</vt:lpstr>
      <vt:lpstr>          HOTEL BOOKING ANALYSIS</vt:lpstr>
      <vt:lpstr>OUTLINE</vt:lpstr>
      <vt:lpstr>PROBLEM STATEMENT</vt:lpstr>
      <vt:lpstr>PROPOSED SOLUTION</vt:lpstr>
      <vt:lpstr>SYSTEM  APPROACH</vt:lpstr>
      <vt:lpstr>ALGORITHM &amp; DEPLOYMENT</vt:lpstr>
      <vt:lpstr>ALGORITHM &amp; DEPLOYMENT</vt:lpstr>
      <vt:lpstr>RESULT</vt:lpstr>
      <vt:lpstr>CONCLUSION</vt:lpstr>
      <vt:lpstr>FUTURE SCOPE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HOTEL BOOKING ANALYSIS</dc:title>
  <cp:lastModifiedBy>Antony Niroshika</cp:lastModifiedBy>
  <cp:revision>1</cp:revision>
  <dcterms:modified xsi:type="dcterms:W3CDTF">2024-04-05T17:50:33Z</dcterms:modified>
</cp:coreProperties>
</file>