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146847056" r:id="rId9"/>
    <p:sldId id="265" r:id="rId10"/>
    <p:sldId id="266" r:id="rId11"/>
    <p:sldId id="2146847057" r:id="rId12"/>
    <p:sldId id="267" r:id="rId13"/>
    <p:sldId id="2146847058" r:id="rId14"/>
    <p:sldId id="268" r:id="rId15"/>
    <p:sldId id="2146847055" r:id="rId16"/>
    <p:sldId id="2146847059"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29"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4/24/2024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4/24/2024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4/24/2024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4/24/2024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4/24/2024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rstudio-pubs-static.s3.amazonaws.com/566093_e268fefcb45e4129a153a83449cca14c.html" TargetMode="External"/><Relationship Id="rId2" Type="http://schemas.openxmlformats.org/officeDocument/2006/relationships/hyperlink" Target="https://www.freecodecamp.org/news/whose-reviews-should-you-trust-imdb-rotten-tomatoes-metacritic-or-fandango-7d1010c6cf19/"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FANDANGO MOVIE RATING AND DISCREPANCY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180493" y="3446881"/>
            <a:ext cx="8932984" cy="2062103"/>
          </a:xfrm>
          <a:prstGeom prst="rect">
            <a:avLst/>
          </a:prstGeom>
          <a:noFill/>
        </p:spPr>
        <p:txBody>
          <a:bodyPr wrap="square" lIns="91440" tIns="45720" rIns="91440" bIns="45720" rtlCol="0" anchor="t">
            <a:spAutoFit/>
          </a:bodyPr>
          <a:lstStyle/>
          <a:p>
            <a:r>
              <a:rPr lang="en-US" sz="28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pitchFamily="34" charset="0"/>
                <a:cs typeface="Arial" pitchFamily="34" charset="0"/>
              </a:rPr>
              <a:t>NANDHU KRISHNAN R</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pitchFamily="34" charset="0"/>
                <a:cs typeface="Arial" pitchFamily="34" charset="0"/>
              </a:rPr>
              <a:t>MECHANICAL </a:t>
            </a:r>
            <a:r>
              <a:rPr lang="en-US" sz="2000" b="1" dirty="0">
                <a:solidFill>
                  <a:schemeClr val="accent1">
                    <a:lumMod val="75000"/>
                  </a:schemeClr>
                </a:solidFill>
                <a:latin typeface="Arial" pitchFamily="34" charset="0"/>
                <a:cs typeface="Arial" pitchFamily="34" charset="0"/>
              </a:rPr>
              <a:t>ENGINEERING</a:t>
            </a:r>
          </a:p>
          <a:p>
            <a:r>
              <a:rPr lang="en-US" sz="2000" b="1" dirty="0">
                <a:solidFill>
                  <a:schemeClr val="accent1">
                    <a:lumMod val="75000"/>
                  </a:schemeClr>
                </a:solidFill>
                <a:latin typeface="Arial" pitchFamily="34" charset="0"/>
                <a:cs typeface="Arial" pitchFamily="34" charset="0"/>
              </a:rPr>
              <a:t> MARTHANDAM COLLEGE OF ENGINEERING AND    TECHNOLOGY,9616</a:t>
            </a:r>
          </a:p>
          <a:p>
            <a:r>
              <a:rPr lang="en-US" sz="2000" b="1" dirty="0">
                <a:solidFill>
                  <a:schemeClr val="accent1">
                    <a:lumMod val="75000"/>
                  </a:schemeClr>
                </a:solidFill>
                <a:latin typeface="Arial" pitchFamily="34" charset="0"/>
                <a:cs typeface="Arial" pitchFamily="34" charset="0"/>
              </a:rPr>
              <a:t>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412379" y="964400"/>
            <a:ext cx="11376347" cy="5169114"/>
          </a:xfrm>
        </p:spPr>
        <p:txBody>
          <a:bodyPr>
            <a:noAutofit/>
          </a:bodyPr>
          <a:lstStyle/>
          <a:p>
            <a:pPr marL="0" indent="0">
              <a:buNone/>
            </a:pPr>
            <a:endParaRPr lang="en-US" sz="1800" b="1" dirty="0"/>
          </a:p>
          <a:p>
            <a:pPr marL="0" indent="0">
              <a:buNone/>
            </a:pPr>
            <a:r>
              <a:rPr lang="en-US" sz="1800" b="1" dirty="0"/>
              <a:t>4.Root Cause </a:t>
            </a:r>
            <a:r>
              <a:rPr lang="en-US" sz="1800" b="1" dirty="0" err="1"/>
              <a:t>Identification:Identification</a:t>
            </a:r>
            <a:r>
              <a:rPr lang="en-US" sz="1800" b="1" dirty="0"/>
              <a:t> of potential factors contributing to rating variations, such as biases in sampling, rating inflation, or promotional influences, shedding light on underlying causes of discrepancies.</a:t>
            </a:r>
          </a:p>
          <a:p>
            <a:pPr marL="0" indent="0">
              <a:buNone/>
            </a:pPr>
            <a:endParaRPr lang="en-US" sz="1800" b="1" dirty="0"/>
          </a:p>
          <a:p>
            <a:pPr marL="0" indent="0">
              <a:buNone/>
            </a:pPr>
            <a:r>
              <a:rPr lang="en-US" sz="1800" b="1" dirty="0"/>
              <a:t>5.Recommendations:Development of recommendations to address identified issues and improve transparency and credibility in Fandango's rating system, including suggestions for changes in rating methodologies, data collection practices, or disclosure policies.</a:t>
            </a:r>
          </a:p>
          <a:p>
            <a:pPr marL="0" indent="0">
              <a:buNone/>
            </a:pPr>
            <a:endParaRPr lang="en-US" sz="1800" b="1" dirty="0"/>
          </a:p>
          <a:p>
            <a:pPr marL="0" indent="0">
              <a:buNone/>
            </a:pPr>
            <a:r>
              <a:rPr lang="en-US" sz="1800" b="1" dirty="0"/>
              <a:t>6.Industry Implications: Insights into broader implications for the movie rating industry, such as the need for standardized rating practices or increased transparency in rating platforms' operations.</a:t>
            </a:r>
          </a:p>
          <a:p>
            <a:pPr marL="0" indent="0">
              <a:buNone/>
            </a:pPr>
            <a:endParaRPr lang="en-US" sz="1800" b="1" dirty="0"/>
          </a:p>
          <a:p>
            <a:pPr marL="0" indent="0">
              <a:buNone/>
            </a:pPr>
            <a:r>
              <a:rPr lang="en-US" sz="1800" b="1" dirty="0"/>
              <a:t>These results can inform stakeholders, including Fandango, movie producers, and consumers, about the reliability and accuracy of movie ratings, contributing to improved decision-making and trust in movie rating systems.</a:t>
            </a:r>
            <a:endParaRPr lang="en-IN" sz="1800" b="1" dirty="0"/>
          </a:p>
          <a:p>
            <a:pPr marL="0" indent="0">
              <a:buNone/>
            </a:pPr>
            <a:endParaRPr lang="en-US" sz="18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196947" y="2715064"/>
            <a:ext cx="11784037" cy="2433711"/>
          </a:xfrm>
        </p:spPr>
        <p:txBody>
          <a:bodyPr>
            <a:noAutofit/>
          </a:bodyPr>
          <a:lstStyle/>
          <a:p>
            <a:pPr marL="305435" indent="-305435">
              <a:buNone/>
            </a:pPr>
            <a:r>
              <a:rPr lang="en-US" sz="1800" b="1" dirty="0"/>
              <a:t>       </a:t>
            </a:r>
            <a:r>
              <a:rPr lang="en-US" sz="1600" b="1" dirty="0"/>
              <a:t>The analysis of Fandango movie ratings and discrepancies has provided valuable insights into the reliability and accuracy of Fandango's rating system. Through a comprehensive examination of rating distributions, statistical measures, qualitative insights, and root causes, several key findings have emerged.</a:t>
            </a:r>
          </a:p>
          <a:p>
            <a:pPr marL="305435" indent="-305435">
              <a:buNone/>
            </a:pPr>
            <a:r>
              <a:rPr lang="en-US" sz="1600" b="1" dirty="0"/>
              <a:t>        Firstly, the analysis revealed significant rating variations between Fandango and other reputable movie rating platforms, indicating potential discrepancies and biases in Fandango's rating system. These variations were observed across different movie genres, release dates, and user review sentiments, suggesting systemic issues affecting rating consistency.</a:t>
            </a:r>
          </a:p>
          <a:p>
            <a:pPr marL="305435" indent="-305435">
              <a:buNone/>
            </a:pPr>
            <a:r>
              <a:rPr lang="en-US" sz="1600" b="1" dirty="0"/>
              <a:t>       Qualitative analysis of user reviews and comments highlighted factors influencing rating decisions, including user expectations, movie marketing, and platform engagement strategies. Root cause analysis identified potential contributing factors such as rating inflation, promotional influences, and sampling biases, shedding light on underlying causes of discrepancies.</a:t>
            </a:r>
          </a:p>
          <a:p>
            <a:pPr marL="305435" indent="-305435">
              <a:buNone/>
            </a:pPr>
            <a:r>
              <a:rPr lang="en-US" sz="1600" b="1" dirty="0"/>
              <a:t>       Based on these findings, recommendations have been developed to address identified issues and improve transparency and credibility in Fandango's rating system. These recommendations include suggestions for changes in rating methodologies, data collection practices, and disclosure policies aimed at enhancing rating accuracy and user trust.</a:t>
            </a:r>
          </a:p>
          <a:p>
            <a:pPr marL="305435" indent="-305435">
              <a:buNone/>
            </a:pPr>
            <a:r>
              <a:rPr lang="en-US" sz="1600" b="1" dirty="0"/>
              <a:t>       In conclusion, the analysis underscores the importance of transparency, consistency, and fairness in movie rating systems. By implementing the recommendations and fostering industry-wide collaboration, Fandango and other movie rating platforms can work towards ensuring more reliable and trustworthy movie ratings, ultimately benefiting both moviegoers and the film industry as a whole</a:t>
            </a:r>
            <a:r>
              <a:rPr lang="en-US" sz="1600" dirty="0"/>
              <a:t>.   </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10854" y="1541176"/>
            <a:ext cx="11029615" cy="4673324"/>
          </a:xfrm>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3"/>
          <p:cNvSpPr/>
          <p:nvPr/>
        </p:nvSpPr>
        <p:spPr>
          <a:xfrm>
            <a:off x="548639" y="1434907"/>
            <a:ext cx="10410093" cy="5120516"/>
          </a:xfrm>
          <a:prstGeom prst="rect">
            <a:avLst/>
          </a:prstGeom>
        </p:spPr>
        <p:txBody>
          <a:bodyPr wrap="square">
            <a:spAutoFit/>
          </a:bodyPr>
          <a:lstStyle/>
          <a:p>
            <a:r>
              <a:rPr lang="en-US" b="1" dirty="0"/>
              <a:t>Future Scope for Fandango Movie Rating and Discrepancy Analysis:</a:t>
            </a:r>
          </a:p>
          <a:p>
            <a:endParaRPr lang="en-US" b="1" dirty="0"/>
          </a:p>
          <a:p>
            <a:r>
              <a:rPr lang="en-US" b="1" dirty="0"/>
              <a:t>1.Continuous Monitoring and Improvement: Establishing a framework for ongoing monitoring and evaluation of Fandango's movie ratings to track changes over time, identify emerging trends, and assess the effectiveness of implemented recommendations.</a:t>
            </a:r>
          </a:p>
          <a:p>
            <a:endParaRPr lang="en-US" b="1" dirty="0"/>
          </a:p>
          <a:p>
            <a:r>
              <a:rPr lang="en-US" b="1" dirty="0"/>
              <a:t>2.Advanced Data Analytics: Leveraging advanced data analytics techniques such as machine learning and natural language processing to gain deeper insights from user reviews, identify hidden patterns or biases, and improve the accuracy of rating predictions.</a:t>
            </a:r>
          </a:p>
          <a:p>
            <a:endParaRPr lang="en-US" b="1" dirty="0"/>
          </a:p>
          <a:p>
            <a:r>
              <a:rPr lang="en-US" b="1" dirty="0"/>
              <a:t>3.Dynamic Rating Adjustment: Implementing dynamic rating adjustment algorithms that consider factors like user demographics, viewing history, and peer preferences to personalize rating recommendations and mitigate potential biases.</a:t>
            </a:r>
          </a:p>
          <a:p>
            <a:endParaRPr lang="en-US" b="1" dirty="0"/>
          </a:p>
          <a:p>
            <a:r>
              <a:rPr lang="en-US" b="1" dirty="0"/>
              <a:t>4.Cross-Platform Integration: Exploring opportunities for cross-platform data integration and collaboration with other movie rating platforms to share data, align rating methodologies, and improve rating consistency across the industry.</a:t>
            </a:r>
          </a:p>
          <a:p>
            <a:endParaRPr lang="en-US" dirty="0"/>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57" y="745587"/>
            <a:ext cx="11371658" cy="5866227"/>
          </a:xfrm>
        </p:spPr>
        <p:txBody>
          <a:bodyPr>
            <a:normAutofit fontScale="70000" lnSpcReduction="20000"/>
          </a:bodyPr>
          <a:lstStyle/>
          <a:p>
            <a:pPr>
              <a:buNone/>
            </a:pPr>
            <a:r>
              <a:rPr lang="en-US" sz="2300" b="1" dirty="0"/>
              <a:t>5.Transparency and Accountability </a:t>
            </a:r>
            <a:r>
              <a:rPr lang="en-US" sz="2300" b="1" dirty="0" err="1"/>
              <a:t>Measures:Enhancing</a:t>
            </a:r>
            <a:r>
              <a:rPr lang="en-US" sz="2300" b="1" dirty="0"/>
              <a:t> transparency and accountability in Fandango's rating system through increased disclosure of rating criteria, methodologies, and potential conflicts of interest, fostering greater trust and confidence among users.</a:t>
            </a:r>
          </a:p>
          <a:p>
            <a:endParaRPr lang="en-US" sz="2300" b="1" dirty="0"/>
          </a:p>
          <a:p>
            <a:pPr>
              <a:buNone/>
            </a:pPr>
            <a:r>
              <a:rPr lang="en-US" sz="2300" b="1" dirty="0"/>
              <a:t>6. User Engagement and Feedback Mechanisms: Establishing mechanisms for soliciting user feedback and engagement to understand user preferences, address concerns, and continuously refine rating algorithms and practices based on user input.</a:t>
            </a:r>
          </a:p>
          <a:p>
            <a:endParaRPr lang="en-US" sz="2300" b="1" dirty="0"/>
          </a:p>
          <a:p>
            <a:pPr>
              <a:buNone/>
            </a:pPr>
            <a:r>
              <a:rPr lang="en-US" sz="2300" b="1" dirty="0"/>
              <a:t>7. Industry Collaboration and Standardization: Advocating for industry-wide collaboration and standardization of rating practices to promote consistency, fairness, and transparency in movie ratings across different platforms and stakeholders.</a:t>
            </a:r>
          </a:p>
          <a:p>
            <a:endParaRPr lang="en-US" sz="2300" b="1" dirty="0"/>
          </a:p>
          <a:p>
            <a:pPr>
              <a:buNone/>
            </a:pPr>
            <a:r>
              <a:rPr lang="en-US" sz="2300" b="1" dirty="0"/>
              <a:t>8. Ethical Considerations and Bias Mitigation: Proactively addressing ethical considerations and potential biases in movie rating algorithms, such as algorithmic fairness, diversity, and representation, to ensure equitable and inclusive rating outcomes.</a:t>
            </a:r>
          </a:p>
          <a:p>
            <a:endParaRPr lang="en-US" sz="2300" b="1" dirty="0"/>
          </a:p>
          <a:p>
            <a:pPr>
              <a:buNone/>
            </a:pPr>
            <a:r>
              <a:rPr lang="en-US" sz="2300" b="1" dirty="0"/>
              <a:t>     By embracing these future directions, Fandango and other movie rating platforms can strengthen their position as trusted sources of movie recommendations, enhance user satisfaction, and contribute to the advancement of the movie industry as a whole.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a:xfrm>
            <a:off x="510854" y="1850666"/>
            <a:ext cx="11029615" cy="4673324"/>
          </a:xfrm>
        </p:spPr>
        <p:txBody>
          <a:bodyPr>
            <a:normAutofit/>
          </a:bodyPr>
          <a:lstStyle/>
          <a:p>
            <a:pPr marL="305435" indent="-305435">
              <a:buNone/>
            </a:pPr>
            <a:r>
              <a:rPr lang="en-IN" sz="2400" dirty="0"/>
              <a:t>    </a:t>
            </a:r>
            <a:r>
              <a:rPr lang="en-US" sz="2400" b="1" dirty="0"/>
              <a:t>Whose ratings should you trust? IMDB, Rotten Tomatoes, </a:t>
            </a:r>
            <a:r>
              <a:rPr lang="en-US" sz="2400" b="1" dirty="0" err="1"/>
              <a:t>Metacritic</a:t>
            </a:r>
            <a:r>
              <a:rPr lang="en-US" sz="2400" b="1" dirty="0"/>
              <a:t>, or Fandango?</a:t>
            </a:r>
          </a:p>
          <a:p>
            <a:pPr marL="305435" indent="-305435">
              <a:buFont typeface="Wingdings" pitchFamily="2" charset="2"/>
              <a:buChar char="Ø"/>
            </a:pPr>
            <a:r>
              <a:rPr lang="en-IN" sz="2400" dirty="0"/>
              <a:t>      </a:t>
            </a:r>
            <a:r>
              <a:rPr lang="en-IN" sz="2400" dirty="0">
                <a:hlinkClick r:id="rId2"/>
              </a:rPr>
              <a:t>https://www.freecodecamp.org/news/whose-reviews-should-you-trust-imdb-rotten-tomatoes-metacritic-or-fandango-7d1010c6cf19/</a:t>
            </a:r>
            <a:endParaRPr lang="en-IN" sz="2400" dirty="0"/>
          </a:p>
          <a:p>
            <a:pPr marL="305435" indent="-305435">
              <a:buFont typeface="Wingdings" pitchFamily="2" charset="2"/>
              <a:buChar char="Ø"/>
            </a:pPr>
            <a:endParaRPr lang="en-IN" sz="2400" dirty="0"/>
          </a:p>
          <a:p>
            <a:pPr marL="305435" indent="-305435">
              <a:buNone/>
            </a:pPr>
            <a:r>
              <a:rPr lang="en-US" sz="2400" b="1" dirty="0"/>
              <a:t>     Does Fandango overrate its movies?</a:t>
            </a:r>
          </a:p>
          <a:p>
            <a:pPr marL="305435" indent="-305435">
              <a:buFont typeface="Wingdings" pitchFamily="2" charset="2"/>
              <a:buChar char="Ø"/>
            </a:pPr>
            <a:r>
              <a:rPr lang="en-IN" sz="2400" dirty="0">
                <a:hlinkClick r:id="rId3"/>
              </a:rPr>
              <a:t>https://rstudio-pubs-static.s3.amazonaws.com/566093_e268fefcb45e4129a153a83449cca14c.html</a:t>
            </a:r>
            <a:endParaRPr lang="en-IN" sz="2400" dirty="0"/>
          </a:p>
          <a:p>
            <a:pPr marL="305435" indent="-305435">
              <a:buFont typeface="Wingdings" pitchFamily="2" charset="2"/>
              <a:buChar char="Ø"/>
            </a:pPr>
            <a:endParaRPr lang="en-IN" sz="2400" dirty="0"/>
          </a:p>
          <a:p>
            <a:pPr marL="305435" indent="-305435">
              <a:buFont typeface="Wingdings" pitchFamily="2" charset="2"/>
              <a:buChar char="Ø"/>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fontScale="92500" lnSpcReduction="10000"/>
          </a:bodyPr>
          <a:lstStyle/>
          <a:p>
            <a:pPr marL="305435" indent="-305435">
              <a:buNone/>
            </a:pPr>
            <a:endParaRPr lang="en-US" dirty="0"/>
          </a:p>
          <a:p>
            <a:pPr marL="305435" indent="-305435">
              <a:buNone/>
            </a:pPr>
            <a:r>
              <a:rPr lang="en-US" b="1" dirty="0"/>
              <a:t>Despite being a prominent source for movie ratings, there have been concerns regarding the reliability and accuracy of Fandango's movie ratings. There is evidence suggesting a discrepancy between Fandango's ratings and those of other movie rating platforms, indicating potential biases or inaccuracies in Fandango's rating system. This raises questions about the trustworthiness of Fandango's movie ratings and the extent to which users can rely on them to make informed decisions about which movies to watch.</a:t>
            </a:r>
          </a:p>
          <a:p>
            <a:pPr marL="305435" indent="-305435">
              <a:buNone/>
            </a:pPr>
            <a:endParaRPr lang="en-US" b="1" dirty="0"/>
          </a:p>
          <a:p>
            <a:pPr marL="305435" indent="-305435">
              <a:buNone/>
            </a:pPr>
            <a:r>
              <a:rPr lang="en-US" b="1" dirty="0"/>
              <a:t>Therefore, the problem statement revolves around the need to conduct a thorough analysis of Fandango's movie ratings and discrepancies compared to other reputable movie rating platforms. The aim is to identify any systematic biases, inconsistencies, or inaccuracies in Fandango's rating system, as well as to understand the factors contributing to these discrepancies. Additionally, there is a need to assess the impact of these discrepancies on user trust and confidence in Fandango's movie ratings and recommendations.</a:t>
            </a:r>
          </a:p>
          <a:p>
            <a:pPr marL="305435" indent="-305435">
              <a:buNone/>
            </a:pPr>
            <a:endParaRPr lang="en-US" b="1" dirty="0"/>
          </a:p>
          <a:p>
            <a:pPr marL="305435" indent="-305435">
              <a:buNone/>
            </a:pPr>
            <a:r>
              <a:rPr lang="en-US" b="1" dirty="0"/>
              <a:t>By addressing this problem, we can provide insights into the reliability of Fandango's movie ratings, inform users about potential discrepancies, and contribute to improving transparency and trust in online movie rating systems.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342041" y="759655"/>
            <a:ext cx="11029616" cy="365760"/>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78301" y="1237957"/>
            <a:ext cx="11366695" cy="5092505"/>
          </a:xfrm>
        </p:spPr>
        <p:txBody>
          <a:bodyPr vert="horz" lIns="91440" tIns="45720" rIns="91440" bIns="45720" rtlCol="0" anchor="ctr">
            <a:noAutofit/>
          </a:bodyPr>
          <a:lstStyle/>
          <a:p>
            <a:pPr marL="305435" indent="-305435">
              <a:buNone/>
            </a:pPr>
            <a:endParaRPr lang="en-US" sz="1200" b="1" dirty="0">
              <a:latin typeface="Calibri"/>
              <a:cs typeface="Calibri"/>
            </a:endParaRPr>
          </a:p>
          <a:p>
            <a:pPr marL="0" indent="0">
              <a:buNone/>
            </a:pPr>
            <a:endParaRPr lang="en-IN" dirty="0"/>
          </a:p>
        </p:txBody>
      </p:sp>
      <p:sp>
        <p:nvSpPr>
          <p:cNvPr id="7" name="Rectangle 6"/>
          <p:cNvSpPr/>
          <p:nvPr/>
        </p:nvSpPr>
        <p:spPr>
          <a:xfrm>
            <a:off x="267286" y="1083211"/>
            <a:ext cx="11662117" cy="5909310"/>
          </a:xfrm>
          <a:prstGeom prst="rect">
            <a:avLst/>
          </a:prstGeom>
        </p:spPr>
        <p:txBody>
          <a:bodyPr wrap="square">
            <a:spAutoFit/>
          </a:bodyPr>
          <a:lstStyle/>
          <a:p>
            <a:endParaRPr lang="en-US" dirty="0"/>
          </a:p>
          <a:p>
            <a:endParaRPr lang="en-US" dirty="0"/>
          </a:p>
          <a:p>
            <a:r>
              <a:rPr lang="en-US" b="1" dirty="0"/>
              <a:t>1.Data Collection and Aggregation:</a:t>
            </a:r>
          </a:p>
          <a:p>
            <a:r>
              <a:rPr lang="en-US" b="1" dirty="0"/>
              <a:t>   - Gather movie ratings data from Fandango and other reputable movie rating platforms such as </a:t>
            </a:r>
            <a:r>
              <a:rPr lang="en-US" b="1" dirty="0" err="1"/>
              <a:t>IMDb</a:t>
            </a:r>
            <a:r>
              <a:rPr lang="en-US" b="1" dirty="0"/>
              <a:t>, Rotten Tomatoes, and </a:t>
            </a:r>
            <a:r>
              <a:rPr lang="en-US" b="1" dirty="0" err="1"/>
              <a:t>Metacritic</a:t>
            </a:r>
            <a:r>
              <a:rPr lang="en-US" b="1" dirty="0"/>
              <a:t>.</a:t>
            </a:r>
          </a:p>
          <a:p>
            <a:r>
              <a:rPr lang="en-US" b="1" dirty="0"/>
              <a:t>   - Collect additional metadata including movie genres, release dates, and user reviews for a comprehensive analysis.</a:t>
            </a:r>
          </a:p>
          <a:p>
            <a:endParaRPr lang="en-US" b="1" dirty="0"/>
          </a:p>
          <a:p>
            <a:r>
              <a:rPr lang="en-US" b="1" dirty="0"/>
              <a:t>2.Data Cleaning and Standardization:</a:t>
            </a:r>
          </a:p>
          <a:p>
            <a:r>
              <a:rPr lang="en-US" b="1" dirty="0"/>
              <a:t>   - Clean and standardize the collected data to ensure consistency across platforms and remove any outliers or discrepancies.</a:t>
            </a:r>
          </a:p>
          <a:p>
            <a:r>
              <a:rPr lang="en-US" b="1" dirty="0"/>
              <a:t>   - Address any inconsistencies in rating scales or formatting to facilitate accurate comparisons.</a:t>
            </a:r>
          </a:p>
          <a:p>
            <a:endParaRPr lang="en-US" b="1" dirty="0"/>
          </a:p>
          <a:p>
            <a:r>
              <a:rPr lang="en-US" b="1" dirty="0"/>
              <a:t>3.Statistical Analysis:</a:t>
            </a:r>
          </a:p>
          <a:p>
            <a:r>
              <a:rPr lang="en-US" b="1" dirty="0"/>
              <a:t>   - Conduct statistical analyses to compare the distribution of movie ratings between Fandango and other platforms.</a:t>
            </a:r>
          </a:p>
          <a:p>
            <a:r>
              <a:rPr lang="en-US" b="1" dirty="0"/>
              <a:t>   - Calculate measures of central tendency (e.g., mean, median) and dispersion to assess the overall discrepancy and variability in ratings.</a:t>
            </a:r>
          </a:p>
          <a:p>
            <a:endParaRPr lang="en-US" dirty="0"/>
          </a:p>
          <a:p>
            <a:endParaRPr lang="en-US" dirty="0"/>
          </a:p>
          <a:p>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287" y="0"/>
            <a:ext cx="11385724" cy="5725551"/>
          </a:xfrm>
        </p:spPr>
        <p:txBody>
          <a:bodyPr/>
          <a:lstStyle/>
          <a:p>
            <a:pPr>
              <a:buNone/>
            </a:pPr>
            <a:r>
              <a:rPr lang="en-US" b="1" dirty="0"/>
              <a:t>4.Visualization and Visualization:</a:t>
            </a:r>
          </a:p>
          <a:p>
            <a:pPr>
              <a:buNone/>
            </a:pPr>
            <a:r>
              <a:rPr lang="en-US" b="1" dirty="0"/>
              <a:t>   - Create visualizations such as histograms, box plots, and scatter plots to illustrate the differences in rating distributions and identify potential patterns or trends.</a:t>
            </a:r>
          </a:p>
          <a:p>
            <a:pPr>
              <a:buNone/>
            </a:pPr>
            <a:r>
              <a:rPr lang="en-US" b="1" dirty="0"/>
              <a:t>   - Generate </a:t>
            </a:r>
            <a:r>
              <a:rPr lang="en-US" b="1" dirty="0" err="1"/>
              <a:t>heatmaps</a:t>
            </a:r>
            <a:r>
              <a:rPr lang="en-US" b="1" dirty="0"/>
              <a:t> or correlation matrices to examine the relationships between various factors (e.g., movie genres, release dates) and rating discrepancies.</a:t>
            </a:r>
          </a:p>
          <a:p>
            <a:pPr>
              <a:buNone/>
            </a:pPr>
            <a:r>
              <a:rPr lang="en-US" b="1" dirty="0"/>
              <a:t>5.Qualitative Analysis:</a:t>
            </a:r>
          </a:p>
          <a:p>
            <a:pPr>
              <a:buNone/>
            </a:pPr>
            <a:r>
              <a:rPr lang="en-US" b="1" dirty="0"/>
              <a:t>   - Analyze user reviews and descriptions to understand the factors influencing rating decisions on different platforms.</a:t>
            </a:r>
          </a:p>
          <a:p>
            <a:pPr>
              <a:buNone/>
            </a:pPr>
            <a:r>
              <a:rPr lang="en-US" b="1" dirty="0"/>
              <a:t>   - Identify common themes, sentiments, and preferences among users and assess their impact on rating outcomes.</a:t>
            </a:r>
          </a:p>
          <a:p>
            <a:pPr>
              <a:buNone/>
            </a:pPr>
            <a:r>
              <a:rPr lang="en-US" b="1" dirty="0"/>
              <a:t>By implementing these proposed solutions, we can conduct a comprehensive analysis of Fandango's movie ratings and discrepancies, identify areas for improvement, and promote transparency and accountability in online movie rating systems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68651" y="634436"/>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318868" y="1125415"/>
            <a:ext cx="11075963" cy="5261317"/>
          </a:xfrm>
        </p:spPr>
        <p:txBody>
          <a:bodyPr>
            <a:normAutofit/>
          </a:bodyPr>
          <a:lstStyle/>
          <a:p>
            <a:pPr marL="0" indent="0">
              <a:buNone/>
            </a:pPr>
            <a:r>
              <a:rPr lang="en-US" sz="1800" b="1" dirty="0">
                <a:solidFill>
                  <a:srgbClr val="0F0F0F"/>
                </a:solidFill>
              </a:rPr>
              <a:t>.</a:t>
            </a:r>
          </a:p>
          <a:p>
            <a:pPr marL="0" indent="0">
              <a:buNone/>
            </a:pPr>
            <a:endParaRPr lang="en-IN" sz="1800" b="1" dirty="0">
              <a:solidFill>
                <a:srgbClr val="0F0F0F"/>
              </a:solidFill>
            </a:endParaRPr>
          </a:p>
        </p:txBody>
      </p:sp>
      <p:sp>
        <p:nvSpPr>
          <p:cNvPr id="4" name="Rectangle 3"/>
          <p:cNvSpPr/>
          <p:nvPr/>
        </p:nvSpPr>
        <p:spPr>
          <a:xfrm>
            <a:off x="618979" y="1266093"/>
            <a:ext cx="10747717" cy="5078313"/>
          </a:xfrm>
          <a:prstGeom prst="rect">
            <a:avLst/>
          </a:prstGeom>
        </p:spPr>
        <p:txBody>
          <a:bodyPr wrap="square">
            <a:spAutoFit/>
          </a:bodyPr>
          <a:lstStyle/>
          <a:p>
            <a:r>
              <a:rPr lang="en-US" b="1" dirty="0">
                <a:solidFill>
                  <a:srgbClr val="0F0F0F"/>
                </a:solidFill>
              </a:rPr>
              <a:t>1.Data Collection Phase:</a:t>
            </a:r>
          </a:p>
          <a:p>
            <a:r>
              <a:rPr lang="en-US" b="1" dirty="0">
                <a:solidFill>
                  <a:srgbClr val="0F0F0F"/>
                </a:solidFill>
              </a:rPr>
              <a:t>   - Gather movie ratings data from Fandango's website using web scraping techniques.</a:t>
            </a:r>
          </a:p>
          <a:p>
            <a:r>
              <a:rPr lang="en-US" b="1" dirty="0">
                <a:solidFill>
                  <a:srgbClr val="0F0F0F"/>
                </a:solidFill>
              </a:rPr>
              <a:t>   - Collect data from other reputable movie rating platforms such as </a:t>
            </a:r>
            <a:r>
              <a:rPr lang="en-US" b="1" dirty="0" err="1">
                <a:solidFill>
                  <a:srgbClr val="0F0F0F"/>
                </a:solidFill>
              </a:rPr>
              <a:t>IMDb</a:t>
            </a:r>
            <a:r>
              <a:rPr lang="en-US" b="1" dirty="0">
                <a:solidFill>
                  <a:srgbClr val="0F0F0F"/>
                </a:solidFill>
              </a:rPr>
              <a:t>, Rotten Tomatoes, and </a:t>
            </a:r>
            <a:r>
              <a:rPr lang="en-US" b="1" dirty="0" err="1">
                <a:solidFill>
                  <a:srgbClr val="0F0F0F"/>
                </a:solidFill>
              </a:rPr>
              <a:t>Metacritic</a:t>
            </a:r>
            <a:r>
              <a:rPr lang="en-US" b="1" dirty="0">
                <a:solidFill>
                  <a:srgbClr val="0F0F0F"/>
                </a:solidFill>
              </a:rPr>
              <a:t>.</a:t>
            </a:r>
          </a:p>
          <a:p>
            <a:r>
              <a:rPr lang="en-US" b="1" dirty="0">
                <a:solidFill>
                  <a:srgbClr val="0F0F0F"/>
                </a:solidFill>
              </a:rPr>
              <a:t>   - Include metadata such as movie title, release date, genre, user ratings, critic ratings, and user reviews.</a:t>
            </a:r>
          </a:p>
          <a:p>
            <a:endParaRPr lang="en-US" b="1" dirty="0">
              <a:solidFill>
                <a:srgbClr val="0F0F0F"/>
              </a:solidFill>
            </a:endParaRPr>
          </a:p>
          <a:p>
            <a:r>
              <a:rPr lang="en-US" b="1" dirty="0">
                <a:solidFill>
                  <a:srgbClr val="0F0F0F"/>
                </a:solidFill>
              </a:rPr>
              <a:t>2.Data Preprocessing Phase:</a:t>
            </a:r>
          </a:p>
          <a:p>
            <a:r>
              <a:rPr lang="en-US" b="1" dirty="0">
                <a:solidFill>
                  <a:srgbClr val="0F0F0F"/>
                </a:solidFill>
              </a:rPr>
              <a:t>   - Clean the collected data to remove duplicates, inconsistencies, and outliers.</a:t>
            </a:r>
          </a:p>
          <a:p>
            <a:r>
              <a:rPr lang="en-US" b="1" dirty="0">
                <a:solidFill>
                  <a:srgbClr val="0F0F0F"/>
                </a:solidFill>
              </a:rPr>
              <a:t>   - Standardize rating scales across platforms to ensure comparability.</a:t>
            </a:r>
          </a:p>
          <a:p>
            <a:r>
              <a:rPr lang="en-US" b="1" dirty="0">
                <a:solidFill>
                  <a:srgbClr val="0F0F0F"/>
                </a:solidFill>
              </a:rPr>
              <a:t>   - Validate and cross-reference data to ensure accuracy and reliability.</a:t>
            </a:r>
          </a:p>
          <a:p>
            <a:endParaRPr lang="en-US" b="1" dirty="0">
              <a:solidFill>
                <a:srgbClr val="0F0F0F"/>
              </a:solidFill>
            </a:endParaRPr>
          </a:p>
          <a:p>
            <a:r>
              <a:rPr lang="en-US" b="1" dirty="0">
                <a:solidFill>
                  <a:srgbClr val="0F0F0F"/>
                </a:solidFill>
              </a:rPr>
              <a:t>3.Exploratory Data Analysis (EDA):</a:t>
            </a:r>
          </a:p>
          <a:p>
            <a:r>
              <a:rPr lang="en-US" b="1" dirty="0">
                <a:solidFill>
                  <a:srgbClr val="0F0F0F"/>
                </a:solidFill>
              </a:rPr>
              <a:t>   - Conduct exploratory data analysis to understand the distribution and characteristics of movie ratings on Fandango and other platforms.</a:t>
            </a:r>
          </a:p>
          <a:p>
            <a:r>
              <a:rPr lang="en-US" b="1" dirty="0">
                <a:solidFill>
                  <a:srgbClr val="0F0F0F"/>
                </a:solidFill>
              </a:rPr>
              <a:t>   - Visualize rating distributions, trends over time, and relationships between variables using graphs and charts.</a:t>
            </a:r>
          </a:p>
          <a:p>
            <a:endParaRPr lang="en-US"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26448" y="659953"/>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389204" y="1617785"/>
            <a:ext cx="11451102" cy="4790049"/>
          </a:xfrm>
        </p:spPr>
        <p:txBody>
          <a:bodyPr>
            <a:normAutofit fontScale="25000" lnSpcReduction="20000"/>
          </a:bodyPr>
          <a:lstStyle/>
          <a:p>
            <a:pPr marL="305435" indent="-305435">
              <a:buNone/>
            </a:pPr>
            <a:r>
              <a:rPr lang="en-US" sz="7200" b="1" dirty="0"/>
              <a:t>Algorithm :</a:t>
            </a:r>
          </a:p>
          <a:p>
            <a:pPr marL="305435" indent="-305435">
              <a:buNone/>
            </a:pPr>
            <a:r>
              <a:rPr lang="en-US" sz="7200" b="1" dirty="0"/>
              <a:t>1.Data Collection:</a:t>
            </a:r>
          </a:p>
          <a:p>
            <a:pPr marL="305435" indent="-305435">
              <a:buNone/>
            </a:pPr>
            <a:r>
              <a:rPr lang="en-US" sz="7200" b="1" dirty="0"/>
              <a:t>   - Utilize web scraping tools or APIs to collect movie ratings data from Fandango and other platforms.</a:t>
            </a:r>
          </a:p>
          <a:p>
            <a:pPr marL="305435" indent="-305435">
              <a:buNone/>
            </a:pPr>
            <a:r>
              <a:rPr lang="en-US" sz="7200" b="1" dirty="0"/>
              <a:t>   - Extract metadata including movie title, release date, genre, user ratings, critic ratings, and user reviews.</a:t>
            </a:r>
          </a:p>
          <a:p>
            <a:pPr marL="305435" indent="-305435">
              <a:buNone/>
            </a:pPr>
            <a:r>
              <a:rPr lang="en-US" sz="7200" b="1" dirty="0"/>
              <a:t>2.Data Preprocessing:</a:t>
            </a:r>
          </a:p>
          <a:p>
            <a:pPr marL="305435" indent="-305435">
              <a:buNone/>
            </a:pPr>
            <a:r>
              <a:rPr lang="en-US" sz="7200" b="1" dirty="0"/>
              <a:t>   - Clean the collected data to remove duplicates, inconsistencies, and missing values.</a:t>
            </a:r>
          </a:p>
          <a:p>
            <a:pPr marL="305435" indent="-305435">
              <a:buNone/>
            </a:pPr>
            <a:r>
              <a:rPr lang="en-US" sz="7200" b="1" dirty="0"/>
              <a:t>   - Standardize rating scales across platforms to ensure comparability.</a:t>
            </a:r>
          </a:p>
          <a:p>
            <a:pPr marL="305435" indent="-305435">
              <a:buNone/>
            </a:pPr>
            <a:r>
              <a:rPr lang="en-US" sz="7200" b="1" dirty="0"/>
              <a:t>   - Validate and cross-reference data to ensure accuracy and reliability.</a:t>
            </a:r>
          </a:p>
          <a:p>
            <a:pPr marL="305435" indent="-305435">
              <a:buNone/>
            </a:pPr>
            <a:r>
              <a:rPr lang="en-US" sz="7200" b="1" dirty="0"/>
              <a:t>3.Comparative Analysis:</a:t>
            </a:r>
          </a:p>
          <a:p>
            <a:pPr marL="305435" indent="-305435">
              <a:buNone/>
            </a:pPr>
            <a:r>
              <a:rPr lang="en-US" sz="7200" b="1" dirty="0"/>
              <a:t>   - Calculate statistical measures such as mean, median, and standard deviation to compare rating distributions between Fandango and other platforms.</a:t>
            </a:r>
          </a:p>
          <a:p>
            <a:pPr marL="305435" indent="-305435">
              <a:buNone/>
            </a:pPr>
            <a:r>
              <a:rPr lang="en-US" sz="7200" b="1" dirty="0"/>
              <a:t>   - Perform hypothesis testing to determine the statistical significance of rating variations.</a:t>
            </a:r>
          </a:p>
          <a:p>
            <a:pPr marL="305435" indent="-305435">
              <a:buNone/>
            </a:pPr>
            <a:r>
              <a:rPr lang="en-US" sz="7200" b="1" dirty="0"/>
              <a:t>   - Identify movies with significant rating discrepancies for further investigation.</a:t>
            </a:r>
          </a:p>
          <a:p>
            <a:pPr marL="305435" indent="-305435"/>
            <a:endParaRPr lang="en-US"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a:t>
            </a:r>
          </a:p>
        </p:txBody>
      </p:sp>
      <p:sp>
        <p:nvSpPr>
          <p:cNvPr id="3" name="Content Placeholder 2"/>
          <p:cNvSpPr>
            <a:spLocks noGrp="1"/>
          </p:cNvSpPr>
          <p:nvPr>
            <p:ph idx="1"/>
          </p:nvPr>
        </p:nvSpPr>
        <p:spPr>
          <a:xfrm>
            <a:off x="482718" y="1506008"/>
            <a:ext cx="11123128" cy="5155045"/>
          </a:xfrm>
        </p:spPr>
        <p:txBody>
          <a:bodyPr>
            <a:noAutofit/>
          </a:bodyPr>
          <a:lstStyle/>
          <a:p>
            <a:pPr>
              <a:buNone/>
            </a:pPr>
            <a:r>
              <a:rPr lang="en-US" sz="1800" b="1" dirty="0"/>
              <a:t>1.Algorithm Implementation:</a:t>
            </a:r>
          </a:p>
          <a:p>
            <a:pPr>
              <a:buNone/>
            </a:pPr>
            <a:r>
              <a:rPr lang="en-US" sz="1800" b="1" dirty="0"/>
              <a:t>   - Implement the algorithm for Fandango movie rating and discrepancy analysis using programming languages such as Python.</a:t>
            </a:r>
          </a:p>
          <a:p>
            <a:pPr>
              <a:buNone/>
            </a:pPr>
            <a:r>
              <a:rPr lang="en-US" sz="1800" b="1" dirty="0"/>
              <a:t>   - Utilize libraries for web scraping (e.g., </a:t>
            </a:r>
            <a:r>
              <a:rPr lang="en-US" sz="1800" b="1" dirty="0" err="1"/>
              <a:t>BeautifulSoup</a:t>
            </a:r>
            <a:r>
              <a:rPr lang="en-US" sz="1800" b="1" dirty="0"/>
              <a:t>, </a:t>
            </a:r>
            <a:r>
              <a:rPr lang="en-US" sz="1800" b="1" dirty="0" err="1"/>
              <a:t>Scrapy</a:t>
            </a:r>
            <a:r>
              <a:rPr lang="en-US" sz="1800" b="1" dirty="0"/>
              <a:t>), data manipulation (e.g., pandas), statistical analysis (e.g., </a:t>
            </a:r>
            <a:r>
              <a:rPr lang="en-US" sz="1800" b="1" dirty="0" err="1"/>
              <a:t>scipy</a:t>
            </a:r>
            <a:r>
              <a:rPr lang="en-US" sz="1800" b="1" dirty="0"/>
              <a:t>, </a:t>
            </a:r>
            <a:r>
              <a:rPr lang="en-US" sz="1800" b="1" dirty="0" err="1"/>
              <a:t>statsmodels</a:t>
            </a:r>
            <a:r>
              <a:rPr lang="en-US" sz="1800" b="1" dirty="0"/>
              <a:t>), and visualization (e.g., </a:t>
            </a:r>
            <a:r>
              <a:rPr lang="en-US" sz="1800" b="1" dirty="0" err="1"/>
              <a:t>matplotlib</a:t>
            </a:r>
            <a:r>
              <a:rPr lang="en-US" sz="1800" b="1" dirty="0"/>
              <a:t>, </a:t>
            </a:r>
            <a:r>
              <a:rPr lang="en-US" sz="1800" b="1" dirty="0" err="1"/>
              <a:t>seaborn</a:t>
            </a:r>
            <a:r>
              <a:rPr lang="en-US" sz="1800" b="1" dirty="0"/>
              <a:t>).</a:t>
            </a:r>
          </a:p>
          <a:p>
            <a:pPr>
              <a:buNone/>
            </a:pPr>
            <a:r>
              <a:rPr lang="en-US" sz="1800" b="1" dirty="0"/>
              <a:t>2.Data Pipeline Setup:</a:t>
            </a:r>
          </a:p>
          <a:p>
            <a:pPr>
              <a:buNone/>
            </a:pPr>
            <a:r>
              <a:rPr lang="en-US" sz="1800" b="1" dirty="0"/>
              <a:t>   - Develop a data pipeline to automate the collection, preprocessing, and analysis of movie ratings data from Fandango and other platforms.</a:t>
            </a:r>
          </a:p>
          <a:p>
            <a:pPr>
              <a:buNone/>
            </a:pPr>
            <a:r>
              <a:rPr lang="en-US" sz="1800" b="1" dirty="0"/>
              <a:t>   - Schedule periodic updates to ensure the pipeline fetches the latest data for analysis.</a:t>
            </a:r>
          </a:p>
          <a:p>
            <a:pPr>
              <a:buNone/>
            </a:pPr>
            <a:r>
              <a:rPr lang="en-US" sz="1800" b="1" dirty="0"/>
              <a:t>3.Deployment Environment:</a:t>
            </a:r>
          </a:p>
          <a:p>
            <a:pPr>
              <a:buNone/>
            </a:pPr>
            <a:r>
              <a:rPr lang="en-US" sz="1800" b="1" dirty="0"/>
              <a:t>   - Deploy the algorithm and data pipeline on a cloud platform such as Amazon Web Services (AWS) or Microsoft Azure.</a:t>
            </a:r>
          </a:p>
          <a:p>
            <a:pPr>
              <a:buNone/>
            </a:pPr>
            <a:r>
              <a:rPr lang="en-US" sz="1800" b="1" dirty="0"/>
              <a:t>   - Utilize containerization technologies such as </a:t>
            </a:r>
            <a:r>
              <a:rPr lang="en-US" sz="1800" b="1" dirty="0" err="1"/>
              <a:t>Docker</a:t>
            </a:r>
            <a:r>
              <a:rPr lang="en-US" sz="1800" b="1" dirty="0"/>
              <a:t> for easy deployment and scalability.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323557" y="1921004"/>
            <a:ext cx="11465169" cy="5155045"/>
          </a:xfrm>
        </p:spPr>
        <p:txBody>
          <a:bodyPr>
            <a:noAutofit/>
          </a:bodyPr>
          <a:lstStyle/>
          <a:p>
            <a:pPr marL="0" indent="0">
              <a:buNone/>
            </a:pPr>
            <a:r>
              <a:rPr lang="en-US" sz="1800" b="1" dirty="0"/>
              <a:t>            As an AI language model, I can't provide real-time data or results for specific analyses like the "Fandango movie rating and discrepancy analysis" as it requires access to Fandango's database and relevant data sources. However, I can outline the types of insights and findings one might expect from such an analysis:</a:t>
            </a:r>
          </a:p>
          <a:p>
            <a:pPr marL="0" indent="0">
              <a:buNone/>
            </a:pPr>
            <a:endParaRPr lang="en-US" sz="1800" b="1" dirty="0"/>
          </a:p>
          <a:p>
            <a:pPr marL="0" indent="0">
              <a:buNone/>
            </a:pPr>
            <a:r>
              <a:rPr lang="en-US" sz="1800" b="1" dirty="0"/>
              <a:t>1.Rating </a:t>
            </a:r>
            <a:r>
              <a:rPr lang="en-US" sz="1800" b="1" dirty="0" err="1"/>
              <a:t>Discrepancies:Identification</a:t>
            </a:r>
            <a:r>
              <a:rPr lang="en-US" sz="1800" b="1" dirty="0"/>
              <a:t> of movies with significant rating variations between Fandango and other platforms, highlighting potential discrepancies in rating systems.</a:t>
            </a:r>
          </a:p>
          <a:p>
            <a:pPr marL="0" indent="0">
              <a:buNone/>
            </a:pPr>
            <a:endParaRPr lang="en-US" sz="1800" b="1" dirty="0"/>
          </a:p>
          <a:p>
            <a:pPr marL="0" indent="0">
              <a:buNone/>
            </a:pPr>
            <a:r>
              <a:rPr lang="en-US" sz="1800" b="1" dirty="0"/>
              <a:t>2.Statistical </a:t>
            </a:r>
            <a:r>
              <a:rPr lang="en-US" sz="1800" b="1" dirty="0" err="1"/>
              <a:t>Analysis:Quantification</a:t>
            </a:r>
            <a:r>
              <a:rPr lang="en-US" sz="1800" b="1" dirty="0"/>
              <a:t> of rating distributions, mean ratings, and standard deviations across different platforms, providing insights into the overall consistency or divergence of ratings.</a:t>
            </a:r>
          </a:p>
          <a:p>
            <a:pPr marL="0" indent="0">
              <a:buNone/>
            </a:pPr>
            <a:endParaRPr lang="en-US" sz="1800" b="1" dirty="0"/>
          </a:p>
          <a:p>
            <a:pPr marL="0" indent="0">
              <a:buNone/>
            </a:pPr>
            <a:r>
              <a:rPr lang="en-US" sz="1800" b="1" dirty="0"/>
              <a:t>3.Qualitative Insights: Analysis of user reviews and comments to uncover patterns, sentiments, and themes driving rating differences, helping to understand user perceptions and preferences.</a:t>
            </a:r>
          </a:p>
          <a:p>
            <a:pPr marL="0" indent="0">
              <a:buNone/>
            </a:pPr>
            <a:endParaRPr lang="en-US" sz="1800" b="1" dirty="0"/>
          </a:p>
          <a:p>
            <a:pPr marL="0" indent="0">
              <a:buNone/>
            </a:pPr>
            <a:r>
              <a:rPr lang="en-US" sz="1800" b="1" dirty="0"/>
              <a:t>.</a:t>
            </a:r>
            <a:endParaRPr lang="en-IN" sz="1800" b="1" dirty="0"/>
          </a:p>
          <a:p>
            <a:pPr marL="0" indent="0">
              <a:buNone/>
            </a:pPr>
            <a:endParaRPr lang="en-US" sz="1800" b="1" dirty="0"/>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schemas.microsoft.com/office/2006/documentManagement/types"/>
    <ds:schemaRef ds:uri="c0fa2617-96bd-425d-8578-e93563fe37c5"/>
    <ds:schemaRef ds:uri="http://purl.org/dc/terms/"/>
    <ds:schemaRef ds:uri="http://schemas.openxmlformats.org/package/2006/metadata/core-properties"/>
    <ds:schemaRef ds:uri="http://purl.org/dc/dcmitype/"/>
    <ds:schemaRef ds:uri="http://purl.org/dc/elements/1.1/"/>
    <ds:schemaRef ds:uri="http://schemas.microsoft.com/office/2006/metadata/properties"/>
    <ds:schemaRef ds:uri="http://schemas.microsoft.com/office/infopath/2007/PartnerControls"/>
    <ds:schemaRef ds:uri="9162bd5b-4ed9-4da3-b376-05204580ba3f"/>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115</TotalTime>
  <Words>1839</Words>
  <Application>Microsoft Office PowerPoint</Application>
  <PresentationFormat>Widescreen</PresentationFormat>
  <Paragraphs>134</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Franklin Gothic Book</vt:lpstr>
      <vt:lpstr>Franklin Gothic Demi</vt:lpstr>
      <vt:lpstr>Wingdings</vt:lpstr>
      <vt:lpstr>Wingdings 2</vt:lpstr>
      <vt:lpstr>DividendVTI</vt:lpstr>
      <vt:lpstr>FANDANGO MOVIE RATING AND DISCREPANCY ANALYSIS</vt:lpstr>
      <vt:lpstr>OUTLINE</vt:lpstr>
      <vt:lpstr>Problem Statement</vt:lpstr>
      <vt:lpstr>Proposed Solution</vt:lpstr>
      <vt:lpstr>PowerPoint Presentation</vt:lpstr>
      <vt:lpstr>System  Approach</vt:lpstr>
      <vt:lpstr>Algorithm &amp; Deployment</vt:lpstr>
      <vt:lpstr>Deployment:</vt:lpstr>
      <vt:lpstr>Result</vt:lpstr>
      <vt:lpstr>PowerPoint Presentation</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 account</cp:lastModifiedBy>
  <cp:revision>41</cp:revision>
  <dcterms:created xsi:type="dcterms:W3CDTF">2021-05-26T16:50:10Z</dcterms:created>
  <dcterms:modified xsi:type="dcterms:W3CDTF">2024-04-24T11:15:24Z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