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84" d="100"/>
          <a:sy n="84" d="100"/>
        </p:scale>
        <p:origin x="629"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4/5/2024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4/5/2024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2024/4/5</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4/5/2024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validator.w3.org/check/referer"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hyperlink" Target="http://jigsaw.w3.org/css-validator/check/referer"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22531" y="1812491"/>
            <a:ext cx="9144000" cy="66553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rgbClr val="C00000"/>
                </a:solidFill>
                <a:latin typeface="Arial" pitchFamily="34" charset="0"/>
                <a:ea typeface="华文中宋" charset="0"/>
                <a:cs typeface="Arial" pitchFamily="34" charset="0"/>
              </a:rPr>
              <a:t>Movie review analysis </a:t>
            </a:r>
            <a:endParaRPr lang="zh-CN" altLang="en-US" sz="3600" b="1" i="0" u="none" strike="noStrike" kern="1200" cap="all" spc="0" baseline="0" dirty="0">
              <a:solidFill>
                <a:srgbClr val="C00000"/>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dirty="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dirty="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1655065" y="3614830"/>
            <a:ext cx="9042604" cy="16312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Presented By:</a:t>
            </a:r>
          </a:p>
          <a:p>
            <a:pPr marL="0" indent="0" algn="l">
              <a:lnSpc>
                <a:spcPct val="100000"/>
              </a:lnSpc>
              <a:spcBef>
                <a:spcPts val="0"/>
              </a:spcBef>
              <a:spcAft>
                <a:spcPts val="0"/>
              </a:spcAft>
              <a:buNone/>
            </a:pPr>
            <a:endPar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a:p>
            <a:pPr marL="342900" indent="-342900" algn="just">
              <a:lnSpc>
                <a:spcPct val="100000"/>
              </a:lnSpc>
              <a:spcBef>
                <a:spcPts val="0"/>
              </a:spcBef>
              <a:spcAft>
                <a:spcPts val="0"/>
              </a:spcAft>
              <a:buFont typeface="Arial" panose="020B0604020202020204" pitchFamily="34" charset="0"/>
              <a:buChar char="•"/>
            </a:pPr>
            <a:r>
              <a:rPr lang="en-US" altLang="zh-CN" sz="2000">
                <a:solidFill>
                  <a:srgbClr val="000000"/>
                </a:solidFill>
                <a:latin typeface="Times New Roman" panose="02020603050405020304" pitchFamily="18" charset="0"/>
                <a:ea typeface="华文中宋" charset="0"/>
                <a:cs typeface="Arial" pitchFamily="34" charset="0"/>
              </a:rPr>
              <a:t> SINGAPERUMAL. </a:t>
            </a:r>
            <a:r>
              <a:rPr lang="en-US" altLang="zh-CN" sz="2000" dirty="0">
                <a:solidFill>
                  <a:srgbClr val="000000"/>
                </a:solidFill>
                <a:latin typeface="Times New Roman" panose="02020603050405020304" pitchFamily="18" charset="0"/>
                <a:ea typeface="华文中宋" charset="0"/>
                <a:cs typeface="Arial" pitchFamily="34" charset="0"/>
              </a:rPr>
              <a:t>A</a:t>
            </a:r>
          </a:p>
          <a:p>
            <a:pPr marL="342900" indent="-342900" algn="just">
              <a:lnSpc>
                <a:spcPct val="100000"/>
              </a:lnSpc>
              <a:spcBef>
                <a:spcPts val="0"/>
              </a:spcBef>
              <a:spcAft>
                <a:spcPts val="0"/>
              </a:spcAft>
              <a:buFont typeface="Arial" panose="020B0604020202020204" pitchFamily="34" charset="0"/>
              <a:buChar char="•"/>
            </a:pP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PONJESLY </a:t>
            </a:r>
            <a:r>
              <a:rPr lang="en-US" altLang="zh-CN" sz="2000" b="0" i="0" u="none" strike="noStrike" kern="1200" cap="none" spc="0" dirty="0">
                <a:solidFill>
                  <a:srgbClr val="000000"/>
                </a:solidFill>
                <a:latin typeface="Times New Roman" panose="02020603050405020304" pitchFamily="18" charset="0"/>
                <a:ea typeface="华文中宋" charset="0"/>
                <a:cs typeface="Arial" pitchFamily="34" charset="0"/>
              </a:rPr>
              <a:t>COLLEGE</a:t>
            </a:r>
            <a:r>
              <a:rPr lang="en-US" altLang="zh-CN" sz="2000" b="0" i="0" u="none" strike="noStrike" kern="1200" cap="none" spc="0" baseline="0" dirty="0">
                <a:solidFill>
                  <a:srgbClr val="000000"/>
                </a:solidFill>
                <a:latin typeface="Times New Roman" panose="02020603050405020304" pitchFamily="18" charset="0"/>
                <a:ea typeface="华文中宋" charset="0"/>
                <a:cs typeface="Arial" pitchFamily="34" charset="0"/>
              </a:rPr>
              <a:t> OF ENGINEERING</a:t>
            </a:r>
          </a:p>
          <a:p>
            <a:pPr marL="342900" indent="-342900" algn="just">
              <a:lnSpc>
                <a:spcPct val="100000"/>
              </a:lnSpc>
              <a:spcBef>
                <a:spcPts val="0"/>
              </a:spcBef>
              <a:spcAft>
                <a:spcPts val="0"/>
              </a:spcAft>
              <a:buFont typeface="Arial" panose="020B0604020202020204" pitchFamily="34" charset="0"/>
              <a:buChar char="•"/>
            </a:pPr>
            <a:r>
              <a:rPr lang="en-US" altLang="zh-CN" sz="2000" dirty="0">
                <a:solidFill>
                  <a:srgbClr val="000000"/>
                </a:solidFill>
                <a:latin typeface="Times New Roman" panose="02020603050405020304" pitchFamily="18" charset="0"/>
                <a:ea typeface="华文中宋" charset="0"/>
                <a:cs typeface="Arial" pitchFamily="34" charset="0"/>
              </a:rPr>
              <a:t> CIVIL DEPARTMENT</a:t>
            </a:r>
            <a:endParaRPr lang="zh-CN" altLang="en-US" sz="2000" b="0" i="0" u="none" strike="noStrike" kern="1200" cap="none" spc="0" baseline="0" dirty="0">
              <a:solidFill>
                <a:srgbClr val="000000"/>
              </a:solidFill>
              <a:latin typeface="Times New Roman" panose="02020603050405020304" pitchFamily="18"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200192" y="1302026"/>
            <a:ext cx="11991808" cy="517192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400" dirty="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IN" altLang="zh-CN" sz="24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400" b="0" i="0" u="none" strike="noStrike" kern="1200" cap="none" spc="0" baseline="0" dirty="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Proposed System/Solution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System Development Approach</a:t>
            </a:r>
            <a:endParaRPr lang="en-US" altLang="zh-CN" sz="1600" b="0"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Algorithm &amp; Deployment  </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Conclusion</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600" b="1" i="0" u="none" strike="noStrike" kern="1200" cap="none" spc="0" baseline="0" dirty="0">
                <a:solidFill>
                  <a:srgbClr val="404040"/>
                </a:solidFill>
                <a:latin typeface="Times New Roman" panose="02020603050405020304" pitchFamily="18" charset="0"/>
                <a:ea typeface="Franklin Gothic Book" charset="0"/>
                <a:cs typeface="Times New Roman" panose="02020603050405020304" pitchFamily="18" charset="0"/>
              </a:rPr>
              <a:t>References</a:t>
            </a:r>
            <a:endParaRPr lang="en-US" altLang="zh-CN" sz="1600" b="0"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7622D63C-9184-4FAC-B6B2-76960DC51A2D}"/>
              </a:ext>
            </a:extLst>
          </p:cNvPr>
          <p:cNvSpPr>
            <a:spLocks noChangeArrowheads="1"/>
          </p:cNvSpPr>
          <p:nvPr/>
        </p:nvSpPr>
        <p:spPr bwMode="auto">
          <a:xfrm>
            <a:off x="6103741" y="1058778"/>
            <a:ext cx="861597" cy="392379"/>
          </a:xfrm>
          <a:prstGeom prst="rect">
            <a:avLst/>
          </a:prstGeom>
          <a:solidFill>
            <a:srgbClr val="F8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14264" rIns="761760" bIns="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8" name="Picture 4" descr="Valid XHTML 1.1">
            <a:hlinkClick r:id="rId3"/>
            <a:extLst>
              <a:ext uri="{FF2B5EF4-FFF2-40B4-BE49-F238E27FC236}">
                <a16:creationId xmlns:a16="http://schemas.microsoft.com/office/drawing/2014/main" id="{FF27D6C6-1942-48C9-8773-637D32603B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76" y="7598618"/>
            <a:ext cx="838201"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Valid CSS!">
            <a:hlinkClick r:id="rId5"/>
            <a:extLst>
              <a:ext uri="{FF2B5EF4-FFF2-40B4-BE49-F238E27FC236}">
                <a16:creationId xmlns:a16="http://schemas.microsoft.com/office/drawing/2014/main" id="{6F361D7E-8584-4262-B851-EE9EDB3B17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327" y="759861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6">
            <a:extLst>
              <a:ext uri="{FF2B5EF4-FFF2-40B4-BE49-F238E27FC236}">
                <a16:creationId xmlns:a16="http://schemas.microsoft.com/office/drawing/2014/main" id="{30E366D1-3712-4C33-8678-BF9389C07029}"/>
              </a:ext>
            </a:extLst>
          </p:cNvPr>
          <p:cNvSpPr>
            <a:spLocks noGrp="1" noChangeArrowheads="1"/>
          </p:cNvSpPr>
          <p:nvPr>
            <p:ph type="body" idx="1"/>
          </p:nvPr>
        </p:nvSpPr>
        <p:spPr bwMode="auto">
          <a:xfrm>
            <a:off x="581192" y="2012729"/>
            <a:ext cx="10693359" cy="3058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7132"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the following files:</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(code to produce review pages for movies)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movie.css (the style sheet for your pages)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pages must match the appearance specified in this document. It would be difficult to produce a pixel-perfect representation of the page that matches the image shown here, and we do not expect you to do so. But your page should follow all of the styles specified in this document and should match the overall look, layout, and behavior of the page shown here as closely as possible.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 should base your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movie.php</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on the tmnt.html you wrote in HW2. You can also reuse your style sheet, movie.css. The modifications you </a:t>
            </a:r>
            <a:r>
              <a:rPr kumimoji="0" lang="en-US" altLang="en-US" sz="16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needto</a:t>
            </a: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make to your HTML code are to cause it to read the movie information using PHP so that the same file can produce different movie review pages.</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715991" y="647013"/>
            <a:ext cx="11613485"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endParaRPr lang="en-US" altLang="zh-CN" sz="1200" b="1" i="0" u="none" strike="noStrike" kern="1200" cap="none" spc="0" baseline="0" dirty="0">
              <a:solidFill>
                <a:srgbClr val="404040"/>
              </a:solidFill>
              <a:latin typeface="Calibri" charset="0"/>
              <a:ea typeface="华文中宋" charset="0"/>
              <a:cs typeface="Calibri" charset="0"/>
            </a:endParaRPr>
          </a:p>
          <a:p>
            <a:pPr marL="0" indent="0" algn="l">
              <a:lnSpc>
                <a:spcPct val="110000"/>
              </a:lnSpc>
              <a:spcBef>
                <a:spcPct val="20000"/>
              </a:spcBef>
              <a:spcAft>
                <a:spcPts val="600"/>
              </a:spcAft>
              <a:buNone/>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2" name="Rectangle 1">
            <a:extLst>
              <a:ext uri="{FF2B5EF4-FFF2-40B4-BE49-F238E27FC236}">
                <a16:creationId xmlns:a16="http://schemas.microsoft.com/office/drawing/2014/main" id="{73EB7696-E102-4E10-BCBE-FD49E0CC7D03}"/>
              </a:ext>
            </a:extLst>
          </p:cNvPr>
          <p:cNvSpPr>
            <a:spLocks noChangeArrowheads="1"/>
          </p:cNvSpPr>
          <p:nvPr/>
        </p:nvSpPr>
        <p:spPr bwMode="auto">
          <a:xfrm>
            <a:off x="785134" y="1342835"/>
            <a:ext cx="10825674"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Based upon the film requested by the browser, you are to display a review of that film. Each film is stored in a directory whose name is the same as the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film</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parameter. For example, the film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stores its files in a folder named </a:t>
            </a:r>
            <a:r>
              <a:rPr kumimoji="0" lang="en-US" altLang="en-US" sz="14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princessbride</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files associated with each movie are the following:</a:t>
            </a:r>
            <a:r>
              <a:rPr kumimoji="0" lang="en-US" altLang="en-US" sz="1400" b="1" i="0" u="none" strike="noStrike" cap="none" normalizeH="0" baseline="0" dirty="0">
                <a:ln>
                  <a:noFill/>
                </a:ln>
                <a:solidFill>
                  <a:schemeClr val="tx1"/>
                </a:solidFill>
                <a:effectLst/>
              </a:rPr>
              <a:t> </a:t>
            </a:r>
          </a:p>
        </p:txBody>
      </p:sp>
      <p:sp>
        <p:nvSpPr>
          <p:cNvPr id="6" name="TextBox 5">
            <a:extLst>
              <a:ext uri="{FF2B5EF4-FFF2-40B4-BE49-F238E27FC236}">
                <a16:creationId xmlns:a16="http://schemas.microsoft.com/office/drawing/2014/main" id="{ACA67BD5-9BEE-47E9-986C-3917EDD72862}"/>
              </a:ext>
            </a:extLst>
          </p:cNvPr>
          <p:cNvSpPr txBox="1"/>
          <p:nvPr/>
        </p:nvSpPr>
        <p:spPr>
          <a:xfrm>
            <a:off x="785134" y="2191882"/>
            <a:ext cx="6163056" cy="1200329"/>
          </a:xfrm>
          <a:prstGeom prst="rect">
            <a:avLst/>
          </a:prstGeom>
          <a:noFill/>
        </p:spPr>
        <p:txBody>
          <a:bodyPr wrap="square">
            <a:spAutoFit/>
          </a:bodyPr>
          <a:lstStyle/>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info.txt</a:t>
            </a: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generaloverview.txt</a:t>
            </a: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i="0" dirty="0">
                <a:solidFill>
                  <a:srgbClr val="000000"/>
                </a:solidFill>
                <a:effectLst/>
                <a:latin typeface="Times New Roman" panose="02020603050405020304" pitchFamily="18" charset="0"/>
                <a:cs typeface="Times New Roman" panose="02020603050405020304" pitchFamily="18" charset="0"/>
              </a:rPr>
              <a:t>generaloverview.png</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review1 . txt, review2 . txt</a:t>
            </a: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dirty="0">
              <a:solidFill>
                <a:schemeClr val="accent1"/>
              </a:solidFill>
              <a:latin typeface="Calibri Light" charset="0"/>
              <a:ea typeface="华文中宋" charset="0"/>
              <a:cs typeface="Calibri Light" charset="0"/>
            </a:endParaRPr>
          </a:p>
        </p:txBody>
      </p:sp>
      <p:sp>
        <p:nvSpPr>
          <p:cNvPr id="2" name="Rectangle 1">
            <a:extLst>
              <a:ext uri="{FF2B5EF4-FFF2-40B4-BE49-F238E27FC236}">
                <a16:creationId xmlns:a16="http://schemas.microsoft.com/office/drawing/2014/main" id="{BFFBBAFA-8499-4D3A-BA35-2DD017D65D03}"/>
              </a:ext>
            </a:extLst>
          </p:cNvPr>
          <p:cNvSpPr>
            <a:spLocks noChangeArrowheads="1"/>
          </p:cNvSpPr>
          <p:nvPr/>
        </p:nvSpPr>
        <p:spPr bwMode="auto">
          <a:xfrm>
            <a:off x="425745" y="1524144"/>
            <a:ext cx="11029615" cy="3532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206310" numCol="1" anchor="ctr" anchorCtr="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System requirements: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T</a:t>
            </a:r>
            <a:r>
              <a:rPr lang="en-US" b="1" i="0" dirty="0">
                <a:effectLst/>
                <a:latin typeface="Times New Roman" panose="02020603050405020304" pitchFamily="18" charset="0"/>
                <a:cs typeface="Times New Roman" panose="02020603050405020304" pitchFamily="18" charset="0"/>
              </a:rPr>
              <a:t>he minimum and/or maximum hardware and software specifications that a system or application must meet in order to function properly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Hardware requirements</a:t>
            </a:r>
          </a:p>
          <a:p>
            <a:r>
              <a:rPr lang="en-US" b="1" dirty="0">
                <a:latin typeface="Times New Roman" panose="02020603050405020304" pitchFamily="18" charset="0"/>
                <a:cs typeface="Times New Roman" panose="02020603050405020304" pitchFamily="18" charset="0"/>
              </a:rPr>
              <a:t>	Architecture.</a:t>
            </a:r>
          </a:p>
          <a:p>
            <a:r>
              <a:rPr lang="en-US" b="1" dirty="0">
                <a:latin typeface="Times New Roman" panose="02020603050405020304" pitchFamily="18" charset="0"/>
                <a:cs typeface="Times New Roman" panose="02020603050405020304" pitchFamily="18" charset="0"/>
              </a:rPr>
              <a:t>	Processing power.</a:t>
            </a:r>
          </a:p>
          <a:p>
            <a:r>
              <a:rPr lang="en-US" b="1" dirty="0">
                <a:latin typeface="Times New Roman" panose="02020603050405020304" pitchFamily="18" charset="0"/>
                <a:cs typeface="Times New Roman" panose="02020603050405020304" pitchFamily="18" charset="0"/>
              </a:rPr>
              <a:t>	Memory.</a:t>
            </a:r>
          </a:p>
          <a:p>
            <a:r>
              <a:rPr lang="en-US" b="1" dirty="0">
                <a:latin typeface="Times New Roman" panose="02020603050405020304" pitchFamily="18" charset="0"/>
                <a:cs typeface="Times New Roman" panose="02020603050405020304" pitchFamily="18" charset="0"/>
              </a:rPr>
              <a:t>	Secondary storage.</a:t>
            </a:r>
          </a:p>
          <a:p>
            <a:r>
              <a:rPr lang="en-US" b="1" dirty="0">
                <a:latin typeface="Times New Roman" panose="02020603050405020304" pitchFamily="18" charset="0"/>
                <a:cs typeface="Times New Roman" panose="02020603050405020304" pitchFamily="18" charset="0"/>
              </a:rPr>
              <a:t>	Display adapter.</a:t>
            </a:r>
          </a:p>
          <a:p>
            <a:r>
              <a:rPr lang="en-US" b="1" dirty="0">
                <a:latin typeface="Times New Roman" panose="02020603050405020304" pitchFamily="18" charset="0"/>
                <a:cs typeface="Times New Roman" panose="02020603050405020304" pitchFamily="18" charset="0"/>
              </a:rPr>
              <a:t>	Peripherals.</a:t>
            </a:r>
          </a:p>
        </p:txBody>
      </p:sp>
      <p:pic>
        <p:nvPicPr>
          <p:cNvPr id="3074" name="Picture 2">
            <a:extLst>
              <a:ext uri="{FF2B5EF4-FFF2-40B4-BE49-F238E27FC236}">
                <a16:creationId xmlns:a16="http://schemas.microsoft.com/office/drawing/2014/main" id="{EEC48CF7-3AFF-423E-95AD-8BF514505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675" y="-1200150"/>
            <a:ext cx="152400" cy="23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2" name="Rectangle 1">
            <a:extLst>
              <a:ext uri="{FF2B5EF4-FFF2-40B4-BE49-F238E27FC236}">
                <a16:creationId xmlns:a16="http://schemas.microsoft.com/office/drawing/2014/main" id="{3731D706-6F25-44B0-924A-BDB513DAEFB0}"/>
              </a:ext>
            </a:extLst>
          </p:cNvPr>
          <p:cNvSpPr>
            <a:spLocks noChangeArrowheads="1"/>
          </p:cNvSpPr>
          <p:nvPr/>
        </p:nvSpPr>
        <p:spPr bwMode="auto">
          <a:xfrm>
            <a:off x="-91593" y="-771649"/>
            <a:ext cx="11905488" cy="5029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72964" rIns="0" bIns="-49197" numCol="1" anchor="ctr" anchorCtr="0" compatLnSpc="1">
            <a:prstTxWarp prst="textNoShape">
              <a:avLst/>
            </a:prstTxWarp>
            <a:spAutoFit/>
          </a:bodyPr>
          <a:lstStyle>
            <a:lvl1pPr rtl="0" eaLnBrk="0" fontAlgn="base" hangingPunct="0">
              <a:spcBef>
                <a:spcPct val="0"/>
              </a:spcBef>
              <a:spcAft>
                <a:spcPct val="0"/>
              </a:spcAft>
              <a:defRPr>
                <a:solidFill>
                  <a:schemeClr val="tx1"/>
                </a:solidFill>
                <a:latin typeface="Arial" panose="020B0604020202020204" pitchFamily="34" charset="0"/>
              </a:defRPr>
            </a:lvl1pPr>
            <a:lvl2pPr rtl="0" eaLnBrk="0" fontAlgn="base" hangingPunct="0">
              <a:spcBef>
                <a:spcPct val="0"/>
              </a:spcBef>
              <a:spcAft>
                <a:spcPct val="0"/>
              </a:spcAft>
              <a:defRPr>
                <a:solidFill>
                  <a:schemeClr val="tx1"/>
                </a:solidFill>
                <a:latin typeface="Arial" panose="020B0604020202020204" pitchFamily="34" charset="0"/>
              </a:defRPr>
            </a:lvl2pPr>
            <a:lvl3pPr rtl="0" eaLnBrk="0" fontAlgn="base" hangingPunct="0">
              <a:spcBef>
                <a:spcPct val="0"/>
              </a:spcBef>
              <a:spcAft>
                <a:spcPct val="0"/>
              </a:spcAft>
              <a:defRPr>
                <a:solidFill>
                  <a:schemeClr val="tx1"/>
                </a:solidFill>
                <a:latin typeface="Arial" panose="020B0604020202020204" pitchFamily="34" charset="0"/>
              </a:defRPr>
            </a:lvl3pPr>
            <a:lvl4pPr rtl="0" eaLnBrk="0" fontAlgn="base" hangingPunct="0">
              <a:spcBef>
                <a:spcPct val="0"/>
              </a:spcBef>
              <a:spcAft>
                <a:spcPct val="0"/>
              </a:spcAft>
              <a:defRPr>
                <a:solidFill>
                  <a:schemeClr val="tx1"/>
                </a:solidFill>
                <a:latin typeface="Arial" panose="020B0604020202020204" pitchFamily="34" charset="0"/>
              </a:defRPr>
            </a:lvl4pPr>
            <a:lvl5pPr rtl="0" eaLnBrk="0" fontAlgn="base" hangingPunct="0">
              <a:spcBef>
                <a:spcPct val="0"/>
              </a:spcBef>
              <a:spcAft>
                <a:spcPct val="0"/>
              </a:spcAft>
              <a:defRPr>
                <a:solidFill>
                  <a:schemeClr val="tx1"/>
                </a:solidFill>
                <a:latin typeface="Arial" panose="020B0604020202020204" pitchFamily="34" charset="0"/>
              </a:defRPr>
            </a:lvl5pPr>
            <a:lvl6pPr rtl="0" eaLnBrk="0" fontAlgn="base" hangingPunct="0">
              <a:spcBef>
                <a:spcPct val="0"/>
              </a:spcBef>
              <a:spcAft>
                <a:spcPct val="0"/>
              </a:spcAft>
              <a:defRPr>
                <a:solidFill>
                  <a:schemeClr val="tx1"/>
                </a:solidFill>
                <a:latin typeface="Arial" panose="020B0604020202020204" pitchFamily="34" charset="0"/>
              </a:defRPr>
            </a:lvl6pPr>
            <a:lvl7pPr rtl="0" eaLnBrk="0" fontAlgn="base" hangingPunct="0">
              <a:spcBef>
                <a:spcPct val="0"/>
              </a:spcBef>
              <a:spcAft>
                <a:spcPct val="0"/>
              </a:spcAft>
              <a:defRPr>
                <a:solidFill>
                  <a:schemeClr val="tx1"/>
                </a:solidFill>
                <a:latin typeface="Arial" panose="020B0604020202020204" pitchFamily="34" charset="0"/>
              </a:defRPr>
            </a:lvl7pPr>
            <a:lvl8pPr rtl="0" eaLnBrk="0" fontAlgn="base" hangingPunct="0">
              <a:spcBef>
                <a:spcPct val="0"/>
              </a:spcBef>
              <a:spcAft>
                <a:spcPct val="0"/>
              </a:spcAft>
              <a:defRPr>
                <a:solidFill>
                  <a:schemeClr val="tx1"/>
                </a:solidFill>
                <a:latin typeface="Arial" panose="020B0604020202020204" pitchFamily="34" charset="0"/>
              </a:defRPr>
            </a:lvl8pPr>
            <a:lvl9pPr marL="3657600"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 Placeholder 9">
            <a:extLst>
              <a:ext uri="{FF2B5EF4-FFF2-40B4-BE49-F238E27FC236}">
                <a16:creationId xmlns:a16="http://schemas.microsoft.com/office/drawing/2014/main" id="{370BAE83-7087-482A-8F0A-C6EE85FB8C76}"/>
              </a:ext>
            </a:extLst>
          </p:cNvPr>
          <p:cNvSpPr>
            <a:spLocks noGrp="1"/>
          </p:cNvSpPr>
          <p:nvPr>
            <p:ph type="body" idx="1"/>
          </p:nvPr>
        </p:nvSpPr>
        <p:spPr>
          <a:xfrm>
            <a:off x="685801" y="2551176"/>
            <a:ext cx="10604967" cy="2487168"/>
          </a:xfrm>
        </p:spPr>
        <p:txBody>
          <a:bodyPr/>
          <a:lstStyle/>
          <a:p>
            <a:pPr marL="0" indent="0">
              <a:buNone/>
            </a:pPr>
            <a:r>
              <a:rPr lang="en-US" sz="2000" b="1" dirty="0">
                <a:latin typeface="Times New Roman" panose="02020603050405020304" pitchFamily="18" charset="0"/>
                <a:cs typeface="Times New Roman" panose="02020603050405020304" pitchFamily="18" charset="0"/>
              </a:rPr>
              <a:t>Data input :</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Movie Review Dataset</a:t>
            </a:r>
          </a:p>
          <a:p>
            <a:r>
              <a:rPr lang="en-US" b="1" dirty="0">
                <a:solidFill>
                  <a:srgbClr val="222222"/>
                </a:solidFill>
                <a:effectLst/>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Load Text Data</a:t>
            </a:r>
          </a:p>
          <a:p>
            <a:r>
              <a:rPr lang="en-IN" b="1" dirty="0">
                <a:solidFill>
                  <a:srgbClr val="222222"/>
                </a:solidFill>
                <a:effectLst/>
                <a:latin typeface="Times New Roman" panose="02020603050405020304" pitchFamily="18" charset="0"/>
                <a:cs typeface="Times New Roman" panose="02020603050405020304" pitchFamily="18" charset="0"/>
              </a:rPr>
              <a:t>  Clean Text Data</a:t>
            </a:r>
          </a:p>
          <a:p>
            <a:r>
              <a:rPr lang="en-IN" b="1" dirty="0">
                <a:solidFill>
                  <a:srgbClr val="222222"/>
                </a:solidFill>
                <a:effectLst/>
                <a:latin typeface="Times New Roman" panose="02020603050405020304" pitchFamily="18" charset="0"/>
                <a:cs typeface="Times New Roman" panose="02020603050405020304" pitchFamily="18" charset="0"/>
              </a:rPr>
              <a:t>  Develop Vocabulary</a:t>
            </a:r>
          </a:p>
          <a:p>
            <a:r>
              <a:rPr lang="en-IN" b="1" dirty="0">
                <a:solidFill>
                  <a:srgbClr val="222222"/>
                </a:solidFill>
                <a:latin typeface="Times New Roman" panose="02020603050405020304" pitchFamily="18" charset="0"/>
                <a:cs typeface="Times New Roman" panose="02020603050405020304" pitchFamily="18" charset="0"/>
              </a:rPr>
              <a:t>  </a:t>
            </a:r>
            <a:r>
              <a:rPr lang="en-IN" b="1" dirty="0">
                <a:solidFill>
                  <a:srgbClr val="222222"/>
                </a:solidFill>
                <a:effectLst/>
                <a:latin typeface="Times New Roman" panose="02020603050405020304" pitchFamily="18" charset="0"/>
                <a:cs typeface="Times New Roman" panose="02020603050405020304" pitchFamily="18" charset="0"/>
              </a:rPr>
              <a:t>Save Prepared Data</a:t>
            </a:r>
          </a:p>
          <a:p>
            <a:endParaRPr lang="en-IN" b="1" dirty="0">
              <a:solidFill>
                <a:srgbClr val="222222"/>
              </a:solidFill>
              <a:latin typeface="Helvetica Neue"/>
            </a:endParaRPr>
          </a:p>
          <a:p>
            <a:pPr marL="0" indent="0">
              <a:buNone/>
            </a:pPr>
            <a:endParaRPr lang="en-IN" b="1" dirty="0">
              <a:solidFill>
                <a:srgbClr val="222222"/>
              </a:solidFill>
              <a:effectLst/>
              <a:latin typeface="Helvetica Neue"/>
            </a:endParaRPr>
          </a:p>
          <a:p>
            <a:pPr marL="0" indent="0">
              <a:buNone/>
            </a:pPr>
            <a:endParaRPr lang="en-IN" b="1" dirty="0">
              <a:solidFill>
                <a:srgbClr val="222222"/>
              </a:solidFill>
              <a:effectLst/>
              <a:latin typeface="Helvetica Neue"/>
            </a:endParaRPr>
          </a:p>
          <a:p>
            <a:pPr marL="0" indent="0">
              <a:buNone/>
            </a:pPr>
            <a:endParaRPr lang="en-IN" b="1" dirty="0"/>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pic>
        <p:nvPicPr>
          <p:cNvPr id="2050" name="Picture 2" descr="Data Science Project of Rotten Tomatoes Movie Rating Prediction: Second  Approach - KDnuggets">
            <a:extLst>
              <a:ext uri="{FF2B5EF4-FFF2-40B4-BE49-F238E27FC236}">
                <a16:creationId xmlns:a16="http://schemas.microsoft.com/office/drawing/2014/main" id="{08E6F49E-D477-4E9F-9195-7C0468D9EC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576" y="1353312"/>
            <a:ext cx="9753600" cy="5031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5" name="Text Placeholder 4">
            <a:extLst>
              <a:ext uri="{FF2B5EF4-FFF2-40B4-BE49-F238E27FC236}">
                <a16:creationId xmlns:a16="http://schemas.microsoft.com/office/drawing/2014/main" id="{C9AB69AF-005F-4CD3-AD99-ECCD97DAA575}"/>
              </a:ext>
            </a:extLst>
          </p:cNvPr>
          <p:cNvSpPr>
            <a:spLocks noGrp="1"/>
          </p:cNvSpPr>
          <p:nvPr>
            <p:ph type="body" idx="1"/>
          </p:nvPr>
        </p:nvSpPr>
        <p:spPr>
          <a:xfrm>
            <a:off x="581192" y="1302026"/>
            <a:ext cx="11029615" cy="4952470"/>
          </a:xfrm>
        </p:spPr>
        <p:txBody>
          <a:bodyPr/>
          <a:lstStyle/>
          <a:p>
            <a:r>
              <a:rPr lang="en-US" b="1" i="0" dirty="0">
                <a:solidFill>
                  <a:srgbClr val="373D3F"/>
                </a:solidFill>
                <a:effectLst/>
                <a:latin typeface="Times New Roman" panose="02020603050405020304" pitchFamily="18" charset="0"/>
                <a:cs typeface="Times New Roman" panose="02020603050405020304" pitchFamily="18" charset="0"/>
              </a:rPr>
              <a:t>We have taken a short excursion to find out what it takes to construct a movie script and then produce it into the final product of a movie. We did not discuss acting and movie stars in this book. Many people will say they get excited about a movie if a particular movie personality is in the movie. But do you? Is that the only reason you go to the movies, or is it a combination of the different elements that we have discussed? If it is only because of a movie star that you go to the movies, you would not have read this textbook. Historically, from a personal novice viewpoint, fans of a particular movie star will stop going to the movies to see this star, if the star has a bad string of movies in a row</a:t>
            </a:r>
          </a:p>
          <a:p>
            <a:r>
              <a:rPr lang="en-US" b="1" i="0" dirty="0">
                <a:solidFill>
                  <a:srgbClr val="373D3F"/>
                </a:solidFill>
                <a:effectLst/>
                <a:latin typeface="Times New Roman" panose="02020603050405020304" pitchFamily="18" charset="0"/>
                <a:cs typeface="Times New Roman" panose="02020603050405020304" pitchFamily="18" charset="0"/>
              </a:rPr>
              <a:t>The theme gives purpose to the movie.</a:t>
            </a:r>
          </a:p>
          <a:p>
            <a:pPr algn="just"/>
            <a:r>
              <a:rPr lang="en-US" b="1" i="0" dirty="0">
                <a:solidFill>
                  <a:srgbClr val="373D3F"/>
                </a:solidFill>
                <a:effectLst/>
                <a:latin typeface="Times New Roman" panose="02020603050405020304" pitchFamily="18" charset="0"/>
                <a:cs typeface="Times New Roman" panose="02020603050405020304" pitchFamily="18" charset="0"/>
              </a:rPr>
              <a:t>The genre categorizes the movie but also indirectly shapes the characters and story, establishes the setting, and determines the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are expanded in order to act within the narrative structure of the story and plot.</a:t>
            </a:r>
          </a:p>
          <a:p>
            <a:pPr algn="just"/>
            <a:r>
              <a:rPr lang="en-US" b="1" i="0" dirty="0">
                <a:solidFill>
                  <a:srgbClr val="373D3F"/>
                </a:solidFill>
                <a:effectLst/>
                <a:latin typeface="Times New Roman" panose="02020603050405020304" pitchFamily="18" charset="0"/>
                <a:cs typeface="Times New Roman" panose="02020603050405020304" pitchFamily="18" charset="0"/>
              </a:rPr>
              <a:t>The characters and their actions are further defined by their physiology, psychology, and sociology.</a:t>
            </a:r>
          </a:p>
          <a:p>
            <a:pPr lvl="3"/>
            <a:endParaRPr lang="en-IN" dirty="0"/>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626715" y="1340017"/>
            <a:ext cx="11029615" cy="1586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rPr>
              <a:t>The proposed solution lays the foundation for ongoing advancements in the movie review analysis </a:t>
            </a:r>
            <a:r>
              <a:rPr lang="en-US" altLang="zh-CN" sz="2000" b="1" i="0" u="none" strike="noStrike" kern="1200" cap="none" spc="0" baseline="0" dirty="0" err="1">
                <a:solidFill>
                  <a:srgbClr val="404040"/>
                </a:solidFill>
                <a:latin typeface="Times New Roman" panose="02020603050405020304" pitchFamily="18" charset="0"/>
                <a:cs typeface="Times New Roman" panose="02020603050405020304" pitchFamily="18" charset="0"/>
              </a:rPr>
              <a:t>optimaisation</a:t>
            </a:r>
            <a:r>
              <a:rPr lang="en-US" altLang="zh-CN" sz="2000" b="1" dirty="0">
                <a:latin typeface="Times New Roman" panose="02020603050405020304" pitchFamily="18" charset="0"/>
                <a:cs typeface="Times New Roman" panose="02020603050405020304" pitchFamily="18" charset="0"/>
              </a:rPr>
              <a:t>. Here are key areas for future exploration and enhancement:</a:t>
            </a:r>
          </a:p>
          <a:p>
            <a:pPr marL="0" indent="0" algn="l">
              <a:lnSpc>
                <a:spcPct val="110000"/>
              </a:lnSpc>
              <a:spcBef>
                <a:spcPct val="20000"/>
              </a:spcBef>
              <a:spcAft>
                <a:spcPts val="600"/>
              </a:spcAft>
              <a:buNone/>
            </a:pPr>
            <a:endParaRPr lang="en-US" altLang="zh-CN" sz="2000" b="1" i="0" u="none" strike="noStrike" kern="1200" cap="none" spc="0" baseline="0" dirty="0">
              <a:solidFill>
                <a:srgbClr val="404040"/>
              </a:solidFill>
              <a:latin typeface="Times New Roman" panose="02020603050405020304" pitchFamily="18" charset="0"/>
              <a:cs typeface="Times New Roman" panose="02020603050405020304" pitchFamily="18"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pic>
        <p:nvPicPr>
          <p:cNvPr id="3076" name="Picture 4" descr="Future of the Film Industry: 14 Ways Artificial Intelligence and Game  Engines Will Shape Film industry">
            <a:extLst>
              <a:ext uri="{FF2B5EF4-FFF2-40B4-BE49-F238E27FC236}">
                <a16:creationId xmlns:a16="http://schemas.microsoft.com/office/drawing/2014/main" id="{1DC45305-6B59-412C-857F-68ABC3BCC2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19" y="2313432"/>
            <a:ext cx="7040881" cy="439826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1B81C4-ACC0-4945-B2DD-B0E37CD82FF9}"/>
              </a:ext>
            </a:extLst>
          </p:cNvPr>
          <p:cNvSpPr txBox="1"/>
          <p:nvPr/>
        </p:nvSpPr>
        <p:spPr>
          <a:xfrm>
            <a:off x="8012430" y="2775107"/>
            <a:ext cx="3552855" cy="1200329"/>
          </a:xfrm>
          <a:prstGeom prst="rect">
            <a:avLst/>
          </a:prstGeom>
          <a:noFill/>
        </p:spPr>
        <p:txBody>
          <a:bodyPr wrap="square">
            <a:spAutoFit/>
          </a:bodyPr>
          <a:lstStyle/>
          <a:p>
            <a:r>
              <a:rPr lang="en-US" b="1" i="0" dirty="0">
                <a:solidFill>
                  <a:srgbClr val="BDC1C6"/>
                </a:solidFill>
                <a:effectLst/>
                <a:latin typeface="Google Sans"/>
              </a:rPr>
              <a:t> </a:t>
            </a:r>
            <a:r>
              <a:rPr lang="en-US" b="1" i="0" dirty="0">
                <a:effectLst/>
                <a:latin typeface="Times New Roman" panose="02020603050405020304" pitchFamily="18" charset="0"/>
                <a:cs typeface="Times New Roman" panose="02020603050405020304" pitchFamily="18" charset="0"/>
              </a:rPr>
              <a:t>Analyze the history of a user's preferences &amp; suggest movies that other users with similar interests enjoy</a:t>
            </a:r>
            <a:r>
              <a:rPr lang="en-US" b="1" i="0" dirty="0">
                <a:solidFill>
                  <a:srgbClr val="BDC1C6"/>
                </a:solidFill>
                <a:effectLst/>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141</TotalTime>
  <Words>745</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Calibri</vt:lpstr>
      <vt:lpstr>Calibri Light</vt:lpstr>
      <vt:lpstr>Courier New</vt:lpstr>
      <vt:lpstr>Droid Sans</vt:lpstr>
      <vt:lpstr>Franklin Gothic Book</vt:lpstr>
      <vt:lpstr>Franklin Gothic Demi</vt:lpstr>
      <vt:lpstr>Google Sans</vt:lpstr>
      <vt:lpstr>Helvetica Neue</vt:lpstr>
      <vt:lpstr>Times New Roman</vt:lpstr>
      <vt:lpstr>Wingdings 2</vt:lpstr>
      <vt:lpstr>DividendVTI</vt:lpstr>
      <vt:lpstr>Movie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 madhan</cp:lastModifiedBy>
  <cp:revision>38</cp:revision>
  <dcterms:created xsi:type="dcterms:W3CDTF">2021-05-26T16:50:10Z</dcterms:created>
  <dcterms:modified xsi:type="dcterms:W3CDTF">2024-04-05T09:44:41Z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