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86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sp>
        <p:nvSpPr>
          <p:cNvPr id="104868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7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6" name="Holder 3"/>
          <p:cNvSpPr>
            <a:spLocks noGrp="1"/>
          </p:cNvSpPr>
          <p:nvPr>
            <p:ph type="body" idx="1"/>
          </p:nvPr>
        </p:nvSpPr>
        <p:spPr/>
        <p:txBody>
          <a:bodyPr bIns="0" lIns="0" rIns="0" tIns="0"/>
          <a:p/>
        </p:txBody>
      </p:sp>
      <p:sp>
        <p:nvSpPr>
          <p:cNvPr id="104867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7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8"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8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6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3"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05"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9" name=""/>
        <p:cNvGrpSpPr/>
        <p:nvPr/>
      </p:nvGrpSpPr>
      <p:grpSpPr>
        <a:xfrm>
          <a:off x="0" y="0"/>
          <a:ext cx="0" cy="0"/>
          <a:chOff x="0" y="0"/>
          <a:chExt cx="0" cy="0"/>
        </a:xfrm>
      </p:grpSpPr>
      <p:sp>
        <p:nvSpPr>
          <p:cNvPr id="104868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8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558165" y="385444"/>
            <a:ext cx="9764395" cy="1122362"/>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0" name="Holder 6"/>
          <p:cNvSpPr>
            <a:spLocks noGrp="1"/>
          </p:cNvSpPr>
          <p:nvPr>
            <p:ph type="sldNum" sz="quarter" idx="7"/>
          </p:nvPr>
        </p:nvSpPr>
        <p:spPr>
          <a:xfrm>
            <a:off x="11277218" y="6473337"/>
            <a:ext cx="241300"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github.com/Shiffy24/TNSDC-GEN-AI" TargetMode="External"/><Relationship Id="rId3"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object 11"/>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1</a:t>
            </a:fld>
            <a:endParaRPr dirty="0" spc="-50"/>
          </a:p>
        </p:txBody>
      </p:sp>
      <p:sp>
        <p:nvSpPr>
          <p:cNvPr id="1048601" name="TextBox 1048600"/>
          <p:cNvSpPr txBox="1"/>
          <p:nvPr/>
        </p:nvSpPr>
        <p:spPr>
          <a:xfrm>
            <a:off x="398396" y="3544996"/>
            <a:ext cx="10478088" cy="1767841"/>
          </a:xfrm>
          <a:prstGeom prst="rect"/>
        </p:spPr>
        <p:txBody>
          <a:bodyPr rtlCol="0" wrap="square">
            <a:spAutoFit/>
          </a:bodyPr>
          <a:p>
            <a:r>
              <a:rPr dirty="0" sz="2800" lang="en-US">
                <a:solidFill>
                  <a:srgbClr val="000000"/>
                </a:solidFill>
              </a:rPr>
              <a:t>             NAME : SARANYA R</a:t>
            </a:r>
            <a:endParaRPr dirty="0" sz="2800" lang="en-GB">
              <a:solidFill>
                <a:srgbClr val="000000"/>
              </a:solidFill>
            </a:endParaRPr>
          </a:p>
          <a:p>
            <a:r>
              <a:rPr dirty="0" sz="2800" lang="en-US">
                <a:solidFill>
                  <a:srgbClr val="000000"/>
                </a:solidFill>
              </a:rPr>
              <a:t>REGISTER NO : 962821104083</a:t>
            </a:r>
            <a:endParaRPr dirty="0" sz="2800" lang="en-GB">
              <a:solidFill>
                <a:srgbClr val="000000"/>
              </a:solidFill>
            </a:endParaRPr>
          </a:p>
          <a:p>
            <a:r>
              <a:rPr dirty="0" sz="2800" lang="en-US">
                <a:solidFill>
                  <a:srgbClr val="000000"/>
                </a:solidFill>
              </a:rPr>
              <a:t>DEPARTMENT : COMPUTER SCIENCE AND ENGINEERING </a:t>
            </a:r>
          </a:p>
          <a:p>
            <a:r>
              <a:rPr dirty="0" sz="2800" lang="en-US">
                <a:solidFill>
                  <a:srgbClr val="000000"/>
                </a:solidFill>
              </a:rPr>
              <a:t>                             </a:t>
            </a:r>
            <a:endParaRPr dirty="0"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1" name="object 7"/>
          <p:cNvSpPr txBox="1">
            <a:spLocks noGrp="1"/>
          </p:cNvSpPr>
          <p:nvPr>
            <p:ph type="title"/>
          </p:nvPr>
        </p:nvSpPr>
        <p:spPr>
          <a:xfrm>
            <a:off x="558165" y="385444"/>
            <a:ext cx="9764395" cy="737236"/>
          </a:xfrm>
          <a:prstGeom prst="rect"/>
        </p:spPr>
        <p:txBody>
          <a:bodyPr bIns="0" lIns="0" rIns="0" rtlCol="0" tIns="13335" vert="horz" wrap="square">
            <a:spAutoFit/>
          </a:bodyPr>
          <a:p>
            <a:pPr marL="209550">
              <a:lnSpc>
                <a:spcPct val="100000"/>
              </a:lnSpc>
              <a:spcBef>
                <a:spcPts val="105"/>
              </a:spcBef>
            </a:pPr>
            <a:r>
              <a:rPr dirty="0" spc="-60"/>
              <a:t>RESULTS</a:t>
            </a:r>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10</a:t>
            </a:fld>
            <a:endParaRPr dirty="0" spc="-25"/>
          </a:p>
        </p:txBody>
      </p:sp>
      <p:sp>
        <p:nvSpPr>
          <p:cNvPr id="1048673" name="TextBox 1"/>
          <p:cNvSpPr txBox="1"/>
          <p:nvPr/>
        </p:nvSpPr>
        <p:spPr>
          <a:xfrm>
            <a:off x="762000" y="1507806"/>
            <a:ext cx="8077200" cy="2377440"/>
          </a:xfrm>
          <a:prstGeom prst="rect"/>
          <a:noFill/>
        </p:spPr>
        <p:txBody>
          <a:bodyPr rtlCol="0" wrap="square">
            <a:spAutoFit/>
          </a:bodyPr>
          <a:p>
            <a:pPr>
              <a:lnSpc>
                <a:spcPct val="150000"/>
              </a:lnSpc>
            </a:pPr>
            <a:r>
              <a:rPr dirty="0" sz="2000" lang="en-US">
                <a:latin typeface="Trebuchet MS" panose="020B0603020202020204" pitchFamily="34" charset="0"/>
              </a:rPr>
              <a:t>In summary, the result of this project is a powerful text-to-image generation system that empowers users to effortlessly create high-quality images from textual descriptions. This system has the potential to revolutionize content generation processes and unlock new opportunities for creative expression and communication.</a:t>
            </a:r>
            <a:endParaRPr dirty="0" sz="2000" lang="en-IN">
              <a:latin typeface="Trebuchet MS" panose="020B0603020202020204" pitchFamily="34" charset="0"/>
            </a:endParaRPr>
          </a:p>
        </p:txBody>
      </p:sp>
      <p:sp>
        <p:nvSpPr>
          <p:cNvPr id="1048674" name="TextBox 3">
            <a:hlinkClick r:id="rId2"/>
          </p:cNvPr>
          <p:cNvSpPr txBox="1"/>
          <p:nvPr/>
        </p:nvSpPr>
        <p:spPr>
          <a:xfrm>
            <a:off x="914400" y="5978876"/>
            <a:ext cx="1819275" cy="369332"/>
          </a:xfrm>
          <a:prstGeom prst="rect"/>
          <a:noFill/>
        </p:spPr>
        <p:txBody>
          <a:bodyPr rtlCol="0" wrap="square">
            <a:spAutoFit/>
          </a:bodyPr>
          <a:p>
            <a:r>
              <a:rPr dirty="0" lang="en-US" u="sng">
                <a:solidFill>
                  <a:srgbClr val="0070C0"/>
                </a:solidFill>
              </a:rPr>
              <a:t>Demo Link</a:t>
            </a:r>
            <a:endParaRPr dirty="0" lang="en-IN" u="sng">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sp>
        <p:nvSpPr>
          <p:cNvPr id="104860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3"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9" name="object 17"/>
          <p:cNvSpPr txBox="1">
            <a:spLocks noGrp="1"/>
          </p:cNvSpPr>
          <p:nvPr>
            <p:ph type="title"/>
          </p:nvPr>
        </p:nvSpPr>
        <p:spPr>
          <a:xfrm>
            <a:off x="1207411" y="1183957"/>
            <a:ext cx="9728835" cy="1082992"/>
          </a:xfrm>
          <a:prstGeom prst="rect"/>
        </p:spPr>
        <p:txBody>
          <a:bodyPr bIns="0" lIns="0" rIns="0" rtlCol="0" tIns="460692" vert="horz" wrap="square">
            <a:spAutoFit/>
          </a:bodyPr>
          <a:p>
            <a:pPr indent="0" marL="0">
              <a:lnSpc>
                <a:spcPct val="100000"/>
              </a:lnSpc>
              <a:spcBef>
                <a:spcPts val="130"/>
              </a:spcBef>
              <a:buNone/>
            </a:pPr>
            <a:r>
              <a:rPr dirty="0" sz="4250" lang="en-US"/>
              <a:t>PROJECT </a:t>
            </a:r>
            <a:r>
              <a:rPr altLang="en-US" dirty="0" sz="4250" lang="en-US"/>
              <a:t>TITLE : </a:t>
            </a:r>
            <a:endParaRPr dirty="0" sz="4250"/>
          </a:p>
        </p:txBody>
      </p:sp>
      <p:grpSp>
        <p:nvGrpSpPr>
          <p:cNvPr id="24"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0" name="object 22"/>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2</a:t>
            </a:fld>
            <a:endParaRPr dirty="0" spc="-50"/>
          </a:p>
        </p:txBody>
      </p:sp>
      <p:sp>
        <p:nvSpPr>
          <p:cNvPr id="1048696" name=""/>
          <p:cNvSpPr txBox="1"/>
          <p:nvPr/>
        </p:nvSpPr>
        <p:spPr>
          <a:xfrm>
            <a:off x="2935099" y="3116580"/>
            <a:ext cx="5999350" cy="624841"/>
          </a:xfrm>
          <a:prstGeom prst="rect"/>
        </p:spPr>
        <p:txBody>
          <a:bodyPr rtlCol="0" wrap="square">
            <a:spAutoFit/>
          </a:bodyPr>
          <a:p>
            <a:r>
              <a:rPr b="1" sz="3600" lang="en-US">
                <a:solidFill>
                  <a:srgbClr val="000000"/>
                </a:solidFill>
              </a:rPr>
              <a:t>T</a:t>
            </a:r>
            <a:r>
              <a:rPr b="1" sz="3600" lang="en-US">
                <a:solidFill>
                  <a:srgbClr val="000000"/>
                </a:solidFill>
              </a:rPr>
              <a:t>e</a:t>
            </a:r>
            <a:r>
              <a:rPr b="1" sz="3600" lang="en-US">
                <a:solidFill>
                  <a:srgbClr val="000000"/>
                </a:solidFill>
              </a:rPr>
              <a:t>x</a:t>
            </a:r>
            <a:r>
              <a:rPr b="1" sz="3600" lang="en-US">
                <a:solidFill>
                  <a:srgbClr val="000000"/>
                </a:solidFill>
              </a:rPr>
              <a:t>t</a:t>
            </a:r>
            <a:r>
              <a:rPr b="1" sz="3600" lang="en-US">
                <a:solidFill>
                  <a:srgbClr val="000000"/>
                </a:solidFill>
              </a:rPr>
              <a:t> </a:t>
            </a:r>
            <a:r>
              <a:rPr b="1" sz="3600" lang="en-US">
                <a:solidFill>
                  <a:srgbClr val="000000"/>
                </a:solidFill>
              </a:rPr>
              <a:t>t</a:t>
            </a:r>
            <a:r>
              <a:rPr b="1" sz="3600" lang="en-US">
                <a:solidFill>
                  <a:srgbClr val="000000"/>
                </a:solidFill>
              </a:rPr>
              <a:t>o</a:t>
            </a:r>
            <a:r>
              <a:rPr b="1" sz="3600" lang="en-US">
                <a:solidFill>
                  <a:srgbClr val="000000"/>
                </a:solidFill>
              </a:rPr>
              <a:t> </a:t>
            </a:r>
            <a:r>
              <a:rPr b="1" sz="3600" lang="en-US">
                <a:solidFill>
                  <a:srgbClr val="000000"/>
                </a:solidFill>
              </a:rPr>
              <a:t>I</a:t>
            </a:r>
            <a:r>
              <a:rPr b="1" sz="3600" lang="en-US">
                <a:solidFill>
                  <a:srgbClr val="000000"/>
                </a:solidFill>
              </a:rPr>
              <a:t>m</a:t>
            </a:r>
            <a:r>
              <a:rPr b="1" sz="3600" lang="en-US">
                <a:solidFill>
                  <a:srgbClr val="000000"/>
                </a:solidFill>
              </a:rPr>
              <a:t>a</a:t>
            </a:r>
            <a:r>
              <a:rPr b="1" sz="3600" lang="en-US">
                <a:solidFill>
                  <a:srgbClr val="000000"/>
                </a:solidFill>
              </a:rPr>
              <a:t>g</a:t>
            </a:r>
            <a:r>
              <a:rPr b="1" sz="3600" lang="en-US">
                <a:solidFill>
                  <a:srgbClr val="000000"/>
                </a:solidFill>
              </a:rPr>
              <a:t>e</a:t>
            </a:r>
            <a:r>
              <a:rPr b="1" sz="3600" lang="en-US">
                <a:solidFill>
                  <a:srgbClr val="000000"/>
                </a:solidFill>
              </a:rPr>
              <a:t> </a:t>
            </a:r>
            <a:r>
              <a:rPr b="1" sz="3600" lang="en-US">
                <a:solidFill>
                  <a:srgbClr val="000000"/>
                </a:solidFill>
              </a:rPr>
              <a:t>Generation </a:t>
            </a:r>
            <a:r>
              <a:rPr b="1" sz="3600" lang="en-US">
                <a:solidFill>
                  <a:srgbClr val="000000"/>
                </a:solidFill>
              </a:rPr>
              <a:t>AI </a:t>
            </a:r>
            <a:endParaRPr b="1"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2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6" name="object 3"/>
          <p:cNvGrpSpPr/>
          <p:nvPr/>
        </p:nvGrpSpPr>
        <p:grpSpPr>
          <a:xfrm>
            <a:off x="7443849" y="0"/>
            <a:ext cx="4752975" cy="6863080"/>
            <a:chOff x="7443849" y="0"/>
            <a:chExt cx="4752975" cy="6863080"/>
          </a:xfrm>
        </p:grpSpPr>
        <p:sp>
          <p:nvSpPr>
            <p:cNvPr id="104862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7" name="object 18"/>
          <p:cNvGrpSpPr/>
          <p:nvPr/>
        </p:nvGrpSpPr>
        <p:grpSpPr>
          <a:xfrm>
            <a:off x="47626" y="5707061"/>
            <a:ext cx="1693772" cy="1122362"/>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5" name="object 21"/>
          <p:cNvSpPr txBox="1">
            <a:spLocks noGrp="1"/>
          </p:cNvSpPr>
          <p:nvPr>
            <p:ph type="title"/>
          </p:nvPr>
        </p:nvSpPr>
        <p:spPr>
          <a:xfrm>
            <a:off x="558165" y="385444"/>
            <a:ext cx="9764395" cy="797179"/>
          </a:xfrm>
          <a:prstGeom prst="rect"/>
        </p:spPr>
        <p:txBody>
          <a:bodyPr bIns="0" lIns="0" rIns="0" rtlCol="0" tIns="73279" vert="horz" wrap="square">
            <a:spAutoFit/>
          </a:bodyPr>
          <a:p>
            <a:pPr marL="193675">
              <a:lnSpc>
                <a:spcPct val="100000"/>
              </a:lnSpc>
              <a:spcBef>
                <a:spcPts val="105"/>
              </a:spcBef>
            </a:pPr>
            <a:r>
              <a:rPr dirty="0" spc="-10"/>
              <a:t>AGENDA</a:t>
            </a:r>
          </a:p>
        </p:txBody>
      </p:sp>
      <p:sp>
        <p:nvSpPr>
          <p:cNvPr id="1048636" name="object 22"/>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3</a:t>
            </a:fld>
            <a:endParaRPr dirty="0" spc="-50"/>
          </a:p>
        </p:txBody>
      </p:sp>
      <p:sp>
        <p:nvSpPr>
          <p:cNvPr id="1048637" name="TextBox 22"/>
          <p:cNvSpPr txBox="1"/>
          <p:nvPr/>
        </p:nvSpPr>
        <p:spPr>
          <a:xfrm>
            <a:off x="759558" y="1371600"/>
            <a:ext cx="8576825" cy="3825241"/>
          </a:xfrm>
          <a:prstGeom prst="rect"/>
          <a:noFill/>
        </p:spPr>
        <p:txBody>
          <a:bodyPr rtlCol="0" wrap="square">
            <a:spAutoFit/>
          </a:bodyPr>
          <a:p>
            <a:pPr indent="-342900" marL="342900">
              <a:lnSpc>
                <a:spcPct val="150000"/>
              </a:lnSpc>
              <a:buFont typeface="+mj-lt"/>
              <a:buAutoNum type="arabicPeriod"/>
            </a:pPr>
            <a:r>
              <a:rPr dirty="0" sz="2400" lang="en-IN">
                <a:solidFill>
                  <a:schemeClr val="tx1"/>
                </a:solidFill>
                <a:latin typeface="Trebuchet MS" panose="020B0603020202020204" pitchFamily="34" charset="0"/>
              </a:rPr>
              <a:t>Data Preparation</a:t>
            </a:r>
          </a:p>
          <a:p>
            <a:pPr indent="-342900" marL="342900">
              <a:lnSpc>
                <a:spcPct val="150000"/>
              </a:lnSpc>
              <a:buFont typeface="+mj-lt"/>
              <a:buAutoNum type="arabicPeriod"/>
            </a:pPr>
            <a:r>
              <a:rPr dirty="0" sz="2400" lang="en-IN">
                <a:solidFill>
                  <a:schemeClr val="tx1"/>
                </a:solidFill>
                <a:latin typeface="Trebuchet MS" panose="020B0603020202020204" pitchFamily="34" charset="0"/>
              </a:rPr>
              <a:t>Model Selection and Integration</a:t>
            </a:r>
          </a:p>
          <a:p>
            <a:pPr indent="-342900" marL="342900">
              <a:lnSpc>
                <a:spcPct val="150000"/>
              </a:lnSpc>
              <a:buFont typeface="+mj-lt"/>
              <a:buAutoNum type="arabicPeriod"/>
            </a:pPr>
            <a:r>
              <a:rPr dirty="0" sz="2400" lang="en-IN">
                <a:solidFill>
                  <a:schemeClr val="tx1"/>
                </a:solidFill>
                <a:latin typeface="Trebuchet MS" panose="020B0603020202020204" pitchFamily="34" charset="0"/>
              </a:rPr>
              <a:t>Model Configuration and Parameters</a:t>
            </a:r>
          </a:p>
          <a:p>
            <a:pPr indent="-342900" marL="342900">
              <a:lnSpc>
                <a:spcPct val="150000"/>
              </a:lnSpc>
              <a:buFont typeface="+mj-lt"/>
              <a:buAutoNum type="arabicPeriod"/>
            </a:pPr>
            <a:r>
              <a:rPr dirty="0" sz="2400" i="0" lang="en-IN">
                <a:solidFill>
                  <a:schemeClr val="tx1"/>
                </a:solidFill>
                <a:effectLst/>
                <a:latin typeface="Trebuchet MS" panose="020B0603020202020204" pitchFamily="34" charset="0"/>
              </a:rPr>
              <a:t>Image Generation Process</a:t>
            </a:r>
          </a:p>
          <a:p>
            <a:pPr indent="-342900" marL="342900">
              <a:lnSpc>
                <a:spcPct val="150000"/>
              </a:lnSpc>
              <a:buFont typeface="+mj-lt"/>
              <a:buAutoNum type="arabicPeriod"/>
            </a:pPr>
            <a:r>
              <a:rPr dirty="0" sz="2400" i="0" lang="en-IN">
                <a:solidFill>
                  <a:schemeClr val="tx1"/>
                </a:solidFill>
                <a:effectLst/>
                <a:latin typeface="Trebuchet MS" panose="020B0603020202020204" pitchFamily="34" charset="0"/>
              </a:rPr>
              <a:t>Code Implementation</a:t>
            </a:r>
            <a:endParaRPr dirty="0" sz="2400" lang="en-IN">
              <a:solidFill>
                <a:schemeClr val="tx1"/>
              </a:solidFill>
              <a:latin typeface="Trebuchet MS" panose="020B0603020202020204" pitchFamily="34" charset="0"/>
            </a:endParaRPr>
          </a:p>
          <a:p>
            <a:pPr indent="-342900" marL="342900">
              <a:lnSpc>
                <a:spcPct val="150000"/>
              </a:lnSpc>
              <a:buFont typeface="+mj-lt"/>
              <a:buAutoNum type="arabicPeriod"/>
            </a:pPr>
            <a:r>
              <a:rPr dirty="0" sz="2400" i="0" lang="en-IN">
                <a:solidFill>
                  <a:schemeClr val="tx1"/>
                </a:solidFill>
                <a:effectLst/>
                <a:latin typeface="Trebuchet MS" panose="020B0603020202020204" pitchFamily="34" charset="0"/>
              </a:rPr>
              <a:t>Result Evaluation</a:t>
            </a:r>
          </a:p>
          <a:p>
            <a:pPr indent="-342900" marL="342900">
              <a:lnSpc>
                <a:spcPct val="150000"/>
              </a:lnSpc>
              <a:buFont typeface="+mj-lt"/>
              <a:buAutoNum type="arabicPeriod"/>
            </a:pPr>
            <a:r>
              <a:rPr dirty="0" sz="2400" lang="en-IN">
                <a:solidFill>
                  <a:schemeClr val="tx1"/>
                </a:solidFill>
                <a:latin typeface="Trebuchet MS" panose="020B0603020202020204" pitchFamily="34" charset="0"/>
              </a:rPr>
              <a:t>Applications and Use Cases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7991475" y="2933700"/>
            <a:ext cx="2762250" cy="3257550"/>
            <a:chOff x="7991475" y="2933700"/>
            <a:chExt cx="2762250" cy="3257550"/>
          </a:xfrm>
        </p:grpSpPr>
        <p:sp>
          <p:nvSpPr>
            <p:cNvPr id="104863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0" name="object 7"/>
          <p:cNvSpPr txBox="1">
            <a:spLocks noGrp="1"/>
          </p:cNvSpPr>
          <p:nvPr>
            <p:ph type="title"/>
          </p:nvPr>
        </p:nvSpPr>
        <p:spPr>
          <a:xfrm>
            <a:off x="834072" y="575055"/>
            <a:ext cx="5638800"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10"/>
              <a:t>PROBLEM</a:t>
            </a:r>
            <a:r>
              <a:rPr dirty="0" sz="4250"/>
              <a:t>	</a:t>
            </a:r>
            <a:r>
              <a:rPr dirty="0" sz="4250" spc="-75"/>
              <a:t>STATEMENT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1" name="object 10"/>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4</a:t>
            </a:fld>
            <a:endParaRPr dirty="0" spc="-50"/>
          </a:p>
        </p:txBody>
      </p:sp>
      <p:sp>
        <p:nvSpPr>
          <p:cNvPr id="1048642" name="TextBox 8"/>
          <p:cNvSpPr txBox="1"/>
          <p:nvPr/>
        </p:nvSpPr>
        <p:spPr>
          <a:xfrm>
            <a:off x="834072" y="1752600"/>
            <a:ext cx="7090728" cy="3291841"/>
          </a:xfrm>
          <a:prstGeom prst="rect"/>
          <a:noFill/>
        </p:spPr>
        <p:txBody>
          <a:bodyPr rtlCol="0" wrap="square">
            <a:spAutoFit/>
          </a:bodyPr>
          <a:p>
            <a:pPr>
              <a:lnSpc>
                <a:spcPct val="150000"/>
              </a:lnSpc>
            </a:pPr>
            <a:r>
              <a:rPr dirty="0" sz="2400" lang="en-US">
                <a:latin typeface="Trebuchet MS" panose="020B0603020202020204" pitchFamily="34" charset="0"/>
                <a:cs typeface="Times New Roman" panose="02020603050405020304" pitchFamily="18" charset="0"/>
              </a:rPr>
              <a:t>Developing a system capable of generating high-quality images from textual descriptions or prompts involves leveraging artificial intelligence (AI) models to understand and interpret natural language inputs, and then generating corresponding visual representations.</a:t>
            </a:r>
            <a:endParaRPr dirty="0" sz="2400" lang="en-IN">
              <a:latin typeface="Trebuchet MS" panose="020B0603020202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8658225" y="2647950"/>
            <a:ext cx="3533775" cy="3810000"/>
            <a:chOff x="8658225" y="2647950"/>
            <a:chExt cx="3533775" cy="381000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5" name="object 7"/>
          <p:cNvSpPr txBox="1">
            <a:spLocks noGrp="1"/>
          </p:cNvSpPr>
          <p:nvPr>
            <p:ph type="title"/>
          </p:nvPr>
        </p:nvSpPr>
        <p:spPr>
          <a:xfrm>
            <a:off x="739775" y="829627"/>
            <a:ext cx="5264785" cy="638810"/>
          </a:xfrm>
          <a:prstGeom prst="rect"/>
        </p:spPr>
        <p:txBody>
          <a:bodyPr bIns="0" lIns="0" rIns="0" rtlCol="0" tIns="16510" vert="horz" wrap="square">
            <a:spAutoFit/>
          </a:bodyPr>
          <a:p>
            <a:pPr marL="12700">
              <a:lnSpc>
                <a:spcPct val="100000"/>
              </a:lnSpc>
              <a:spcBef>
                <a:spcPts val="130"/>
              </a:spcBef>
              <a:tabLst>
                <a:tab algn="l" pos="2643505"/>
              </a:tabLst>
            </a:pPr>
            <a:r>
              <a:rPr dirty="0" sz="4250" spc="-10"/>
              <a:t>PROJECT</a:t>
            </a:r>
            <a:r>
              <a:rPr dirty="0" sz="4250"/>
              <a:t>	</a:t>
            </a:r>
            <a:r>
              <a:rPr dirty="0" sz="4250" spc="-1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6" name="object 10"/>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5</a:t>
            </a:fld>
            <a:endParaRPr dirty="0" spc="-50"/>
          </a:p>
        </p:txBody>
      </p:sp>
      <p:sp>
        <p:nvSpPr>
          <p:cNvPr id="1048647" name="TextBox 8"/>
          <p:cNvSpPr txBox="1"/>
          <p:nvPr/>
        </p:nvSpPr>
        <p:spPr>
          <a:xfrm>
            <a:off x="838200" y="1676400"/>
            <a:ext cx="8077200" cy="4511041"/>
          </a:xfrm>
          <a:prstGeom prst="rect"/>
          <a:noFill/>
        </p:spPr>
        <p:txBody>
          <a:bodyPr rtlCol="0" wrap="square">
            <a:spAutoFit/>
          </a:bodyPr>
          <a:p>
            <a:r>
              <a:rPr b="1" dirty="0" sz="2400" lang="en-IN">
                <a:latin typeface="Trebuchet MS" panose="020B0603020202020204" pitchFamily="34" charset="0"/>
              </a:rPr>
              <a:t>Objective:</a:t>
            </a:r>
          </a:p>
          <a:p>
            <a:r>
              <a:rPr dirty="0" sz="2000" lang="en-IN"/>
              <a:t>Develop a system to generate high-quality images from text prompts using advanced AI models.</a:t>
            </a:r>
          </a:p>
          <a:p>
            <a:endParaRPr dirty="0" sz="2000" lang="en-IN"/>
          </a:p>
          <a:p>
            <a:r>
              <a:rPr b="1" dirty="0" sz="2400" lang="en-IN">
                <a:latin typeface="Trebuchet MS" panose="020B0603020202020204" pitchFamily="34" charset="0"/>
              </a:rPr>
              <a:t>Technologies:</a:t>
            </a:r>
          </a:p>
          <a:p>
            <a:r>
              <a:rPr dirty="0" sz="2000" lang="en-IN"/>
              <a:t>Stable Diffusion model</a:t>
            </a:r>
          </a:p>
          <a:p>
            <a:r>
              <a:rPr dirty="0" sz="2000" lang="en-IN"/>
              <a:t>Transformers library</a:t>
            </a:r>
          </a:p>
          <a:p>
            <a:endParaRPr dirty="0" sz="2000" lang="en-IN"/>
          </a:p>
          <a:p>
            <a:r>
              <a:rPr b="1" dirty="0" sz="2400" lang="en-IN">
                <a:latin typeface="Trebuchet MS" panose="020B0603020202020204" pitchFamily="34" charset="0"/>
              </a:rPr>
              <a:t>Methodology:</a:t>
            </a:r>
            <a:endParaRPr dirty="0" sz="2000" lang="en-IN"/>
          </a:p>
          <a:p>
            <a:r>
              <a:rPr dirty="0" sz="2000" lang="en-IN"/>
              <a:t>Natural Language Understanding (NLU): Extract semantic information from text prompts.</a:t>
            </a:r>
          </a:p>
          <a:p>
            <a:r>
              <a:rPr dirty="0" sz="2000" lang="en-IN"/>
              <a:t>Image Generation: Use Stable Diffusion to synthesize images from extracted semantics.</a:t>
            </a:r>
          </a:p>
          <a:p>
            <a:r>
              <a:rPr dirty="0" sz="2000" lang="en-IN"/>
              <a:t>Quality Assurance: Assess image fidelity, realism, and coherence.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4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0" name="object 5"/>
          <p:cNvSpPr txBox="1">
            <a:spLocks noGrp="1"/>
          </p:cNvSpPr>
          <p:nvPr>
            <p:ph type="title"/>
          </p:nvPr>
        </p:nvSpPr>
        <p:spPr>
          <a:xfrm>
            <a:off x="558165" y="385444"/>
            <a:ext cx="9764395" cy="1005458"/>
          </a:xfrm>
          <a:prstGeom prst="rect"/>
        </p:spPr>
        <p:txBody>
          <a:bodyPr bIns="0" lIns="0" rIns="0" rtlCol="0" tIns="522858" vert="horz" wrap="square">
            <a:spAutoFit/>
          </a:bodyPr>
          <a:p>
            <a:pPr marL="153670">
              <a:lnSpc>
                <a:spcPct val="100000"/>
              </a:lnSpc>
              <a:spcBef>
                <a:spcPts val="130"/>
              </a:spcBef>
            </a:pPr>
            <a:r>
              <a:rPr dirty="0" sz="3200"/>
              <a:t>WHO</a:t>
            </a:r>
            <a:r>
              <a:rPr dirty="0" sz="3200" spc="-245"/>
              <a:t> </a:t>
            </a:r>
            <a:r>
              <a:rPr dirty="0" sz="3200"/>
              <a:t>ARE</a:t>
            </a:r>
            <a:r>
              <a:rPr dirty="0" sz="3200" spc="-70"/>
              <a:t> </a:t>
            </a:r>
            <a:r>
              <a:rPr dirty="0" sz="3200"/>
              <a:t>THE</a:t>
            </a:r>
            <a:r>
              <a:rPr dirty="0" sz="3200" spc="-55"/>
              <a:t> </a:t>
            </a:r>
            <a:r>
              <a:rPr dirty="0" sz="3200"/>
              <a:t>END</a:t>
            </a:r>
            <a:r>
              <a:rPr dirty="0" sz="3200" spc="-70"/>
              <a:t> </a:t>
            </a:r>
            <a:r>
              <a:rPr dirty="0" sz="3200" spc="-10"/>
              <a:t>USERS?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1" name="object 8"/>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6</a:t>
            </a:fld>
            <a:endParaRPr dirty="0" spc="-50"/>
          </a:p>
        </p:txBody>
      </p:sp>
      <p:sp>
        <p:nvSpPr>
          <p:cNvPr id="1048652" name="TextBox 8"/>
          <p:cNvSpPr txBox="1"/>
          <p:nvPr/>
        </p:nvSpPr>
        <p:spPr>
          <a:xfrm>
            <a:off x="739775" y="1507806"/>
            <a:ext cx="8404225" cy="3139441"/>
          </a:xfrm>
          <a:prstGeom prst="rect"/>
          <a:noFill/>
        </p:spPr>
        <p:txBody>
          <a:bodyPr rtlCol="0" wrap="square">
            <a:spAutoFit/>
          </a:bodyPr>
          <a:p>
            <a:r>
              <a:rPr dirty="0" sz="2000" lang="en-US">
                <a:latin typeface="Trebuchet MS" panose="020B0603020202020204" pitchFamily="34" charset="0"/>
              </a:rPr>
              <a:t>Graphic designers are the primary end users of the text-to-image generation system. They rely on the system to create visually compelling content for various projects, including marketing campaigns, branding initiatives, and artistic endeavors. By leveraging advanced AI models like Stable Diffusion and Transformers, graphic designers can efficiently translate textual descriptions into high-quality images, streamlining their workflow and enabling them to explore new creative possibilities. This system empowers graphic designers to produce captivating visual assets that resonate with their target audience, enhancing brand communication and driving engagement across different platforms.</a:t>
            </a:r>
            <a:endParaRPr dirty="0" sz="2000" lang="en-IN">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558165" cy="657225"/>
          </a:xfrm>
          <a:prstGeom prst="rect"/>
        </p:spPr>
      </p:pic>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6"/>
          <p:cNvSpPr txBox="1">
            <a:spLocks noGrp="1"/>
          </p:cNvSpPr>
          <p:nvPr>
            <p:ph type="title"/>
          </p:nvPr>
        </p:nvSpPr>
        <p:spPr>
          <a:xfrm>
            <a:off x="558165" y="385444"/>
            <a:ext cx="9764395" cy="1019175"/>
          </a:xfrm>
          <a:prstGeom prst="rect"/>
        </p:spPr>
        <p:txBody>
          <a:bodyPr bIns="0" lIns="0" rIns="0" rtlCol="0" tIns="485775" vert="horz" wrap="square">
            <a:spAutoFit/>
          </a:bodyPr>
          <a:p>
            <a:pPr marL="12700">
              <a:lnSpc>
                <a:spcPct val="100000"/>
              </a:lnSpc>
              <a:spcBef>
                <a:spcPts val="105"/>
              </a:spcBef>
            </a:pPr>
            <a:r>
              <a:rPr dirty="0" sz="3600"/>
              <a:t>YOUR</a:t>
            </a:r>
            <a:r>
              <a:rPr dirty="0" sz="3600" spc="-95"/>
              <a:t> </a:t>
            </a:r>
            <a:r>
              <a:rPr dirty="0" sz="3600" spc="-10"/>
              <a:t>SOLUTION</a:t>
            </a:r>
            <a:r>
              <a:rPr dirty="0" sz="3600" spc="-345"/>
              <a:t> </a:t>
            </a:r>
            <a:r>
              <a:rPr dirty="0" sz="3600"/>
              <a:t>AND</a:t>
            </a:r>
            <a:r>
              <a:rPr dirty="0" sz="3600" spc="-20"/>
              <a:t> </a:t>
            </a:r>
            <a:r>
              <a:rPr dirty="0" sz="3600"/>
              <a:t>ITS </a:t>
            </a:r>
            <a:r>
              <a:rPr dirty="0" sz="3600" spc="-20"/>
              <a:t>VALUE</a:t>
            </a:r>
            <a:r>
              <a:rPr dirty="0" sz="3600" spc="-120"/>
              <a:t> </a:t>
            </a:r>
            <a:r>
              <a:rPr dirty="0" sz="3600" spc="-10"/>
              <a:t>PROPOSITION</a:t>
            </a:r>
            <a:endParaRPr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9"/>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7</a:t>
            </a:fld>
            <a:endParaRPr dirty="0" spc="-50"/>
          </a:p>
        </p:txBody>
      </p:sp>
      <p:sp>
        <p:nvSpPr>
          <p:cNvPr id="1048657" name="TextBox 10"/>
          <p:cNvSpPr txBox="1"/>
          <p:nvPr/>
        </p:nvSpPr>
        <p:spPr>
          <a:xfrm>
            <a:off x="676275" y="1507806"/>
            <a:ext cx="8543925" cy="1631216"/>
          </a:xfrm>
          <a:prstGeom prst="rect"/>
          <a:noFill/>
        </p:spPr>
        <p:txBody>
          <a:bodyPr rtlCol="0" wrap="square">
            <a:spAutoFit/>
          </a:bodyPr>
          <a:p>
            <a:r>
              <a:rPr dirty="0" sz="2000" lang="en-US">
                <a:latin typeface="Trebuchet MS" panose="020B0603020202020204" pitchFamily="34" charset="0"/>
              </a:rPr>
              <a:t>My solution is a text-to-image generation system powered by advanced AI models, including the Stable Diffusion model and the Transformers library. This system enables users to generate high-quality images from textual descriptions or prompts, bridging the gap between natural language understanding and computer vision tasks.</a:t>
            </a:r>
            <a:endParaRPr dirty="0" sz="2000" lang="en-IN">
              <a:latin typeface="Trebuchet MS" panose="020B0603020202020204" pitchFamily="34" charset="0"/>
            </a:endParaRPr>
          </a:p>
        </p:txBody>
      </p:sp>
      <p:sp>
        <p:nvSpPr>
          <p:cNvPr id="1048658" name="TextBox 12"/>
          <p:cNvSpPr txBox="1"/>
          <p:nvPr/>
        </p:nvSpPr>
        <p:spPr>
          <a:xfrm>
            <a:off x="676275" y="3429000"/>
            <a:ext cx="8391525" cy="2554545"/>
          </a:xfrm>
          <a:prstGeom prst="rect"/>
          <a:noFill/>
        </p:spPr>
        <p:txBody>
          <a:bodyPr rtlCol="0" wrap="square">
            <a:spAutoFit/>
          </a:bodyPr>
          <a:p>
            <a:pPr indent="-285750" marL="285750">
              <a:buFont typeface="Arial" panose="020B0604020202020204" pitchFamily="34" charset="0"/>
              <a:buChar char="•"/>
            </a:pPr>
            <a:r>
              <a:rPr b="1" dirty="0" sz="2000" lang="en-US">
                <a:solidFill>
                  <a:schemeClr val="tx1"/>
                </a:solidFill>
                <a:latin typeface="Trebuchet MS" panose="020B0603020202020204" pitchFamily="34" charset="0"/>
              </a:rPr>
              <a:t>Efficiency: </a:t>
            </a:r>
            <a:r>
              <a:rPr dirty="0" sz="2000" lang="en-US">
                <a:solidFill>
                  <a:schemeClr val="tx1"/>
                </a:solidFill>
                <a:latin typeface="Trebuchet MS" panose="020B0603020202020204" pitchFamily="34" charset="0"/>
              </a:rPr>
              <a:t>Our system streamlines the process of creating visual content by automating the generation of images from text prompts.</a:t>
            </a:r>
          </a:p>
          <a:p>
            <a:pPr indent="-285750" marL="285750">
              <a:buFont typeface="Arial" panose="020B0604020202020204" pitchFamily="34" charset="0"/>
              <a:buChar char="•"/>
            </a:pPr>
            <a:r>
              <a:rPr b="1" dirty="0" sz="2000" i="0" lang="en-US">
                <a:solidFill>
                  <a:schemeClr val="tx1"/>
                </a:solidFill>
                <a:effectLst/>
                <a:latin typeface="Trebuchet MS" panose="020B0603020202020204" pitchFamily="34" charset="0"/>
              </a:rPr>
              <a:t>Quality:</a:t>
            </a:r>
            <a:r>
              <a:rPr b="0" dirty="0" sz="2000" i="0" lang="en-US">
                <a:solidFill>
                  <a:schemeClr val="tx1"/>
                </a:solidFill>
                <a:effectLst/>
                <a:latin typeface="Trebuchet MS" panose="020B0603020202020204" pitchFamily="34" charset="0"/>
              </a:rPr>
              <a:t> Leveraging state-of-the-art AI models, our system produces high-fidelity images that accurately reflect the semantics of the input text.</a:t>
            </a:r>
          </a:p>
          <a:p>
            <a:pPr indent="-285750" marL="285750">
              <a:buFont typeface="Arial" panose="020B0604020202020204" pitchFamily="34" charset="0"/>
              <a:buChar char="•"/>
            </a:pPr>
            <a:r>
              <a:rPr b="1" dirty="0" sz="2000" lang="en-US">
                <a:solidFill>
                  <a:schemeClr val="tx1"/>
                </a:solidFill>
                <a:latin typeface="Trebuchet MS" panose="020B0603020202020204" pitchFamily="34" charset="0"/>
              </a:rPr>
              <a:t>Innovation: </a:t>
            </a:r>
            <a:r>
              <a:rPr dirty="0" sz="2000" lang="en-US">
                <a:solidFill>
                  <a:schemeClr val="tx1"/>
                </a:solidFill>
                <a:latin typeface="Trebuchet MS" panose="020B0603020202020204" pitchFamily="34" charset="0"/>
              </a:rPr>
              <a:t>By harnessing the power of advanced AI technologies, our system represents a cutting-edge solution at the forefront of AI-driven content generation.</a:t>
            </a:r>
            <a:endParaRPr dirty="0" sz="2000" lang="en-IN">
              <a:solidFill>
                <a:schemeClr val="tx1"/>
              </a:solidFill>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0" y="5619752"/>
            <a:ext cx="1152525" cy="1238248"/>
          </a:xfrm>
          <a:prstGeom prst="rect"/>
        </p:spPr>
      </p:pic>
      <p:sp>
        <p:nvSpPr>
          <p:cNvPr id="1048661" name="object 7"/>
          <p:cNvSpPr txBox="1">
            <a:spLocks noGrp="1"/>
          </p:cNvSpPr>
          <p:nvPr>
            <p:ph type="title"/>
          </p:nvPr>
        </p:nvSpPr>
        <p:spPr>
          <a:xfrm>
            <a:off x="558165" y="385444"/>
            <a:ext cx="9764395" cy="908304"/>
          </a:xfrm>
          <a:prstGeom prst="rect"/>
        </p:spPr>
        <p:txBody>
          <a:bodyPr bIns="0" lIns="0" rIns="0" rtlCol="0" tIns="286004" vert="horz" wrap="square">
            <a:spAutoFit/>
          </a:bodyPr>
          <a:p>
            <a:pPr marL="193675">
              <a:lnSpc>
                <a:spcPct val="100000"/>
              </a:lnSpc>
              <a:spcBef>
                <a:spcPts val="130"/>
              </a:spcBef>
            </a:pPr>
            <a:r>
              <a:rPr dirty="0" sz="4250"/>
              <a:t>THE</a:t>
            </a:r>
            <a:r>
              <a:rPr dirty="0" sz="4250" spc="20"/>
              <a:t> </a:t>
            </a:r>
            <a:r>
              <a:rPr dirty="0" sz="4250"/>
              <a:t>WOW</a:t>
            </a:r>
            <a:r>
              <a:rPr dirty="0" sz="4250" spc="90"/>
              <a:t> </a:t>
            </a:r>
            <a:r>
              <a:rPr dirty="0" sz="4250"/>
              <a:t>IN YOUR </a:t>
            </a:r>
            <a:r>
              <a:rPr dirty="0" sz="4250" spc="-10"/>
              <a:t>SOLUTION</a:t>
            </a:r>
            <a:endParaRPr sz="4250"/>
          </a:p>
        </p:txBody>
      </p:sp>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8</a:t>
            </a:fld>
            <a:endParaRPr dirty="0" spc="-25"/>
          </a:p>
        </p:txBody>
      </p:sp>
      <p:sp>
        <p:nvSpPr>
          <p:cNvPr id="1048663" name="TextBox 8"/>
          <p:cNvSpPr txBox="1"/>
          <p:nvPr/>
        </p:nvSpPr>
        <p:spPr>
          <a:xfrm>
            <a:off x="762000" y="1507806"/>
            <a:ext cx="8772525" cy="2834641"/>
          </a:xfrm>
          <a:prstGeom prst="rect"/>
          <a:noFill/>
        </p:spPr>
        <p:txBody>
          <a:bodyPr rtlCol="0" wrap="square">
            <a:spAutoFit/>
          </a:bodyPr>
          <a:p>
            <a:pPr indent="-342900" marL="342900">
              <a:buFont typeface="+mj-lt"/>
              <a:buAutoNum type="arabicPeriod"/>
            </a:pPr>
            <a:r>
              <a:rPr b="1" dirty="0" sz="2000" i="0" lang="en-US">
                <a:solidFill>
                  <a:schemeClr val="tx1"/>
                </a:solidFill>
                <a:effectLst/>
                <a:latin typeface="Trebuchet MS" panose="020B0603020202020204" pitchFamily="34" charset="0"/>
              </a:rPr>
              <a:t>Seamless Integration of AI Technologies:</a:t>
            </a:r>
            <a:r>
              <a:rPr b="0" dirty="0" sz="2000" i="0" lang="en-US">
                <a:solidFill>
                  <a:schemeClr val="tx1"/>
                </a:solidFill>
                <a:effectLst/>
                <a:latin typeface="Trebuchet MS" panose="020B0603020202020204" pitchFamily="34" charset="0"/>
              </a:rPr>
              <a:t> By seamlessly integrating advanced AI models like Stable Diffusion and Transformers, our solution empowers users to effortlessly translate text into high-quality images, bridging the gap between natural language understanding and computer vision.</a:t>
            </a:r>
          </a:p>
          <a:p>
            <a:pPr indent="-342900" marL="342900">
              <a:buFont typeface="+mj-lt"/>
              <a:buAutoNum type="arabicPeriod"/>
            </a:pPr>
            <a:r>
              <a:rPr b="1" dirty="0" sz="2000" lang="en-US">
                <a:solidFill>
                  <a:schemeClr val="tx1"/>
                </a:solidFill>
                <a:latin typeface="Trebuchet MS" panose="020B0603020202020204" pitchFamily="34" charset="0"/>
              </a:rPr>
              <a:t>Cutting-Edge Innovation: </a:t>
            </a:r>
            <a:r>
              <a:rPr dirty="0" sz="2000" lang="en-US">
                <a:solidFill>
                  <a:schemeClr val="tx1"/>
                </a:solidFill>
                <a:latin typeface="Trebuchet MS" panose="020B0603020202020204" pitchFamily="34" charset="0"/>
              </a:rPr>
              <a:t>Leveraging the latest advancements in AI-driven content generation, our solution represents the forefront of innovation, delivering realistic and contextually relevant images that captivate and engage audiences.</a:t>
            </a:r>
            <a:endParaRPr dirty="0" sz="2000" lang="en-IN">
              <a:solidFill>
                <a:schemeClr val="tx1"/>
              </a:solidFill>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9</a:t>
            </a:fld>
            <a:endParaRPr dirty="0" spc="-25"/>
          </a:p>
        </p:txBody>
      </p:sp>
      <p:sp>
        <p:nvSpPr>
          <p:cNvPr id="1048667" name="object 8"/>
          <p:cNvSpPr txBox="1">
            <a:spLocks noGrp="1"/>
          </p:cNvSpPr>
          <p:nvPr>
            <p:ph type="ctrTitle"/>
          </p:nvPr>
        </p:nvSpPr>
        <p:spPr>
          <a:xfrm>
            <a:off x="739775" y="291147"/>
            <a:ext cx="3846150" cy="737236"/>
          </a:xfrm>
          <a:prstGeom prst="rect"/>
        </p:spPr>
        <p:txBody>
          <a:bodyPr bIns="0" lIns="0" rIns="0" rtlCol="0" tIns="13335" vert="horz" wrap="square">
            <a:spAutoFit/>
          </a:bodyPr>
          <a:p>
            <a:pPr marL="12700">
              <a:lnSpc>
                <a:spcPct val="100000"/>
              </a:lnSpc>
              <a:spcBef>
                <a:spcPts val="105"/>
              </a:spcBef>
            </a:pPr>
            <a:r>
              <a:rPr dirty="0" spc="-10"/>
              <a:t>MODELLING</a:t>
            </a:r>
          </a:p>
        </p:txBody>
      </p:sp>
      <p:sp>
        <p:nvSpPr>
          <p:cNvPr id="1048668" name="TextBox 6"/>
          <p:cNvSpPr txBox="1"/>
          <p:nvPr/>
        </p:nvSpPr>
        <p:spPr>
          <a:xfrm>
            <a:off x="1206956" y="1898490"/>
            <a:ext cx="7924800" cy="3139441"/>
          </a:xfrm>
          <a:prstGeom prst="rect"/>
          <a:noFill/>
        </p:spPr>
        <p:txBody>
          <a:bodyPr rtlCol="0" wrap="square">
            <a:spAutoFit/>
          </a:bodyPr>
          <a:p>
            <a:pPr indent="-342900" marL="342900">
              <a:buFont typeface="Arial" panose="020B0604020202020204" pitchFamily="34" charset="0"/>
              <a:buChar char="•"/>
            </a:pPr>
            <a:r>
              <a:rPr b="1" dirty="0" sz="2000" lang="en-US">
                <a:solidFill>
                  <a:schemeClr val="tx1"/>
                </a:solidFill>
                <a:latin typeface="Trebuchet MS" panose="020B0603020202020204" pitchFamily="34" charset="0"/>
              </a:rPr>
              <a:t>Pretrained Model Selection: </a:t>
            </a:r>
            <a:r>
              <a:rPr dirty="0" sz="2000" lang="en-US">
                <a:solidFill>
                  <a:schemeClr val="tx1"/>
                </a:solidFill>
                <a:latin typeface="Trebuchet MS" panose="020B0603020202020204" pitchFamily="34" charset="0"/>
              </a:rPr>
              <a:t>Choose a pretrained model for text-to-image generation.</a:t>
            </a:r>
          </a:p>
          <a:p>
            <a:pPr indent="-342900" marL="342900">
              <a:buFont typeface="Arial" panose="020B0604020202020204" pitchFamily="34" charset="0"/>
              <a:buChar char="•"/>
            </a:pPr>
            <a:r>
              <a:rPr b="1" dirty="0" sz="2000" lang="en-US">
                <a:solidFill>
                  <a:schemeClr val="tx1"/>
                </a:solidFill>
                <a:latin typeface="Trebuchet MS" panose="020B0603020202020204" pitchFamily="34" charset="0"/>
              </a:rPr>
              <a:t>Input Encoding: </a:t>
            </a:r>
            <a:r>
              <a:rPr dirty="0" sz="2000" lang="en-US">
                <a:solidFill>
                  <a:schemeClr val="tx1"/>
                </a:solidFill>
                <a:latin typeface="Trebuchet MS" panose="020B0603020202020204" pitchFamily="34" charset="0"/>
              </a:rPr>
              <a:t>Tokenize textual descriptions and encode them as input to the pretrained model.</a:t>
            </a:r>
          </a:p>
          <a:p>
            <a:pPr indent="-342900" marL="342900">
              <a:buFont typeface="Arial" panose="020B0604020202020204" pitchFamily="34" charset="0"/>
              <a:buChar char="•"/>
            </a:pPr>
            <a:r>
              <a:rPr b="1" dirty="0" sz="2000" lang="en-US">
                <a:solidFill>
                  <a:schemeClr val="tx1"/>
                </a:solidFill>
                <a:latin typeface="Trebuchet MS" panose="020B0603020202020204" pitchFamily="34" charset="0"/>
              </a:rPr>
              <a:t>Conditional Generation: </a:t>
            </a:r>
            <a:r>
              <a:rPr dirty="0" sz="2000" lang="en-US">
                <a:solidFill>
                  <a:schemeClr val="tx1"/>
                </a:solidFill>
                <a:latin typeface="Trebuchet MS" panose="020B0603020202020204" pitchFamily="34" charset="0"/>
              </a:rPr>
              <a:t>Condition the pretrained model on the encoded text to generate images.</a:t>
            </a:r>
          </a:p>
          <a:p>
            <a:pPr indent="-342900" marL="342900">
              <a:buFont typeface="Arial" panose="020B0604020202020204" pitchFamily="34" charset="0"/>
              <a:buChar char="•"/>
            </a:pPr>
            <a:r>
              <a:rPr b="1" dirty="0" sz="2000" lang="en-US">
                <a:solidFill>
                  <a:schemeClr val="tx1"/>
                </a:solidFill>
                <a:latin typeface="Trebuchet MS" panose="020B0603020202020204" pitchFamily="34" charset="0"/>
              </a:rPr>
              <a:t>Quality Assessment: </a:t>
            </a:r>
            <a:r>
              <a:rPr dirty="0" sz="2000" lang="en-US">
                <a:solidFill>
                  <a:schemeClr val="tx1"/>
                </a:solidFill>
                <a:latin typeface="Trebuchet MS" panose="020B0603020202020204" pitchFamily="34" charset="0"/>
              </a:rPr>
              <a:t>Evaluate the quality and coherence of generated images.</a:t>
            </a:r>
          </a:p>
          <a:p>
            <a:pPr indent="-342900" marL="342900">
              <a:buFont typeface="Arial" panose="020B0604020202020204" pitchFamily="34" charset="0"/>
              <a:buChar char="•"/>
            </a:pPr>
            <a:r>
              <a:rPr b="1" dirty="0" sz="2000" lang="en-US">
                <a:solidFill>
                  <a:schemeClr val="tx1"/>
                </a:solidFill>
                <a:latin typeface="Trebuchet MS" panose="020B0603020202020204" pitchFamily="34" charset="0"/>
              </a:rPr>
              <a:t>Fine-Tuning</a:t>
            </a:r>
            <a:r>
              <a:rPr dirty="0" sz="2000" lang="en-US">
                <a:solidFill>
                  <a:schemeClr val="tx1"/>
                </a:solidFill>
                <a:latin typeface="Trebuchet MS" panose="020B0603020202020204" pitchFamily="34" charset="0"/>
              </a:rPr>
              <a:t>: Fine-tune the pretrained model on specific text-to-image generation tasks.</a:t>
            </a:r>
            <a:endParaRPr dirty="0" sz="2000" lang="en-IN">
              <a:solidFill>
                <a:schemeClr val="tx1"/>
              </a:solidFill>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Vinodh Raj M</dc:creator>
  <cp:lastModifiedBy>Ajitha.charleskumar@gmail.com</cp:lastModifiedBy>
  <dcterms:created xsi:type="dcterms:W3CDTF">2024-04-01T08:19:43Z</dcterms:created>
  <dcterms:modified xsi:type="dcterms:W3CDTF">2024-04-05T06:15:00Z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ICV">
    <vt:lpwstr>54f890dc1ba84a0ebe8ccd202d8cbecc</vt:lpwstr>
  </property>
</Properties>
</file>