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984" r:id="rId2"/>
  </p:sldMasterIdLst>
  <p:notesMasterIdLst>
    <p:notesMasterId r:id="rId32"/>
  </p:notesMasterIdLst>
  <p:handoutMasterIdLst>
    <p:handoutMasterId r:id="rId33"/>
  </p:handoutMasterIdLst>
  <p:sldIdLst>
    <p:sldId id="367" r:id="rId3"/>
    <p:sldId id="492" r:id="rId4"/>
    <p:sldId id="415" r:id="rId5"/>
    <p:sldId id="474" r:id="rId6"/>
    <p:sldId id="496" r:id="rId7"/>
    <p:sldId id="501" r:id="rId8"/>
    <p:sldId id="499" r:id="rId9"/>
    <p:sldId id="498" r:id="rId10"/>
    <p:sldId id="502" r:id="rId11"/>
    <p:sldId id="505" r:id="rId12"/>
    <p:sldId id="504" r:id="rId13"/>
    <p:sldId id="487" r:id="rId14"/>
    <p:sldId id="493" r:id="rId15"/>
    <p:sldId id="494" r:id="rId16"/>
    <p:sldId id="375" r:id="rId17"/>
    <p:sldId id="376" r:id="rId18"/>
    <p:sldId id="377" r:id="rId19"/>
    <p:sldId id="424" r:id="rId20"/>
    <p:sldId id="476" r:id="rId21"/>
    <p:sldId id="421" r:id="rId22"/>
    <p:sldId id="486" r:id="rId23"/>
    <p:sldId id="477" r:id="rId24"/>
    <p:sldId id="506" r:id="rId25"/>
    <p:sldId id="416" r:id="rId26"/>
    <p:sldId id="500" r:id="rId27"/>
    <p:sldId id="491" r:id="rId28"/>
    <p:sldId id="418" r:id="rId29"/>
    <p:sldId id="481" r:id="rId30"/>
    <p:sldId id="48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550"/>
  </p:normalViewPr>
  <p:slideViewPr>
    <p:cSldViewPr>
      <p:cViewPr>
        <p:scale>
          <a:sx n="100" d="100"/>
          <a:sy n="100" d="100"/>
        </p:scale>
        <p:origin x="-274" y="14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FEACDAE-3F18-BD4C-9D6F-4F0C2B2FB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5603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230BC0B-78B8-0643-BF03-A4C7C5E06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9577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D9B9CB6-9B2E-0A43-8651-E83DE5467D7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713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7DF4759-93CB-8C4E-BBA3-9A61C392E40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3067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E261B7E-0D5E-2644-A8DB-631D8A895EF8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390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212103-5C02-1241-AF34-09BAE87A2721}" type="slidenum">
              <a:rPr lang="en-US" altLang="en-US" sz="1200">
                <a:solidFill>
                  <a:srgbClr val="000000"/>
                </a:solidFill>
              </a:rPr>
              <a:pPr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0579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FE0D7A-EB77-704E-B2E2-B59465074A91}" type="slidenum">
              <a:rPr lang="en-US" altLang="en-US" sz="1200">
                <a:solidFill>
                  <a:srgbClr val="000000"/>
                </a:solidFill>
              </a:rPr>
              <a:pPr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165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EE754DCE-8C7D-CF4E-887B-D8E977C50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344462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91AB1F7E-68A3-3A4A-B08B-0DD3CE938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0891830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F3829A7C-6F60-1C4E-8FC8-A392789AB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912584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671A0B0E-31B3-A64D-BF9C-03F2D0E00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9901203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147772B-110A-8142-9209-FFE1B5EF3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87166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BB58EFAA-8DA6-4F4F-986D-E186FC610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783245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AA909DF8-33BB-8048-8E64-F3232C353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2766947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40900874-2B3A-8549-B151-34F61EB5D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9907541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82C507D6-74A9-984B-9626-3FDF507D28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7051297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35809131-8E44-2541-90EE-BB914A843D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8165189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FCA7C031-E2DE-A045-8403-8034CA3FB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743610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69D47E5-D2C4-134D-A2E1-50E1102F1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2821580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AC9720E3-3245-FC47-9E79-61E285CBA6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513394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FD96EDD8-FFF3-2F45-87B5-576A14E19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109977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C9E9689C-366D-E049-B2DF-B09E2A104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4610333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C873A9BB-EC90-FE4F-BEAD-EACA7C8A0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57683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0CC51523-4A26-5D4C-81EE-411100BA1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52666491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8830EEC0-AFB4-4E42-9427-C525DB3A9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98940962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AD7F4A42-D4FC-9F4E-B333-35463FDD5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29872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5A036C87-9292-BB47-A85C-78167B478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0669215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318DBF87-5E4F-644D-9C1E-36F1CD79A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275456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22F692C3-6E54-EA4E-9E14-7AC8AA3E0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751551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E886C176-74DC-1945-BCBE-C346269F0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6684835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0DCE9D88-2DBE-6648-AAB0-EA5BCA381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92496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0FB62C9F-39F9-EB44-9297-F8D73E74C0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2223896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66A98A32-681C-1549-BF19-9F4607763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046362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3" r:id="rId1"/>
    <p:sldLayoutId id="2147484974" r:id="rId2"/>
    <p:sldLayoutId id="2147484975" r:id="rId3"/>
    <p:sldLayoutId id="2147484976" r:id="rId4"/>
    <p:sldLayoutId id="2147484977" r:id="rId5"/>
    <p:sldLayoutId id="2147484978" r:id="rId6"/>
    <p:sldLayoutId id="2147484979" r:id="rId7"/>
    <p:sldLayoutId id="2147484980" r:id="rId8"/>
    <p:sldLayoutId id="2147484981" r:id="rId9"/>
    <p:sldLayoutId id="2147484982" r:id="rId10"/>
    <p:sldLayoutId id="2147484983" r:id="rId11"/>
    <p:sldLayoutId id="2147484984" r:id="rId12"/>
    <p:sldLayoutId id="2147484985" r:id="rId13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6" r:id="rId1"/>
    <p:sldLayoutId id="2147484987" r:id="rId2"/>
    <p:sldLayoutId id="2147484988" r:id="rId3"/>
    <p:sldLayoutId id="2147484989" r:id="rId4"/>
    <p:sldLayoutId id="2147484990" r:id="rId5"/>
    <p:sldLayoutId id="2147484991" r:id="rId6"/>
    <p:sldLayoutId id="2147484992" r:id="rId7"/>
    <p:sldLayoutId id="2147484993" r:id="rId8"/>
    <p:sldLayoutId id="2147484994" r:id="rId9"/>
    <p:sldLayoutId id="2147484995" r:id="rId10"/>
    <p:sldLayoutId id="2147484996" r:id="rId11"/>
    <p:sldLayoutId id="2147484997" r:id="rId12"/>
    <p:sldLayoutId id="2147484998" r:id="rId13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Conceptual Models</a:t>
            </a:r>
          </a:p>
        </p:txBody>
      </p:sp>
      <p:sp>
        <p:nvSpPr>
          <p:cNvPr id="3174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1400" dirty="0" smtClean="0"/>
          </a:p>
          <a:p>
            <a:endParaRPr lang="en-US" altLang="en-US" sz="1400" dirty="0" smtClean="0"/>
          </a:p>
          <a:p>
            <a:endParaRPr lang="en-US" altLang="en-US" sz="1400" dirty="0" smtClean="0"/>
          </a:p>
          <a:p>
            <a:endParaRPr lang="en-US" altLang="en-US" sz="1400" dirty="0" smtClean="0"/>
          </a:p>
          <a:p>
            <a:endParaRPr lang="en-US" altLang="en-US" sz="1400" dirty="0" smtClean="0"/>
          </a:p>
          <a:p>
            <a:endParaRPr lang="en-US" altLang="en-US" sz="1400" dirty="0" smtClean="0"/>
          </a:p>
          <a:p>
            <a:pPr algn="r"/>
            <a:r>
              <a:rPr lang="en-US" altLang="en-US" sz="1400" dirty="0" smtClean="0"/>
              <a:t>Slides: Dr. Richard Fujimoto</a:t>
            </a:r>
            <a:endParaRPr lang="en-US" altLang="en-US" sz="1400" dirty="0"/>
          </a:p>
        </p:txBody>
      </p: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76200" y="5857875"/>
            <a:ext cx="8986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References:</a:t>
            </a:r>
          </a:p>
          <a:p>
            <a:pPr eaLnBrk="1" hangingPunct="1"/>
            <a:r>
              <a:rPr lang="en-US" altLang="en-US" sz="1800"/>
              <a:t>Robinson, “Conceptual Modeling for Simulation,” Winter Simulation Conference, 2013.</a:t>
            </a:r>
          </a:p>
          <a:p>
            <a:pPr eaLnBrk="1" hangingPunct="1"/>
            <a:r>
              <a:rPr lang="en-US" altLang="en-US" sz="1800"/>
              <a:t>Birta and Arbez, ch 4.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Conceptual Models</a:t>
            </a:r>
          </a:p>
          <a:p>
            <a:pPr>
              <a:defRPr/>
            </a:pPr>
            <a:r>
              <a:rPr lang="en-US" dirty="0"/>
              <a:t>Conceptual Model Elements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Entities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Activities</a:t>
            </a:r>
          </a:p>
          <a:p>
            <a:pPr>
              <a:defRPr/>
            </a:pPr>
            <a:r>
              <a:rPr lang="en-US" dirty="0" err="1"/>
              <a:t>Queueing</a:t>
            </a:r>
            <a:r>
              <a:rPr lang="en-US" dirty="0"/>
              <a:t> Networks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 sz="2400" i="1" dirty="0" smtClean="0">
                <a:latin typeface="Calibri" charset="0"/>
              </a:rPr>
              <a:t>Conceptual Models: An Example</a:t>
            </a:r>
            <a:r>
              <a:rPr lang="en-US" altLang="en-US" dirty="0" smtClean="0">
                <a:latin typeface="Calibri" charset="0"/>
              </a:rPr>
              <a:t/>
            </a:r>
            <a:br>
              <a:rPr lang="en-US" altLang="en-US" dirty="0" smtClean="0">
                <a:latin typeface="Calibri" charset="0"/>
              </a:rPr>
            </a:br>
            <a:r>
              <a:rPr lang="en-US" altLang="en-US" dirty="0" smtClean="0">
                <a:latin typeface="Calibri" charset="0"/>
              </a:rPr>
              <a:t>Activity </a:t>
            </a:r>
            <a:r>
              <a:rPr lang="en-US" altLang="en-US" dirty="0">
                <a:latin typeface="Calibri" charset="0"/>
              </a:rPr>
              <a:t>Based Conceptual Model (</a:t>
            </a:r>
            <a:r>
              <a:rPr lang="en-US" altLang="en-US" dirty="0" err="1">
                <a:latin typeface="Calibri" charset="0"/>
              </a:rPr>
              <a:t>ABCMod</a:t>
            </a:r>
            <a:r>
              <a:rPr lang="en-US" altLang="en-US" dirty="0">
                <a:latin typeface="Calibri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7838" y="1916113"/>
            <a:ext cx="2590800" cy="792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CA" altLang="en-US" sz="2000"/>
              <a:t>Activity Based Conceptual Model = &lt; Θ, Ω, Φ 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38" y="3181350"/>
            <a:ext cx="19812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CA" altLang="en-US" sz="2000"/>
              <a:t>Consumer Entity Classes</a:t>
            </a:r>
            <a:r>
              <a:rPr lang="en-CA" altLang="en-US" sz="2000">
                <a:solidFill>
                  <a:srgbClr val="000000"/>
                </a:solidFill>
              </a:rPr>
              <a:t> (Θ)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181350"/>
            <a:ext cx="19812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CA" altLang="en-US" sz="2000"/>
              <a:t>Server Entity Classes</a:t>
            </a:r>
            <a:r>
              <a:rPr lang="en-CA" altLang="en-US" sz="2000">
                <a:solidFill>
                  <a:srgbClr val="000000"/>
                </a:solidFill>
              </a:rPr>
              <a:t> (Ω)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8238" y="3181350"/>
            <a:ext cx="19812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CA" altLang="en-US" sz="2000"/>
              <a:t>Activities </a:t>
            </a:r>
            <a:r>
              <a:rPr lang="en-CA" altLang="en-US" sz="2000">
                <a:solidFill>
                  <a:srgbClr val="000000"/>
                </a:solidFill>
              </a:rPr>
              <a:t>(Φ)</a:t>
            </a:r>
          </a:p>
        </p:txBody>
      </p:sp>
      <p:sp>
        <p:nvSpPr>
          <p:cNvPr id="41990" name="TextBox 7"/>
          <p:cNvSpPr txBox="1">
            <a:spLocks noChangeArrowheads="1"/>
          </p:cNvSpPr>
          <p:nvPr/>
        </p:nvSpPr>
        <p:spPr bwMode="auto">
          <a:xfrm>
            <a:off x="304800" y="3973513"/>
            <a:ext cx="1646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Property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Path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Elapsed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3038" y="4552950"/>
            <a:ext cx="13716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Aggregate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5638" y="4552950"/>
            <a:ext cx="13716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Resource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238" y="5848350"/>
            <a:ext cx="1066800" cy="563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Queue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1238" y="5848350"/>
            <a:ext cx="1066800" cy="563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Group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1995" name="TextBox 13"/>
          <p:cNvSpPr txBox="1">
            <a:spLocks noChangeArrowheads="1"/>
          </p:cNvSpPr>
          <p:nvPr/>
        </p:nvSpPr>
        <p:spPr bwMode="auto">
          <a:xfrm>
            <a:off x="1570038" y="64119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</p:txBody>
      </p:sp>
      <p:sp>
        <p:nvSpPr>
          <p:cNvPr id="41996" name="TextBox 14"/>
          <p:cNvSpPr txBox="1">
            <a:spLocks noChangeArrowheads="1"/>
          </p:cNvSpPr>
          <p:nvPr/>
        </p:nvSpPr>
        <p:spPr bwMode="auto">
          <a:xfrm>
            <a:off x="3497263" y="64119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</p:txBody>
      </p:sp>
      <p:sp>
        <p:nvSpPr>
          <p:cNvPr id="41997" name="TextBox 15"/>
          <p:cNvSpPr txBox="1">
            <a:spLocks noChangeArrowheads="1"/>
          </p:cNvSpPr>
          <p:nvPr/>
        </p:nvSpPr>
        <p:spPr bwMode="auto">
          <a:xfrm>
            <a:off x="4465638" y="53451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</p:txBody>
      </p:sp>
      <p:sp>
        <p:nvSpPr>
          <p:cNvPr id="41998" name="TextBox 16"/>
          <p:cNvSpPr txBox="1">
            <a:spLocks noChangeArrowheads="1"/>
          </p:cNvSpPr>
          <p:nvPr/>
        </p:nvSpPr>
        <p:spPr bwMode="auto">
          <a:xfrm>
            <a:off x="6218238" y="3973513"/>
            <a:ext cx="27368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Activity Types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Activity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Triggered Activity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Pre-emption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Interruption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Extended Activity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Extended Trigger Activity</a:t>
            </a:r>
          </a:p>
        </p:txBody>
      </p:sp>
      <p:cxnSp>
        <p:nvCxnSpPr>
          <p:cNvPr id="19" name="Straight Connector 18"/>
          <p:cNvCxnSpPr>
            <a:endCxn id="5" idx="0"/>
          </p:cNvCxnSpPr>
          <p:nvPr/>
        </p:nvCxnSpPr>
        <p:spPr>
          <a:xfrm rot="10800000" flipV="1">
            <a:off x="1341438" y="2708275"/>
            <a:ext cx="1828800" cy="473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953669" y="2944019"/>
            <a:ext cx="474663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7" idx="0"/>
          </p:cNvCxnSpPr>
          <p:nvPr/>
        </p:nvCxnSpPr>
        <p:spPr>
          <a:xfrm>
            <a:off x="5532438" y="2708275"/>
            <a:ext cx="1676400" cy="473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0"/>
          </p:cNvCxnSpPr>
          <p:nvPr/>
        </p:nvCxnSpPr>
        <p:spPr>
          <a:xfrm rot="5400000">
            <a:off x="3337719" y="4034632"/>
            <a:ext cx="5794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0" idx="0"/>
          </p:cNvCxnSpPr>
          <p:nvPr/>
        </p:nvCxnSpPr>
        <p:spPr>
          <a:xfrm rot="16200000" flipH="1">
            <a:off x="4633119" y="4034632"/>
            <a:ext cx="5794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2" idx="0"/>
          </p:cNvCxnSpPr>
          <p:nvPr/>
        </p:nvCxnSpPr>
        <p:spPr>
          <a:xfrm rot="10800000" flipV="1">
            <a:off x="2179638" y="5345113"/>
            <a:ext cx="91440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1238" y="5345113"/>
            <a:ext cx="534987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Two parts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Entities</a:t>
            </a:r>
            <a:r>
              <a:rPr lang="en-US" dirty="0" smtClean="0"/>
              <a:t>: components making up the model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Events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Activities</a:t>
            </a:r>
            <a:r>
              <a:rPr lang="en-US" dirty="0" smtClean="0"/>
              <a:t>: description of the behaviors and actions of entities in the model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8000"/>
          </a:xfrm>
        </p:spPr>
        <p:txBody>
          <a:bodyPr/>
          <a:lstStyle/>
          <a:p>
            <a:pPr eaLnBrk="1" hangingPunct="1"/>
            <a:r>
              <a:rPr lang="en-US" altLang="en-US" sz="4000"/>
              <a:t>Entities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Components that populate space encompassed by SUI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/>
              <a:t>Must recognize that model exists within a larger universe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Exogenous</a:t>
            </a:r>
            <a:r>
              <a:rPr lang="en-US" altLang="en-US" sz="2400" dirty="0" smtClean="0"/>
              <a:t>: components from the environment that are external to the SUI but influence the SUI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Arrival of ships in 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Roadway </a:t>
            </a:r>
            <a:r>
              <a:rPr lang="en-US" altLang="en-US" sz="2000" dirty="0"/>
              <a:t>surface when evaluating car suspension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Endogenous</a:t>
            </a:r>
            <a:r>
              <a:rPr lang="en-US" altLang="en-US" sz="2400" dirty="0"/>
              <a:t>: interacting components internal to the </a:t>
            </a:r>
            <a:r>
              <a:rPr lang="en-US" altLang="en-US" sz="2400" dirty="0" smtClean="0"/>
              <a:t>SUI; they </a:t>
            </a:r>
            <a:r>
              <a:rPr lang="en-US" altLang="en-US" sz="2400" dirty="0"/>
              <a:t>fall into </a:t>
            </a:r>
            <a:r>
              <a:rPr lang="en-US" altLang="en-US" sz="2400" dirty="0" smtClean="0"/>
              <a:t>distinct classes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2000" dirty="0"/>
              <a:t>Consumer: customers, messages, orders, vehicles, manufactured widgets, shipments, predators, bacteria, pollutants, forces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Resources: </a:t>
            </a:r>
            <a:r>
              <a:rPr lang="en-CA" altLang="en-US" sz="2000" dirty="0"/>
              <a:t>servers (in banks, gas stations, restaurants, call-centres), transport services (cranes, trucks, tugboats) or health services (ambulances, operating rooms, doctors/nurses)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Aggregates: queues, groups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Entities</a:t>
            </a:r>
          </a:p>
        </p:txBody>
      </p:sp>
      <p:graphicFrame>
        <p:nvGraphicFramePr>
          <p:cNvPr id="296214" name="Group 2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15905075"/>
              </p:ext>
            </p:extLst>
          </p:nvPr>
        </p:nvGraphicFramePr>
        <p:xfrm>
          <a:off x="228600" y="1600200"/>
          <a:ext cx="8763000" cy="4597401"/>
        </p:xfrm>
        <a:graphic>
          <a:graphicData uri="http://schemas.openxmlformats.org/drawingml/2006/table">
            <a:tbl>
              <a:tblPr/>
              <a:tblGrid>
                <a:gridCol w="2057400"/>
                <a:gridCol w="2438400"/>
                <a:gridCol w="1676400"/>
                <a:gridCol w="2590800"/>
              </a:tblGrid>
              <a:tr h="1243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System Under Investigation (SUI)</a:t>
                      </a:r>
                      <a:endParaRPr kumimoji="0" lang="en-C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Consumer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Entities</a:t>
                      </a:r>
                      <a:endParaRPr kumimoji="0" lang="en-C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Resource Entities</a:t>
                      </a:r>
                      <a:endParaRPr kumimoji="0" lang="en-CA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Aggregated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Entities</a:t>
                      </a:r>
                      <a:endParaRPr kumimoji="0" lang="en-CA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6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Gas Station</a:t>
                      </a:r>
                    </a:p>
                  </a:txBody>
                  <a:tcPr marT="45726" marB="4572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Cars, trucks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Pumps, Attendants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Queue of cars at each pump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Hospital Emergency Room</a:t>
                      </a:r>
                    </a:p>
                  </a:txBody>
                  <a:tcPr marT="45726" marB="4572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Patients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Doctors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Nurses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Examination rooms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Waiting room queue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Critical patient queue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Patients in examination rooms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Ecological System</a:t>
                      </a:r>
                    </a:p>
                  </a:txBody>
                  <a:tcPr marT="45726" marB="4572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Predator population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Prey population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 Description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Consider two one-lane roads that meet at an intersection. There is a stop sign in each direction. For each direction, determine the average time a vehicle must wait at the stop sign.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Assumptions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One vehicle can use intersection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Road has unlimited capacity to hold vehicles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Vehicles do not turn</a:t>
            </a:r>
          </a:p>
        </p:txBody>
      </p:sp>
      <p:grpSp>
        <p:nvGrpSpPr>
          <p:cNvPr id="46083" name="Group 1"/>
          <p:cNvGrpSpPr>
            <a:grpSpLocks/>
          </p:cNvGrpSpPr>
          <p:nvPr/>
        </p:nvGrpSpPr>
        <p:grpSpPr bwMode="auto">
          <a:xfrm>
            <a:off x="457200" y="4495800"/>
            <a:ext cx="8310563" cy="2209800"/>
            <a:chOff x="457200" y="4495800"/>
            <a:chExt cx="8310563" cy="2209800"/>
          </a:xfrm>
        </p:grpSpPr>
        <p:sp>
          <p:nvSpPr>
            <p:cNvPr id="46084" name="AutoShape 5"/>
            <p:cNvSpPr>
              <a:spLocks noChangeArrowheads="1"/>
            </p:cNvSpPr>
            <p:nvPr/>
          </p:nvSpPr>
          <p:spPr bwMode="auto">
            <a:xfrm>
              <a:off x="457200" y="5270500"/>
              <a:ext cx="7162800" cy="368300"/>
            </a:xfrm>
            <a:prstGeom prst="parallelogram">
              <a:avLst>
                <a:gd name="adj" fmla="val 7806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46085" name="Picture 9" descr="44A036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401423">
              <a:off x="3810000" y="5270500"/>
              <a:ext cx="83820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6" name="Picture 10" descr="44A048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270500"/>
              <a:ext cx="7762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Picture 11" descr="44A055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5270500"/>
              <a:ext cx="9953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Picture 12" descr="44A057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270500"/>
              <a:ext cx="855663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9" name="Parallelogram 1"/>
            <p:cNvSpPr>
              <a:spLocks noChangeArrowheads="1"/>
            </p:cNvSpPr>
            <p:nvPr/>
          </p:nvSpPr>
          <p:spPr bwMode="auto">
            <a:xfrm flipH="1">
              <a:off x="2438400" y="4495800"/>
              <a:ext cx="2057400" cy="2209800"/>
            </a:xfrm>
            <a:prstGeom prst="parallelogram">
              <a:avLst>
                <a:gd name="adj" fmla="val 64755"/>
              </a:avLst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6090" name="Picture 2" descr="traffic-stop-sign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48768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1" name="Picture 13" descr="44A062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3693737">
              <a:off x="3038910" y="5385415"/>
              <a:ext cx="808038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2" name="Picture 2" descr="traffic-stop-sign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57912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Queueing Models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924800" cy="5791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Queueing models are a natural abstraction for modeling systems like these that include</a:t>
            </a:r>
          </a:p>
          <a:p>
            <a:pPr lvl="1" eaLnBrk="1" hangingPunct="1"/>
            <a:r>
              <a:rPr lang="en-US" altLang="en-US" sz="2000" dirty="0"/>
              <a:t>Customers competing to use a limited resource</a:t>
            </a:r>
          </a:p>
          <a:p>
            <a:pPr lvl="1" eaLnBrk="1" hangingPunct="1"/>
            <a:r>
              <a:rPr lang="en-US" altLang="en-US" sz="2000" dirty="0"/>
              <a:t>Customers must wait (queue) to use the </a:t>
            </a:r>
            <a:r>
              <a:rPr lang="en-US" altLang="en-US" sz="2000" dirty="0" smtClean="0"/>
              <a:t>resource</a:t>
            </a:r>
          </a:p>
          <a:p>
            <a:pPr lvl="1" eaLnBrk="1" hangingPunct="1"/>
            <a:r>
              <a:rPr lang="en-US" altLang="en-US" sz="2000" dirty="0" smtClean="0"/>
              <a:t>Service discipline (e.g., first-come-first-serve)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Primary metrics of interest have to do with waiting time, resource utilization, throughput (number of vehicles passing through intersection per unit time)</a:t>
            </a:r>
          </a:p>
          <a:p>
            <a:pPr lvl="1" eaLnBrk="1" hangingPunct="1"/>
            <a:r>
              <a:rPr lang="en-US" altLang="en-US" sz="2000" dirty="0"/>
              <a:t>Details of customer attributes (what the driver is doing or the exact location while waiting) are not important</a:t>
            </a:r>
          </a:p>
          <a:p>
            <a:pPr eaLnBrk="1" hangingPunct="1"/>
            <a:r>
              <a:rPr lang="en-US" altLang="en-US" sz="2400" dirty="0"/>
              <a:t>Typical applications</a:t>
            </a:r>
          </a:p>
          <a:p>
            <a:pPr lvl="1" eaLnBrk="1" hangingPunct="1"/>
            <a:r>
              <a:rPr lang="en-US" altLang="en-US" sz="2000" dirty="0"/>
              <a:t>Manufacturing, supply chains</a:t>
            </a:r>
          </a:p>
          <a:p>
            <a:pPr lvl="1" eaLnBrk="1" hangingPunct="1"/>
            <a:r>
              <a:rPr lang="en-US" altLang="en-US" sz="2000" dirty="0"/>
              <a:t>Transportation systems</a:t>
            </a:r>
          </a:p>
          <a:p>
            <a:pPr lvl="1" eaLnBrk="1" hangingPunct="1"/>
            <a:r>
              <a:rPr lang="en-US" altLang="en-US" sz="2000" dirty="0"/>
              <a:t>Service centers (e.g., retail stores, hospitals, call centers)</a:t>
            </a:r>
          </a:p>
          <a:p>
            <a:pPr lvl="1" eaLnBrk="1" hangingPunct="1"/>
            <a:r>
              <a:rPr lang="en-US" altLang="en-US" sz="2000" dirty="0"/>
              <a:t>Communication networks</a:t>
            </a:r>
          </a:p>
          <a:p>
            <a:pPr lvl="1" eaLnBrk="1" hangingPunct="1"/>
            <a:r>
              <a:rPr lang="en-US" altLang="en-US" sz="2000" dirty="0"/>
              <a:t>Computer systems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12713"/>
            <a:ext cx="8991600" cy="1196976"/>
          </a:xfrm>
          <a:noFill/>
        </p:spPr>
        <p:txBody>
          <a:bodyPr lIns="90487" tIns="44450" rIns="90487" bIns="44450">
            <a:spAutoFit/>
          </a:bodyPr>
          <a:lstStyle/>
          <a:p>
            <a:pPr eaLnBrk="1" hangingPunct="1"/>
            <a:r>
              <a:rPr lang="en-US" altLang="en-US" sz="3600"/>
              <a:t>Elements of a Queueing Model</a:t>
            </a:r>
            <a:br>
              <a:rPr lang="en-US" altLang="en-US" sz="3600"/>
            </a:br>
            <a:r>
              <a:rPr lang="en-US" altLang="en-US" sz="3600"/>
              <a:t>(Entities)</a:t>
            </a:r>
          </a:p>
        </p:txBody>
      </p:sp>
      <p:sp>
        <p:nvSpPr>
          <p:cNvPr id="50178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7630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Server: serial (one at a time) reusable resource</a:t>
            </a:r>
          </a:p>
          <a:p>
            <a:pPr lvl="1" eaLnBrk="1" hangingPunct="1"/>
            <a:r>
              <a:rPr lang="en-US" altLang="en-US" sz="2000"/>
              <a:t>Often assume service times for successive customers are independent and identically distributed (iid)</a:t>
            </a:r>
          </a:p>
          <a:p>
            <a:pPr lvl="1" eaLnBrk="1" hangingPunct="1"/>
            <a:r>
              <a:rPr lang="en-US" altLang="en-US" sz="2000"/>
              <a:t>Probability distribution for service time</a:t>
            </a:r>
          </a:p>
          <a:p>
            <a:pPr eaLnBrk="1" hangingPunct="1"/>
            <a:r>
              <a:rPr lang="en-US" altLang="en-US" sz="2400"/>
              <a:t>Customers: use resource, one at a time</a:t>
            </a:r>
          </a:p>
          <a:p>
            <a:pPr lvl="1" eaLnBrk="1" hangingPunct="1"/>
            <a:r>
              <a:rPr lang="en-US" altLang="en-US" sz="2000"/>
              <a:t>Arrival process must be specified</a:t>
            </a:r>
          </a:p>
          <a:p>
            <a:pPr lvl="1" eaLnBrk="1" hangingPunct="1"/>
            <a:r>
              <a:rPr lang="en-US" altLang="en-US" sz="2000"/>
              <a:t>Often assume interarrival time of customers are independent, identically distributed (probability distribution for interarrival time)</a:t>
            </a:r>
          </a:p>
          <a:p>
            <a:pPr eaLnBrk="1" hangingPunct="1"/>
            <a:r>
              <a:rPr lang="en-US" altLang="en-US" sz="2400"/>
              <a:t>Queue</a:t>
            </a:r>
          </a:p>
          <a:p>
            <a:pPr lvl="1" eaLnBrk="1" hangingPunct="1"/>
            <a:r>
              <a:rPr lang="en-US" altLang="en-US" sz="2000"/>
              <a:t>Holds customers waiting to use server</a:t>
            </a:r>
          </a:p>
          <a:p>
            <a:pPr lvl="1" eaLnBrk="1" hangingPunct="1"/>
            <a:r>
              <a:rPr lang="en-US" altLang="en-US" sz="2000"/>
              <a:t>Finite vs. unlimited capacity</a:t>
            </a:r>
          </a:p>
          <a:p>
            <a:pPr lvl="1" eaLnBrk="1" hangingPunct="1"/>
            <a:r>
              <a:rPr lang="en-US" altLang="en-US" sz="2000"/>
              <a:t>Service discipline (first-come-first-serve, last-in-first-out, priority, etc.)</a:t>
            </a:r>
            <a:endParaRPr lang="en-US" altLang="en-US" sz="2400"/>
          </a:p>
        </p:txBody>
      </p:sp>
      <p:grpSp>
        <p:nvGrpSpPr>
          <p:cNvPr id="50179" name="Group 1"/>
          <p:cNvGrpSpPr>
            <a:grpSpLocks/>
          </p:cNvGrpSpPr>
          <p:nvPr/>
        </p:nvGrpSpPr>
        <p:grpSpPr bwMode="auto">
          <a:xfrm>
            <a:off x="1752600" y="914400"/>
            <a:ext cx="5480050" cy="1079500"/>
            <a:chOff x="1752599" y="1143000"/>
            <a:chExt cx="5480493" cy="1080247"/>
          </a:xfrm>
        </p:grpSpPr>
        <p:sp>
          <p:nvSpPr>
            <p:cNvPr id="50180" name="Oval 40"/>
            <p:cNvSpPr>
              <a:spLocks noChangeArrowheads="1"/>
            </p:cNvSpPr>
            <p:nvPr/>
          </p:nvSpPr>
          <p:spPr bwMode="auto">
            <a:xfrm>
              <a:off x="2540186" y="1524000"/>
              <a:ext cx="725692" cy="699247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81" name="Oval 41"/>
            <p:cNvSpPr>
              <a:spLocks noChangeArrowheads="1"/>
            </p:cNvSpPr>
            <p:nvPr/>
          </p:nvSpPr>
          <p:spPr bwMode="auto">
            <a:xfrm>
              <a:off x="2930943" y="1786217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82" name="Rectangle 42"/>
            <p:cNvSpPr>
              <a:spLocks noChangeArrowheads="1"/>
            </p:cNvSpPr>
            <p:nvPr/>
          </p:nvSpPr>
          <p:spPr bwMode="auto">
            <a:xfrm>
              <a:off x="3733800" y="1582270"/>
              <a:ext cx="1674673" cy="58270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83" name="Oval 43"/>
            <p:cNvSpPr>
              <a:spLocks noChangeArrowheads="1"/>
            </p:cNvSpPr>
            <p:nvPr/>
          </p:nvSpPr>
          <p:spPr bwMode="auto">
            <a:xfrm>
              <a:off x="3901268" y="1786217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84" name="Oval 44"/>
            <p:cNvSpPr>
              <a:spLocks noChangeArrowheads="1"/>
            </p:cNvSpPr>
            <p:nvPr/>
          </p:nvSpPr>
          <p:spPr bwMode="auto">
            <a:xfrm>
              <a:off x="4180379" y="1786217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85" name="Oval 45"/>
            <p:cNvSpPr>
              <a:spLocks noChangeArrowheads="1"/>
            </p:cNvSpPr>
            <p:nvPr/>
          </p:nvSpPr>
          <p:spPr bwMode="auto">
            <a:xfrm>
              <a:off x="4459492" y="1786217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86" name="Line 47"/>
            <p:cNvSpPr>
              <a:spLocks noChangeShapeType="1"/>
            </p:cNvSpPr>
            <p:nvPr/>
          </p:nvSpPr>
          <p:spPr bwMode="auto">
            <a:xfrm flipH="1">
              <a:off x="5464296" y="1873623"/>
              <a:ext cx="279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Line 48"/>
            <p:cNvSpPr>
              <a:spLocks noChangeShapeType="1"/>
            </p:cNvSpPr>
            <p:nvPr/>
          </p:nvSpPr>
          <p:spPr bwMode="auto">
            <a:xfrm flipH="1" flipV="1">
              <a:off x="1752599" y="1873623"/>
              <a:ext cx="7620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Oval 49"/>
            <p:cNvSpPr>
              <a:spLocks noChangeArrowheads="1"/>
            </p:cNvSpPr>
            <p:nvPr/>
          </p:nvSpPr>
          <p:spPr bwMode="auto">
            <a:xfrm>
              <a:off x="5862030" y="1786217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89" name="Oval 50"/>
            <p:cNvSpPr>
              <a:spLocks noChangeArrowheads="1"/>
            </p:cNvSpPr>
            <p:nvPr/>
          </p:nvSpPr>
          <p:spPr bwMode="auto">
            <a:xfrm>
              <a:off x="6196965" y="1786217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90" name="Oval 51"/>
            <p:cNvSpPr>
              <a:spLocks noChangeArrowheads="1"/>
            </p:cNvSpPr>
            <p:nvPr/>
          </p:nvSpPr>
          <p:spPr bwMode="auto">
            <a:xfrm>
              <a:off x="6531899" y="1786217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0191" name="Rectangle 52"/>
            <p:cNvSpPr>
              <a:spLocks noChangeArrowheads="1"/>
            </p:cNvSpPr>
            <p:nvPr/>
          </p:nvSpPr>
          <p:spPr bwMode="auto">
            <a:xfrm>
              <a:off x="5486400" y="1337846"/>
              <a:ext cx="17466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Customers (jobs)</a:t>
              </a:r>
            </a:p>
          </p:txBody>
        </p:sp>
        <p:sp>
          <p:nvSpPr>
            <p:cNvPr id="50192" name="Rectangle 53"/>
            <p:cNvSpPr>
              <a:spLocks noChangeArrowheads="1"/>
            </p:cNvSpPr>
            <p:nvPr/>
          </p:nvSpPr>
          <p:spPr bwMode="auto">
            <a:xfrm>
              <a:off x="4038600" y="1185446"/>
              <a:ext cx="7552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queue</a:t>
              </a:r>
            </a:p>
          </p:txBody>
        </p:sp>
        <p:sp>
          <p:nvSpPr>
            <p:cNvPr id="50193" name="Rectangle 54"/>
            <p:cNvSpPr>
              <a:spLocks noChangeArrowheads="1"/>
            </p:cNvSpPr>
            <p:nvPr/>
          </p:nvSpPr>
          <p:spPr bwMode="auto">
            <a:xfrm>
              <a:off x="2514600" y="1143000"/>
              <a:ext cx="7889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Server</a:t>
              </a:r>
            </a:p>
          </p:txBody>
        </p:sp>
        <p:sp>
          <p:nvSpPr>
            <p:cNvPr id="50194" name="Line 47"/>
            <p:cNvSpPr>
              <a:spLocks noChangeShapeType="1"/>
            </p:cNvSpPr>
            <p:nvPr/>
          </p:nvSpPr>
          <p:spPr bwMode="auto">
            <a:xfrm flipH="1">
              <a:off x="3276599" y="1873623"/>
              <a:ext cx="3809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Queueing Model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5715000"/>
            <a:ext cx="7772400" cy="1143000"/>
          </a:xfrm>
        </p:spPr>
        <p:txBody>
          <a:bodyPr/>
          <a:lstStyle/>
          <a:p>
            <a:r>
              <a:rPr lang="en-US" altLang="en-US" sz="2800"/>
              <a:t>Two queues (westbound, northbound traffic)</a:t>
            </a:r>
          </a:p>
          <a:p>
            <a:r>
              <a:rPr lang="en-US" altLang="en-US" sz="2800"/>
              <a:t>One server (intersection)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609600" y="990600"/>
            <a:ext cx="8310563" cy="2209800"/>
            <a:chOff x="457200" y="4495800"/>
            <a:chExt cx="8310563" cy="2209800"/>
          </a:xfrm>
        </p:grpSpPr>
        <p:sp>
          <p:nvSpPr>
            <p:cNvPr id="52262" name="AutoShape 5"/>
            <p:cNvSpPr>
              <a:spLocks noChangeArrowheads="1"/>
            </p:cNvSpPr>
            <p:nvPr/>
          </p:nvSpPr>
          <p:spPr bwMode="auto">
            <a:xfrm>
              <a:off x="457200" y="5270500"/>
              <a:ext cx="7162800" cy="368300"/>
            </a:xfrm>
            <a:prstGeom prst="parallelogram">
              <a:avLst>
                <a:gd name="adj" fmla="val 7806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52263" name="Picture 9" descr="44A036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401423">
              <a:off x="3810000" y="5270500"/>
              <a:ext cx="83820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64" name="Picture 10" descr="44A048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270500"/>
              <a:ext cx="7762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65" name="Picture 11" descr="44A055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5270500"/>
              <a:ext cx="9953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66" name="Picture 12" descr="44A057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270500"/>
              <a:ext cx="855663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67" name="Parallelogram 1"/>
            <p:cNvSpPr>
              <a:spLocks noChangeArrowheads="1"/>
            </p:cNvSpPr>
            <p:nvPr/>
          </p:nvSpPr>
          <p:spPr bwMode="auto">
            <a:xfrm flipH="1">
              <a:off x="2438400" y="4495800"/>
              <a:ext cx="2057400" cy="2209800"/>
            </a:xfrm>
            <a:prstGeom prst="parallelogram">
              <a:avLst>
                <a:gd name="adj" fmla="val 64755"/>
              </a:avLst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52268" name="Picture 2" descr="traffic-stop-sign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48768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69" name="Picture 13" descr="44A062                                                         000318BEG4PB-03                        BA80E318: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3693737">
              <a:off x="3038910" y="5385415"/>
              <a:ext cx="808038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70" name="Picture 2" descr="traffic-stop-sign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57912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228" name="Group 1"/>
          <p:cNvGrpSpPr>
            <a:grpSpLocks/>
          </p:cNvGrpSpPr>
          <p:nvPr/>
        </p:nvGrpSpPr>
        <p:grpSpPr bwMode="auto">
          <a:xfrm>
            <a:off x="1049338" y="3429000"/>
            <a:ext cx="7332662" cy="1981200"/>
            <a:chOff x="1048777" y="3429000"/>
            <a:chExt cx="7333223" cy="1981200"/>
          </a:xfrm>
        </p:grpSpPr>
        <p:sp>
          <p:nvSpPr>
            <p:cNvPr id="52229" name="Oval 40"/>
            <p:cNvSpPr>
              <a:spLocks noChangeArrowheads="1"/>
            </p:cNvSpPr>
            <p:nvPr/>
          </p:nvSpPr>
          <p:spPr bwMode="auto">
            <a:xfrm>
              <a:off x="3530786" y="4267200"/>
              <a:ext cx="725692" cy="699247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0" name="Oval 41"/>
            <p:cNvSpPr>
              <a:spLocks noChangeArrowheads="1"/>
            </p:cNvSpPr>
            <p:nvPr/>
          </p:nvSpPr>
          <p:spPr bwMode="auto">
            <a:xfrm>
              <a:off x="3921543" y="4500282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1" name="Rectangle 42"/>
            <p:cNvSpPr>
              <a:spLocks noChangeArrowheads="1"/>
            </p:cNvSpPr>
            <p:nvPr/>
          </p:nvSpPr>
          <p:spPr bwMode="auto">
            <a:xfrm>
              <a:off x="4940347" y="3778624"/>
              <a:ext cx="1674673" cy="58270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2" name="Oval 43"/>
            <p:cNvSpPr>
              <a:spLocks noChangeArrowheads="1"/>
            </p:cNvSpPr>
            <p:nvPr/>
          </p:nvSpPr>
          <p:spPr bwMode="auto">
            <a:xfrm>
              <a:off x="5107815" y="4011706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3" name="Oval 44"/>
            <p:cNvSpPr>
              <a:spLocks noChangeArrowheads="1"/>
            </p:cNvSpPr>
            <p:nvPr/>
          </p:nvSpPr>
          <p:spPr bwMode="auto">
            <a:xfrm>
              <a:off x="5386926" y="4011706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4" name="Oval 45"/>
            <p:cNvSpPr>
              <a:spLocks noChangeArrowheads="1"/>
            </p:cNvSpPr>
            <p:nvPr/>
          </p:nvSpPr>
          <p:spPr bwMode="auto">
            <a:xfrm>
              <a:off x="5666039" y="4011706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5" name="Line 47"/>
            <p:cNvSpPr>
              <a:spLocks noChangeShapeType="1"/>
            </p:cNvSpPr>
            <p:nvPr/>
          </p:nvSpPr>
          <p:spPr bwMode="auto">
            <a:xfrm flipH="1">
              <a:off x="6670843" y="4069976"/>
              <a:ext cx="279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48"/>
            <p:cNvSpPr>
              <a:spLocks noChangeShapeType="1"/>
            </p:cNvSpPr>
            <p:nvPr/>
          </p:nvSpPr>
          <p:spPr bwMode="auto">
            <a:xfrm flipH="1">
              <a:off x="2703223" y="4616822"/>
              <a:ext cx="827562" cy="31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Oval 49"/>
            <p:cNvSpPr>
              <a:spLocks noChangeArrowheads="1"/>
            </p:cNvSpPr>
            <p:nvPr/>
          </p:nvSpPr>
          <p:spPr bwMode="auto">
            <a:xfrm>
              <a:off x="7068577" y="3953435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8" name="Oval 50"/>
            <p:cNvSpPr>
              <a:spLocks noChangeArrowheads="1"/>
            </p:cNvSpPr>
            <p:nvPr/>
          </p:nvSpPr>
          <p:spPr bwMode="auto">
            <a:xfrm>
              <a:off x="7403512" y="3953435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39" name="Oval 51"/>
            <p:cNvSpPr>
              <a:spLocks noChangeArrowheads="1"/>
            </p:cNvSpPr>
            <p:nvPr/>
          </p:nvSpPr>
          <p:spPr bwMode="auto">
            <a:xfrm>
              <a:off x="7738446" y="3953435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40" name="Rectangle 52"/>
            <p:cNvSpPr>
              <a:spLocks noChangeArrowheads="1"/>
            </p:cNvSpPr>
            <p:nvPr/>
          </p:nvSpPr>
          <p:spPr bwMode="auto">
            <a:xfrm>
              <a:off x="7068577" y="3487271"/>
              <a:ext cx="13134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WB vehicles</a:t>
              </a:r>
            </a:p>
          </p:txBody>
        </p:sp>
        <p:sp>
          <p:nvSpPr>
            <p:cNvPr id="52241" name="Rectangle 53"/>
            <p:cNvSpPr>
              <a:spLocks noChangeArrowheads="1"/>
            </p:cNvSpPr>
            <p:nvPr/>
          </p:nvSpPr>
          <p:spPr bwMode="auto">
            <a:xfrm>
              <a:off x="5386926" y="3429000"/>
              <a:ext cx="11427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WB queue</a:t>
              </a:r>
            </a:p>
          </p:txBody>
        </p:sp>
        <p:sp>
          <p:nvSpPr>
            <p:cNvPr id="52242" name="Rectangle 54"/>
            <p:cNvSpPr>
              <a:spLocks noChangeArrowheads="1"/>
            </p:cNvSpPr>
            <p:nvPr/>
          </p:nvSpPr>
          <p:spPr bwMode="auto">
            <a:xfrm>
              <a:off x="2856629" y="3657600"/>
              <a:ext cx="1370527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server</a:t>
              </a:r>
            </a:p>
            <a:p>
              <a:pPr algn="ctr" eaLnBrk="1" hangingPunct="1"/>
              <a:r>
                <a:rPr lang="en-US" altLang="en-US" sz="1600"/>
                <a:t>(intersection)</a:t>
              </a:r>
            </a:p>
          </p:txBody>
        </p:sp>
        <p:sp>
          <p:nvSpPr>
            <p:cNvPr id="52243" name="Line 47"/>
            <p:cNvSpPr>
              <a:spLocks noChangeShapeType="1"/>
            </p:cNvSpPr>
            <p:nvPr/>
          </p:nvSpPr>
          <p:spPr bwMode="auto">
            <a:xfrm flipH="1">
              <a:off x="4661235" y="4069976"/>
              <a:ext cx="279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Rectangle 42"/>
            <p:cNvSpPr>
              <a:spLocks noChangeArrowheads="1"/>
            </p:cNvSpPr>
            <p:nvPr/>
          </p:nvSpPr>
          <p:spPr bwMode="auto">
            <a:xfrm>
              <a:off x="4956221" y="4827494"/>
              <a:ext cx="1674673" cy="58270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45" name="Oval 43"/>
            <p:cNvSpPr>
              <a:spLocks noChangeArrowheads="1"/>
            </p:cNvSpPr>
            <p:nvPr/>
          </p:nvSpPr>
          <p:spPr bwMode="auto">
            <a:xfrm>
              <a:off x="5123689" y="5060576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46" name="Oval 44"/>
            <p:cNvSpPr>
              <a:spLocks noChangeArrowheads="1"/>
            </p:cNvSpPr>
            <p:nvPr/>
          </p:nvSpPr>
          <p:spPr bwMode="auto">
            <a:xfrm>
              <a:off x="5402801" y="5060576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47" name="Oval 45"/>
            <p:cNvSpPr>
              <a:spLocks noChangeArrowheads="1"/>
            </p:cNvSpPr>
            <p:nvPr/>
          </p:nvSpPr>
          <p:spPr bwMode="auto">
            <a:xfrm>
              <a:off x="5681913" y="5060576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48" name="Line 47"/>
            <p:cNvSpPr>
              <a:spLocks noChangeShapeType="1"/>
            </p:cNvSpPr>
            <p:nvPr/>
          </p:nvSpPr>
          <p:spPr bwMode="auto">
            <a:xfrm flipH="1">
              <a:off x="6686717" y="5118846"/>
              <a:ext cx="279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Oval 49"/>
            <p:cNvSpPr>
              <a:spLocks noChangeArrowheads="1"/>
            </p:cNvSpPr>
            <p:nvPr/>
          </p:nvSpPr>
          <p:spPr bwMode="auto">
            <a:xfrm>
              <a:off x="7084451" y="5002305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50" name="Oval 50"/>
            <p:cNvSpPr>
              <a:spLocks noChangeArrowheads="1"/>
            </p:cNvSpPr>
            <p:nvPr/>
          </p:nvSpPr>
          <p:spPr bwMode="auto">
            <a:xfrm>
              <a:off x="7419387" y="5002305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51" name="Oval 51"/>
            <p:cNvSpPr>
              <a:spLocks noChangeArrowheads="1"/>
            </p:cNvSpPr>
            <p:nvPr/>
          </p:nvSpPr>
          <p:spPr bwMode="auto">
            <a:xfrm>
              <a:off x="7754321" y="5002305"/>
              <a:ext cx="167468" cy="1748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52252" name="Rectangle 52"/>
            <p:cNvSpPr>
              <a:spLocks noChangeArrowheads="1"/>
            </p:cNvSpPr>
            <p:nvPr/>
          </p:nvSpPr>
          <p:spPr bwMode="auto">
            <a:xfrm>
              <a:off x="7084451" y="4536141"/>
              <a:ext cx="1267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NB vehicles</a:t>
              </a:r>
            </a:p>
          </p:txBody>
        </p:sp>
        <p:sp>
          <p:nvSpPr>
            <p:cNvPr id="52253" name="Rectangle 53"/>
            <p:cNvSpPr>
              <a:spLocks noChangeArrowheads="1"/>
            </p:cNvSpPr>
            <p:nvPr/>
          </p:nvSpPr>
          <p:spPr bwMode="auto">
            <a:xfrm>
              <a:off x="5402801" y="4477870"/>
              <a:ext cx="10972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NB queue</a:t>
              </a:r>
            </a:p>
          </p:txBody>
        </p:sp>
        <p:sp>
          <p:nvSpPr>
            <p:cNvPr id="52254" name="Line 47"/>
            <p:cNvSpPr>
              <a:spLocks noChangeShapeType="1"/>
            </p:cNvSpPr>
            <p:nvPr/>
          </p:nvSpPr>
          <p:spPr bwMode="auto">
            <a:xfrm flipH="1">
              <a:off x="4677110" y="5118846"/>
              <a:ext cx="279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47"/>
            <p:cNvSpPr>
              <a:spLocks noChangeShapeType="1"/>
            </p:cNvSpPr>
            <p:nvPr/>
          </p:nvSpPr>
          <p:spPr bwMode="auto">
            <a:xfrm flipH="1">
              <a:off x="4303353" y="4648200"/>
              <a:ext cx="3809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Line 47"/>
            <p:cNvSpPr>
              <a:spLocks noChangeShapeType="1"/>
            </p:cNvSpPr>
            <p:nvPr/>
          </p:nvSpPr>
          <p:spPr bwMode="auto">
            <a:xfrm flipH="1">
              <a:off x="4684336" y="4038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Line 47"/>
            <p:cNvSpPr>
              <a:spLocks noChangeShapeType="1"/>
            </p:cNvSpPr>
            <p:nvPr/>
          </p:nvSpPr>
          <p:spPr bwMode="auto">
            <a:xfrm flipH="1">
              <a:off x="2703224" y="4038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Line 47"/>
            <p:cNvSpPr>
              <a:spLocks noChangeShapeType="1"/>
            </p:cNvSpPr>
            <p:nvPr/>
          </p:nvSpPr>
          <p:spPr bwMode="auto">
            <a:xfrm flipH="1">
              <a:off x="2408238" y="4056530"/>
              <a:ext cx="279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Line 47"/>
            <p:cNvSpPr>
              <a:spLocks noChangeShapeType="1"/>
            </p:cNvSpPr>
            <p:nvPr/>
          </p:nvSpPr>
          <p:spPr bwMode="auto">
            <a:xfrm flipH="1">
              <a:off x="2424112" y="5105400"/>
              <a:ext cx="279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Rectangle 52"/>
            <p:cNvSpPr>
              <a:spLocks noChangeArrowheads="1"/>
            </p:cNvSpPr>
            <p:nvPr/>
          </p:nvSpPr>
          <p:spPr bwMode="auto">
            <a:xfrm>
              <a:off x="1048777" y="3852446"/>
              <a:ext cx="13134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WB vehicles</a:t>
              </a:r>
            </a:p>
          </p:txBody>
        </p:sp>
        <p:sp>
          <p:nvSpPr>
            <p:cNvPr id="52261" name="Rectangle 52"/>
            <p:cNvSpPr>
              <a:spLocks noChangeArrowheads="1"/>
            </p:cNvSpPr>
            <p:nvPr/>
          </p:nvSpPr>
          <p:spPr bwMode="auto">
            <a:xfrm>
              <a:off x="1066800" y="4953000"/>
              <a:ext cx="1267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NB vehicles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146050"/>
            <a:ext cx="8597900" cy="4699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Discrete Event Simulation</a:t>
            </a: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93700" y="838200"/>
            <a:ext cx="8597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  <a:latin typeface="Helvetica" charset="0"/>
              </a:rPr>
              <a:t>Discrete event simulation: computer model for a system where changes in the state of the system occur at </a:t>
            </a:r>
            <a:r>
              <a:rPr lang="en-US" altLang="en-US" i="1">
                <a:solidFill>
                  <a:srgbClr val="000000"/>
                </a:solidFill>
                <a:latin typeface="Helvetica" charset="0"/>
              </a:rPr>
              <a:t>discrete</a:t>
            </a:r>
            <a:r>
              <a:rPr lang="en-US" altLang="en-US">
                <a:solidFill>
                  <a:srgbClr val="000000"/>
                </a:solidFill>
                <a:latin typeface="Helvetica" charset="0"/>
              </a:rPr>
              <a:t> points in simulation time.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Helvetica" charset="0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Helvetica" charset="0"/>
              </a:rPr>
              <a:t>Fundamental concepts: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Helvetica" charset="0"/>
              </a:rPr>
              <a:t> system state (</a:t>
            </a:r>
            <a:r>
              <a:rPr lang="en-US" altLang="en-US">
                <a:solidFill>
                  <a:srgbClr val="FF0000"/>
                </a:solidFill>
                <a:latin typeface="Helvetica" charset="0"/>
              </a:rPr>
              <a:t>state variables</a:t>
            </a:r>
            <a:r>
              <a:rPr lang="en-US" altLang="en-US">
                <a:solidFill>
                  <a:srgbClr val="000000"/>
                </a:solidFill>
                <a:latin typeface="Helvetica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Helvetica" charset="0"/>
              </a:rPr>
              <a:t> state transitions (</a:t>
            </a:r>
            <a:r>
              <a:rPr lang="en-US" altLang="en-US">
                <a:solidFill>
                  <a:srgbClr val="FF0000"/>
                </a:solidFill>
                <a:latin typeface="Helvetica" charset="0"/>
              </a:rPr>
              <a:t>events</a:t>
            </a:r>
            <a:r>
              <a:rPr lang="en-US" altLang="en-US">
                <a:solidFill>
                  <a:srgbClr val="000000"/>
                </a:solidFill>
                <a:latin typeface="Helvetica" charset="0"/>
              </a:rPr>
              <a:t>)</a:t>
            </a:r>
          </a:p>
          <a:p>
            <a:pPr lvl="1"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Helvetica" charset="0"/>
              </a:rPr>
              <a:t>each event has a timestamp indicating when it occurs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Helvetica" charset="0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Helvetica" charset="0"/>
              </a:rPr>
              <a:t>A DES computation can be viewed as a sequence of event computations, where each event computation is assigned a (simulation time) time stamp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Helvetica" charset="0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Helvetica" charset="0"/>
              </a:rPr>
              <a:t>Each event computation can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Helvetica" charset="0"/>
              </a:rPr>
              <a:t> modify state variables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Helvetica" charset="0"/>
              </a:rPr>
              <a:t> schedule new events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r>
              <a:rPr lang="en-US" altLang="en-US"/>
              <a:t>Introduction to Conceptual Models</a:t>
            </a:r>
          </a:p>
          <a:p>
            <a:r>
              <a:rPr lang="en-US" altLang="en-US"/>
              <a:t>Conceptual Model Elements</a:t>
            </a:r>
          </a:p>
          <a:p>
            <a:pPr lvl="1"/>
            <a:r>
              <a:rPr lang="en-US" altLang="en-US"/>
              <a:t>Entities</a:t>
            </a:r>
          </a:p>
          <a:p>
            <a:pPr lvl="1"/>
            <a:r>
              <a:rPr lang="en-US" altLang="en-US"/>
              <a:t>Activities</a:t>
            </a:r>
          </a:p>
          <a:p>
            <a:r>
              <a:rPr lang="en-US" altLang="en-US"/>
              <a:t>Queueing Networks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State Variables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181600"/>
          </a:xfrm>
        </p:spPr>
        <p:txBody>
          <a:bodyPr/>
          <a:lstStyle/>
          <a:p>
            <a:r>
              <a:rPr lang="en-US" altLang="en-US"/>
              <a:t>Vehicles: one state variable per vehicle</a:t>
            </a:r>
          </a:p>
          <a:p>
            <a:r>
              <a:rPr lang="en-US" altLang="en-US"/>
              <a:t>Intersection: IS  /* intersection state */</a:t>
            </a:r>
          </a:p>
          <a:p>
            <a:pPr lvl="1"/>
            <a:r>
              <a:rPr lang="en-US" altLang="en-US"/>
              <a:t>Queue for traffic in each direction (NBQ, WBQ)</a:t>
            </a:r>
          </a:p>
          <a:p>
            <a:pPr lvl="1"/>
            <a:r>
              <a:rPr lang="en-US" altLang="en-US"/>
              <a:t>occupied /* boolean, true if occupied by vehicle */</a:t>
            </a:r>
          </a:p>
          <a:p>
            <a:pPr lvl="1"/>
            <a:r>
              <a:rPr lang="en-US" altLang="en-US"/>
              <a:t>vehicle   /* ID of vehicle (if any) in intersection */</a:t>
            </a:r>
          </a:p>
          <a:p>
            <a:pPr lvl="1"/>
            <a:r>
              <a:rPr lang="en-US" altLang="en-US"/>
              <a:t>direction /* direction this vehicle (if any) traveling */</a:t>
            </a:r>
          </a:p>
          <a:p>
            <a:r>
              <a:rPr lang="en-US" altLang="en-US"/>
              <a:t>Notation</a:t>
            </a:r>
          </a:p>
          <a:p>
            <a:pPr lvl="1"/>
            <a:r>
              <a:rPr lang="en-US" altLang="en-US"/>
              <a:t>IS.NBQ, IS.occupied, etc. refer to individual attributes (fields) of the intersection(IS) state variable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r>
              <a:rPr lang="en-US" altLang="en-US"/>
              <a:t>Events: Identify Changes in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/>
              <a:t>State variable change when</a:t>
            </a:r>
          </a:p>
          <a:p>
            <a:pPr>
              <a:defRPr/>
            </a:pPr>
            <a:r>
              <a:rPr lang="en-US" sz="2800" dirty="0" smtClean="0"/>
              <a:t>New vehicle arrives (either direction): </a:t>
            </a:r>
            <a:r>
              <a:rPr lang="en-US" sz="2800" dirty="0" smtClean="0">
                <a:solidFill>
                  <a:srgbClr val="FF0000"/>
                </a:solidFill>
              </a:rPr>
              <a:t>Arrival event</a:t>
            </a:r>
          </a:p>
          <a:p>
            <a:pPr>
              <a:defRPr/>
            </a:pPr>
            <a:r>
              <a:rPr lang="en-US" sz="2800" dirty="0" smtClean="0"/>
              <a:t>Vehicle leaves intersection: </a:t>
            </a:r>
            <a:r>
              <a:rPr lang="en-US" sz="2800" dirty="0" smtClean="0">
                <a:solidFill>
                  <a:srgbClr val="FF0000"/>
                </a:solidFill>
              </a:rPr>
              <a:t>Departure event</a:t>
            </a:r>
          </a:p>
          <a:p>
            <a:pPr>
              <a:defRPr/>
            </a:pPr>
            <a:r>
              <a:rPr lang="en-US" sz="2800" dirty="0" smtClean="0"/>
              <a:t>Next vehicle enters the intersection</a:t>
            </a:r>
          </a:p>
          <a:p>
            <a:pPr>
              <a:defRPr/>
            </a:pPr>
            <a:r>
              <a:rPr lang="en-US" sz="2800" dirty="0" smtClean="0"/>
              <a:t>Previous two events occur at the same time; can be combined into a single event</a:t>
            </a:r>
          </a:p>
          <a:p>
            <a:pPr>
              <a:defRPr/>
            </a:pPr>
            <a:r>
              <a:rPr lang="en-US" sz="2800" dirty="0" smtClean="0"/>
              <a:t>Events</a:t>
            </a:r>
          </a:p>
          <a:p>
            <a:pPr lvl="1">
              <a:defRPr/>
            </a:pPr>
            <a:r>
              <a:rPr lang="en-US" sz="2400" dirty="0" err="1" smtClean="0"/>
              <a:t>NBArrival</a:t>
            </a:r>
            <a:r>
              <a:rPr lang="en-US" sz="2400" dirty="0" smtClean="0"/>
              <a:t>(</a:t>
            </a:r>
            <a:r>
              <a:rPr lang="en-US" sz="2400" dirty="0" err="1" smtClean="0"/>
              <a:t>v,IS</a:t>
            </a:r>
            <a:r>
              <a:rPr lang="en-US" sz="2400" dirty="0" smtClean="0"/>
              <a:t>): northbound vehicle v arrives at IS</a:t>
            </a:r>
          </a:p>
          <a:p>
            <a:pPr lvl="1">
              <a:defRPr/>
            </a:pPr>
            <a:r>
              <a:rPr lang="en-US" sz="2400" dirty="0" err="1" smtClean="0"/>
              <a:t>WBArrival</a:t>
            </a:r>
            <a:r>
              <a:rPr lang="en-US" sz="2400" dirty="0" smtClean="0"/>
              <a:t>(</a:t>
            </a:r>
            <a:r>
              <a:rPr lang="en-US" sz="2400" dirty="0" err="1" smtClean="0"/>
              <a:t>v,IS</a:t>
            </a:r>
            <a:r>
              <a:rPr lang="en-US" sz="2400" dirty="0" smtClean="0"/>
              <a:t>): westbound vehicle v arrives at IS</a:t>
            </a:r>
          </a:p>
          <a:p>
            <a:pPr lvl="1">
              <a:defRPr/>
            </a:pPr>
            <a:r>
              <a:rPr lang="en-US" sz="2400" dirty="0" err="1" smtClean="0"/>
              <a:t>NBDeparture</a:t>
            </a:r>
            <a:r>
              <a:rPr lang="en-US" sz="2400" dirty="0" smtClean="0"/>
              <a:t>(</a:t>
            </a:r>
            <a:r>
              <a:rPr lang="en-US" sz="2400" dirty="0" err="1" smtClean="0"/>
              <a:t>v,IS</a:t>
            </a:r>
            <a:r>
              <a:rPr lang="en-US" sz="2400" dirty="0" smtClean="0"/>
              <a:t>): departure of northbound vehicle at IS</a:t>
            </a:r>
          </a:p>
          <a:p>
            <a:pPr lvl="1">
              <a:defRPr/>
            </a:pPr>
            <a:r>
              <a:rPr lang="en-US" sz="2400" dirty="0" err="1" smtClean="0"/>
              <a:t>WBDeparture</a:t>
            </a:r>
            <a:r>
              <a:rPr lang="en-US" sz="2400" dirty="0" smtClean="0"/>
              <a:t>(</a:t>
            </a:r>
            <a:r>
              <a:rPr lang="en-US" sz="2400" dirty="0" err="1" smtClean="0"/>
              <a:t>v,IS</a:t>
            </a:r>
            <a:r>
              <a:rPr lang="en-US" sz="2400" dirty="0" smtClean="0"/>
              <a:t>): departure of westbound vehicle at IS</a:t>
            </a: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839200" cy="644525"/>
          </a:xfrm>
          <a:noFill/>
        </p:spPr>
        <p:txBody>
          <a:bodyPr lIns="90487" tIns="44450" rIns="90487" bIns="44450">
            <a:spAutoFit/>
          </a:bodyPr>
          <a:lstStyle/>
          <a:p>
            <a:pPr eaLnBrk="1" hangingPunct="1"/>
            <a:r>
              <a:rPr lang="en-US" altLang="en-US" sz="3600"/>
              <a:t>Behavior: Activities</a:t>
            </a:r>
          </a:p>
        </p:txBody>
      </p:sp>
      <p:sp>
        <p:nvSpPr>
          <p:cNvPr id="57346" name="Line 12"/>
          <p:cNvSpPr>
            <a:spLocks noChangeShapeType="1"/>
          </p:cNvSpPr>
          <p:nvPr/>
        </p:nvSpPr>
        <p:spPr bwMode="auto">
          <a:xfrm>
            <a:off x="558800" y="5465763"/>
            <a:ext cx="779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13"/>
          <p:cNvSpPr>
            <a:spLocks noChangeArrowheads="1"/>
          </p:cNvSpPr>
          <p:nvPr/>
        </p:nvSpPr>
        <p:spPr bwMode="auto">
          <a:xfrm>
            <a:off x="685800" y="3810000"/>
            <a:ext cx="673100" cy="381000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00"/>
                </a:solidFill>
                <a:latin typeface="Helvetica" charset="0"/>
              </a:rPr>
              <a:t>Arrival</a:t>
            </a:r>
          </a:p>
          <a:p>
            <a:pPr algn="ctr" eaLnBrk="1" hangingPunct="1"/>
            <a:r>
              <a:rPr lang="en-US" altLang="en-US" sz="1200">
                <a:solidFill>
                  <a:srgbClr val="000000"/>
                </a:solidFill>
                <a:latin typeface="Helvetica" charset="0"/>
              </a:rPr>
              <a:t>v</a:t>
            </a:r>
            <a:r>
              <a:rPr lang="en-US" altLang="en-US" sz="1200" baseline="-250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 sz="12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57348" name="Line 14"/>
          <p:cNvSpPr>
            <a:spLocks noChangeShapeType="1"/>
          </p:cNvSpPr>
          <p:nvPr/>
        </p:nvSpPr>
        <p:spPr bwMode="auto">
          <a:xfrm>
            <a:off x="3810000" y="4191000"/>
            <a:ext cx="0" cy="1239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18"/>
          <p:cNvSpPr>
            <a:spLocks noChangeShapeType="1"/>
          </p:cNvSpPr>
          <p:nvPr/>
        </p:nvSpPr>
        <p:spPr bwMode="auto">
          <a:xfrm flipH="1">
            <a:off x="990600" y="4191000"/>
            <a:ext cx="0" cy="1262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7072313" y="5489575"/>
            <a:ext cx="14843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Helvetica" charset="0"/>
              </a:rPr>
              <a:t>simulation time</a:t>
            </a:r>
          </a:p>
        </p:txBody>
      </p:sp>
      <p:sp>
        <p:nvSpPr>
          <p:cNvPr id="57351" name="AutoShape 5"/>
          <p:cNvSpPr>
            <a:spLocks noChangeArrowheads="1"/>
          </p:cNvSpPr>
          <p:nvPr/>
        </p:nvSpPr>
        <p:spPr bwMode="auto">
          <a:xfrm>
            <a:off x="609600" y="1612900"/>
            <a:ext cx="7162800" cy="368300"/>
          </a:xfrm>
          <a:prstGeom prst="parallelogram">
            <a:avLst>
              <a:gd name="adj" fmla="val 7806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7352" name="Picture 9" descr="44A036                                                         000318BEG4PB-03                        BA80E31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01423">
            <a:off x="7070725" y="1612900"/>
            <a:ext cx="8382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2" descr="44A057                                                         000318BEG4PB-03                        BA80E31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7338" y="1612900"/>
            <a:ext cx="8556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Parallelogram 1"/>
          <p:cNvSpPr>
            <a:spLocks noChangeArrowheads="1"/>
          </p:cNvSpPr>
          <p:nvPr/>
        </p:nvSpPr>
        <p:spPr bwMode="auto">
          <a:xfrm flipH="1">
            <a:off x="2590800" y="838200"/>
            <a:ext cx="2057400" cy="2209800"/>
          </a:xfrm>
          <a:prstGeom prst="parallelogram">
            <a:avLst>
              <a:gd name="adj" fmla="val 64755"/>
            </a:avLst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pic>
        <p:nvPicPr>
          <p:cNvPr id="57355" name="Picture 2" descr="traffic-stop-sig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2" descr="traffic-stop-sig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7" name="Line 14"/>
          <p:cNvSpPr>
            <a:spLocks noChangeShapeType="1"/>
          </p:cNvSpPr>
          <p:nvPr/>
        </p:nvSpPr>
        <p:spPr bwMode="auto">
          <a:xfrm>
            <a:off x="4419600" y="3733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3505200" y="3802063"/>
            <a:ext cx="673100" cy="381000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00"/>
                </a:solidFill>
                <a:latin typeface="Helvetica" charset="0"/>
              </a:rPr>
              <a:t>Arrival</a:t>
            </a:r>
          </a:p>
          <a:p>
            <a:pPr algn="ctr" eaLnBrk="1" hangingPunct="1"/>
            <a:r>
              <a:rPr lang="en-US" altLang="en-US" sz="1200">
                <a:solidFill>
                  <a:srgbClr val="000000"/>
                </a:solidFill>
                <a:latin typeface="Helvetica" charset="0"/>
              </a:rPr>
              <a:t>v</a:t>
            </a:r>
            <a:r>
              <a:rPr lang="en-US" altLang="en-US" sz="1200" baseline="-25000">
                <a:solidFill>
                  <a:srgbClr val="000000"/>
                </a:solidFill>
                <a:latin typeface="Helvetica" charset="0"/>
              </a:rPr>
              <a:t>2</a:t>
            </a:r>
            <a:endParaRPr lang="en-US" altLang="en-US" sz="12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57359" name="Rectangle 13"/>
          <p:cNvSpPr>
            <a:spLocks noChangeArrowheads="1"/>
          </p:cNvSpPr>
          <p:nvPr/>
        </p:nvSpPr>
        <p:spPr bwMode="auto">
          <a:xfrm>
            <a:off x="4114800" y="3352800"/>
            <a:ext cx="673100" cy="381000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000000"/>
                </a:solidFill>
                <a:latin typeface="Helvetica" charset="0"/>
              </a:rPr>
              <a:t>Arrival</a:t>
            </a:r>
          </a:p>
          <a:p>
            <a:pPr algn="ctr" eaLnBrk="1" hangingPunct="1"/>
            <a:r>
              <a:rPr lang="en-US" altLang="en-US" sz="1200">
                <a:solidFill>
                  <a:srgbClr val="000000"/>
                </a:solidFill>
                <a:latin typeface="Helvetica" charset="0"/>
              </a:rPr>
              <a:t>v</a:t>
            </a:r>
            <a:r>
              <a:rPr lang="en-US" altLang="en-US" sz="1200" baseline="-25000">
                <a:solidFill>
                  <a:srgbClr val="000000"/>
                </a:solidFill>
                <a:latin typeface="Helvetica" charset="0"/>
              </a:rPr>
              <a:t>3</a:t>
            </a:r>
            <a:endParaRPr lang="en-US" altLang="en-US" sz="1200">
              <a:solidFill>
                <a:srgbClr val="000000"/>
              </a:solidFill>
              <a:latin typeface="Helvetica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0600" y="3802063"/>
            <a:ext cx="1676400" cy="1651000"/>
            <a:chOff x="990600" y="3802063"/>
            <a:chExt cx="1676400" cy="1651000"/>
          </a:xfrm>
        </p:grpSpPr>
        <p:sp>
          <p:nvSpPr>
            <p:cNvPr id="65545" name="Rectangle 17"/>
            <p:cNvSpPr>
              <a:spLocks noChangeArrowheads="1"/>
            </p:cNvSpPr>
            <p:nvPr/>
          </p:nvSpPr>
          <p:spPr bwMode="auto">
            <a:xfrm>
              <a:off x="1993900" y="3802063"/>
              <a:ext cx="673100" cy="38893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200" dirty="0">
                  <a:latin typeface="Helvetica" charset="0"/>
                  <a:ea typeface="ＭＳ Ｐゴシック" charset="0"/>
                </a:rPr>
                <a:t>Departure</a:t>
              </a:r>
            </a:p>
            <a:p>
              <a:pPr algn="ctr">
                <a:defRPr/>
              </a:pPr>
              <a:r>
                <a:rPr lang="en-US" sz="1200" dirty="0">
                  <a:latin typeface="Helvetica" charset="0"/>
                  <a:ea typeface="ＭＳ Ｐゴシック" charset="0"/>
                </a:rPr>
                <a:t>v</a:t>
              </a:r>
              <a:r>
                <a:rPr lang="en-US" sz="1200" baseline="-25000" dirty="0">
                  <a:latin typeface="Helvetica" charset="0"/>
                  <a:ea typeface="ＭＳ Ｐゴシック" charset="0"/>
                </a:rPr>
                <a:t>1</a:t>
              </a:r>
              <a:endParaRPr lang="en-US" sz="1200" dirty="0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378" name="Line 18"/>
            <p:cNvSpPr>
              <a:spLocks noChangeShapeType="1"/>
            </p:cNvSpPr>
            <p:nvPr/>
          </p:nvSpPr>
          <p:spPr bwMode="auto">
            <a:xfrm flipH="1">
              <a:off x="2286000" y="4191000"/>
              <a:ext cx="0" cy="1262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Rectangle 3"/>
            <p:cNvSpPr>
              <a:spLocks noChangeArrowheads="1"/>
            </p:cNvSpPr>
            <p:nvPr/>
          </p:nvSpPr>
          <p:spPr bwMode="auto">
            <a:xfrm>
              <a:off x="990600" y="5029200"/>
              <a:ext cx="1295400" cy="2286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FFFF00"/>
                  </a:solidFill>
                </a:rPr>
                <a:t>Service (v</a:t>
              </a:r>
              <a:r>
                <a:rPr lang="en-US" altLang="en-US" sz="1100" baseline="-25000">
                  <a:solidFill>
                    <a:srgbClr val="FFFF00"/>
                  </a:solidFill>
                </a:rPr>
                <a:t>1</a:t>
              </a:r>
              <a:r>
                <a:rPr lang="en-US" altLang="en-US" sz="1100">
                  <a:solidFill>
                    <a:srgbClr val="FFFF00"/>
                  </a:solidFill>
                </a:rPr>
                <a:t>)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0" y="3802063"/>
            <a:ext cx="1676400" cy="1628775"/>
            <a:chOff x="3810000" y="3802063"/>
            <a:chExt cx="1676400" cy="1628775"/>
          </a:xfrm>
        </p:grpSpPr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4813300" y="3802063"/>
              <a:ext cx="673100" cy="38893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200" dirty="0">
                  <a:latin typeface="Helvetica" charset="0"/>
                  <a:ea typeface="ＭＳ Ｐゴシック" charset="0"/>
                </a:rPr>
                <a:t>Departure</a:t>
              </a:r>
            </a:p>
            <a:p>
              <a:pPr algn="ctr">
                <a:defRPr/>
              </a:pPr>
              <a:r>
                <a:rPr lang="en-US" sz="1200" dirty="0">
                  <a:latin typeface="Helvetica" charset="0"/>
                  <a:ea typeface="ＭＳ Ｐゴシック" charset="0"/>
                </a:rPr>
                <a:t>v</a:t>
              </a:r>
              <a:r>
                <a:rPr lang="en-US" sz="1200" baseline="-25000" dirty="0">
                  <a:latin typeface="Helvetica" charset="0"/>
                  <a:ea typeface="ＭＳ Ｐゴシック" charset="0"/>
                </a:rPr>
                <a:t>2</a:t>
              </a:r>
              <a:endParaRPr lang="en-US" sz="1200" dirty="0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375" name="Line 14"/>
            <p:cNvSpPr>
              <a:spLocks noChangeShapeType="1"/>
            </p:cNvSpPr>
            <p:nvPr/>
          </p:nvSpPr>
          <p:spPr bwMode="auto">
            <a:xfrm>
              <a:off x="5181600" y="4191000"/>
              <a:ext cx="0" cy="1239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Rectangle 55"/>
            <p:cNvSpPr>
              <a:spLocks noChangeArrowheads="1"/>
            </p:cNvSpPr>
            <p:nvPr/>
          </p:nvSpPr>
          <p:spPr bwMode="auto">
            <a:xfrm>
              <a:off x="3810000" y="4724400"/>
              <a:ext cx="1371600" cy="2286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FFFF00"/>
                  </a:solidFill>
                </a:rPr>
                <a:t>Service (v</a:t>
              </a:r>
              <a:r>
                <a:rPr lang="en-US" altLang="en-US" sz="1100" baseline="-25000">
                  <a:solidFill>
                    <a:srgbClr val="FFFF00"/>
                  </a:solidFill>
                </a:rPr>
                <a:t>2</a:t>
              </a:r>
              <a:r>
                <a:rPr lang="en-US" altLang="en-US" sz="1100">
                  <a:solidFill>
                    <a:srgbClr val="FFFF00"/>
                  </a:solidFill>
                </a:rPr>
                <a:t>)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81600" y="3352800"/>
            <a:ext cx="1739900" cy="2078038"/>
            <a:chOff x="5181600" y="3352800"/>
            <a:chExt cx="1739900" cy="2078038"/>
          </a:xfrm>
        </p:grpSpPr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6248400" y="3352800"/>
              <a:ext cx="673100" cy="38893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200" dirty="0">
                  <a:latin typeface="Helvetica" charset="0"/>
                  <a:ea typeface="ＭＳ Ｐゴシック" charset="0"/>
                </a:rPr>
                <a:t>Departure</a:t>
              </a:r>
            </a:p>
            <a:p>
              <a:pPr algn="ctr">
                <a:defRPr/>
              </a:pPr>
              <a:r>
                <a:rPr lang="en-US" sz="1200" dirty="0">
                  <a:latin typeface="Helvetica" charset="0"/>
                  <a:ea typeface="ＭＳ Ｐゴシック" charset="0"/>
                </a:rPr>
                <a:t>v</a:t>
              </a:r>
              <a:r>
                <a:rPr lang="en-US" sz="1200" baseline="-25000" dirty="0">
                  <a:latin typeface="Helvetica" charset="0"/>
                  <a:ea typeface="ＭＳ Ｐゴシック" charset="0"/>
                </a:rPr>
                <a:t>3</a:t>
              </a:r>
              <a:endParaRPr lang="en-US" sz="1200" dirty="0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372" name="Line 14"/>
            <p:cNvSpPr>
              <a:spLocks noChangeShapeType="1"/>
            </p:cNvSpPr>
            <p:nvPr/>
          </p:nvSpPr>
          <p:spPr bwMode="auto">
            <a:xfrm>
              <a:off x="6553200" y="3733800"/>
              <a:ext cx="0" cy="1697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Rectangle 56"/>
            <p:cNvSpPr>
              <a:spLocks noChangeArrowheads="1"/>
            </p:cNvSpPr>
            <p:nvPr/>
          </p:nvSpPr>
          <p:spPr bwMode="auto">
            <a:xfrm>
              <a:off x="5181600" y="4419600"/>
              <a:ext cx="1371600" cy="2286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FFFF00"/>
                  </a:solidFill>
                </a:rPr>
                <a:t>Service (v</a:t>
              </a:r>
              <a:r>
                <a:rPr lang="en-US" altLang="en-US" sz="1100" baseline="-25000">
                  <a:solidFill>
                    <a:srgbClr val="FFFF00"/>
                  </a:solidFill>
                </a:rPr>
                <a:t>3</a:t>
              </a:r>
              <a:r>
                <a:rPr lang="en-US" altLang="en-US" sz="1100">
                  <a:solidFill>
                    <a:srgbClr val="FFFF00"/>
                  </a:solidFill>
                </a:rPr>
                <a:t>)</a:t>
              </a:r>
            </a:p>
          </p:txBody>
        </p:sp>
      </p:grpSp>
      <p:sp>
        <p:nvSpPr>
          <p:cNvPr id="60436" name="Rectangle 57"/>
          <p:cNvSpPr>
            <a:spLocks noChangeArrowheads="1"/>
          </p:cNvSpPr>
          <p:nvPr/>
        </p:nvSpPr>
        <p:spPr bwMode="auto">
          <a:xfrm>
            <a:off x="4419600" y="44196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100">
                <a:solidFill>
                  <a:schemeClr val="bg1"/>
                </a:solidFill>
              </a:rPr>
              <a:t>Wait (v</a:t>
            </a:r>
            <a:r>
              <a:rPr lang="en-US" altLang="en-US" sz="1100" baseline="-25000">
                <a:solidFill>
                  <a:schemeClr val="bg1"/>
                </a:solidFill>
              </a:rPr>
              <a:t>3</a:t>
            </a:r>
            <a:r>
              <a:rPr lang="en-US" altLang="en-US" sz="11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7364" name="Content Placeholder 4"/>
          <p:cNvSpPr>
            <a:spLocks noGrp="1"/>
          </p:cNvSpPr>
          <p:nvPr>
            <p:ph idx="1"/>
          </p:nvPr>
        </p:nvSpPr>
        <p:spPr>
          <a:xfrm>
            <a:off x="304800" y="5715000"/>
            <a:ext cx="8534400" cy="99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Activities characterize behavior of vehicles over time</a:t>
            </a:r>
          </a:p>
          <a:p>
            <a:pPr marL="0" indent="0">
              <a:buFontTx/>
              <a:buNone/>
            </a:pPr>
            <a:r>
              <a:rPr lang="en-US" altLang="en-US" sz="2800"/>
              <a:t>Each activity begins and ends with an event</a:t>
            </a:r>
          </a:p>
        </p:txBody>
      </p:sp>
      <p:sp>
        <p:nvSpPr>
          <p:cNvPr id="57365" name="TextBox 5"/>
          <p:cNvSpPr txBox="1">
            <a:spLocks noChangeArrowheads="1"/>
          </p:cNvSpPr>
          <p:nvPr/>
        </p:nvSpPr>
        <p:spPr bwMode="auto">
          <a:xfrm>
            <a:off x="228600" y="4800600"/>
            <a:ext cx="46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v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57366" name="TextBox 60"/>
          <p:cNvSpPr txBox="1">
            <a:spLocks noChangeArrowheads="1"/>
          </p:cNvSpPr>
          <p:nvPr/>
        </p:nvSpPr>
        <p:spPr bwMode="auto">
          <a:xfrm>
            <a:off x="228600" y="4495800"/>
            <a:ext cx="46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v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57367" name="TextBox 61"/>
          <p:cNvSpPr txBox="1">
            <a:spLocks noChangeArrowheads="1"/>
          </p:cNvSpPr>
          <p:nvPr/>
        </p:nvSpPr>
        <p:spPr bwMode="auto">
          <a:xfrm>
            <a:off x="228600" y="4191000"/>
            <a:ext cx="46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v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57368" name="TextBox 6"/>
          <p:cNvSpPr txBox="1">
            <a:spLocks noChangeArrowheads="1"/>
          </p:cNvSpPr>
          <p:nvPr/>
        </p:nvSpPr>
        <p:spPr bwMode="auto">
          <a:xfrm>
            <a:off x="7169150" y="4572000"/>
            <a:ext cx="136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activities</a:t>
            </a:r>
          </a:p>
        </p:txBody>
      </p:sp>
      <p:sp>
        <p:nvSpPr>
          <p:cNvPr id="57369" name="TextBox 63"/>
          <p:cNvSpPr txBox="1">
            <a:spLocks noChangeArrowheads="1"/>
          </p:cNvSpPr>
          <p:nvPr/>
        </p:nvSpPr>
        <p:spPr bwMode="auto">
          <a:xfrm>
            <a:off x="7162800" y="3581400"/>
            <a:ext cx="109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events</a:t>
            </a:r>
          </a:p>
        </p:txBody>
      </p:sp>
      <p:pic>
        <p:nvPicPr>
          <p:cNvPr id="57370" name="Picture 10" descr="44A048                                                         000318BEG4PB-03                        BA80E318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8113" y="1600200"/>
            <a:ext cx="7762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charset="0"/>
              </a:rPr>
              <a:t>Activity Based Conceptual Model (ABCMod)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7838" y="1763713"/>
            <a:ext cx="2590800" cy="792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CA" altLang="en-US" sz="2000"/>
              <a:t>Activity Based Conceptual Model = &lt; Θ, Ω, Φ 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38" y="3028950"/>
            <a:ext cx="19812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CA" altLang="en-US" sz="2000"/>
              <a:t>Consumer Entity Classes</a:t>
            </a:r>
            <a:r>
              <a:rPr lang="en-CA" altLang="en-US" sz="2000">
                <a:solidFill>
                  <a:srgbClr val="000000"/>
                </a:solidFill>
              </a:rPr>
              <a:t> (Θ)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028950"/>
            <a:ext cx="19812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CA" altLang="en-US" sz="2000"/>
              <a:t>Server Entity Classes</a:t>
            </a:r>
            <a:r>
              <a:rPr lang="en-CA" altLang="en-US" sz="2000">
                <a:solidFill>
                  <a:srgbClr val="000000"/>
                </a:solidFill>
              </a:rPr>
              <a:t> (Ω)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8238" y="3028950"/>
            <a:ext cx="19812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CA" altLang="en-US" sz="2000"/>
              <a:t>Activities </a:t>
            </a:r>
            <a:r>
              <a:rPr lang="en-CA" altLang="en-US" sz="2000">
                <a:solidFill>
                  <a:srgbClr val="000000"/>
                </a:solidFill>
              </a:rPr>
              <a:t>(Φ)</a:t>
            </a:r>
          </a:p>
        </p:txBody>
      </p:sp>
      <p:sp>
        <p:nvSpPr>
          <p:cNvPr id="59398" name="TextBox 7"/>
          <p:cNvSpPr txBox="1">
            <a:spLocks noChangeArrowheads="1"/>
          </p:cNvSpPr>
          <p:nvPr/>
        </p:nvSpPr>
        <p:spPr bwMode="auto">
          <a:xfrm>
            <a:off x="304800" y="3821113"/>
            <a:ext cx="1646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Property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Path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Elapsed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3038" y="4400550"/>
            <a:ext cx="13716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Aggregate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5638" y="4400550"/>
            <a:ext cx="1371600" cy="792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Resource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238" y="5695950"/>
            <a:ext cx="1066800" cy="563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Queue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1238" y="5695950"/>
            <a:ext cx="1066800" cy="563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CA" sz="2000">
                <a:solidFill>
                  <a:schemeClr val="tx1"/>
                </a:solidFill>
                <a:latin typeface="Calibri" charset="0"/>
              </a:rPr>
              <a:t>Group Entities</a:t>
            </a:r>
            <a:endParaRPr lang="en-CA" sz="20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9403" name="TextBox 13"/>
          <p:cNvSpPr txBox="1">
            <a:spLocks noChangeArrowheads="1"/>
          </p:cNvSpPr>
          <p:nvPr/>
        </p:nvSpPr>
        <p:spPr bwMode="auto">
          <a:xfrm>
            <a:off x="1570038" y="62595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</p:txBody>
      </p:sp>
      <p:sp>
        <p:nvSpPr>
          <p:cNvPr id="59404" name="TextBox 14"/>
          <p:cNvSpPr txBox="1">
            <a:spLocks noChangeArrowheads="1"/>
          </p:cNvSpPr>
          <p:nvPr/>
        </p:nvSpPr>
        <p:spPr bwMode="auto">
          <a:xfrm>
            <a:off x="3497263" y="62595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</p:txBody>
      </p:sp>
      <p:sp>
        <p:nvSpPr>
          <p:cNvPr id="59405" name="TextBox 15"/>
          <p:cNvSpPr txBox="1">
            <a:spLocks noChangeArrowheads="1"/>
          </p:cNvSpPr>
          <p:nvPr/>
        </p:nvSpPr>
        <p:spPr bwMode="auto">
          <a:xfrm>
            <a:off x="4465638" y="51927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Attributes</a:t>
            </a:r>
          </a:p>
        </p:txBody>
      </p:sp>
      <p:sp>
        <p:nvSpPr>
          <p:cNvPr id="59406" name="TextBox 16"/>
          <p:cNvSpPr txBox="1">
            <a:spLocks noChangeArrowheads="1"/>
          </p:cNvSpPr>
          <p:nvPr/>
        </p:nvSpPr>
        <p:spPr bwMode="auto">
          <a:xfrm>
            <a:off x="6218238" y="3821113"/>
            <a:ext cx="27368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charset="0"/>
              </a:rPr>
              <a:t>Activity Types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Activity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Triggered Activity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Pre-emption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Interruption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Extended Activity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>
                <a:latin typeface="Calibri" charset="0"/>
              </a:rPr>
              <a:t>Extended Trigger Activity</a:t>
            </a:r>
          </a:p>
        </p:txBody>
      </p:sp>
      <p:cxnSp>
        <p:nvCxnSpPr>
          <p:cNvPr id="19" name="Straight Connector 18"/>
          <p:cNvCxnSpPr>
            <a:endCxn id="5" idx="0"/>
          </p:cNvCxnSpPr>
          <p:nvPr/>
        </p:nvCxnSpPr>
        <p:spPr>
          <a:xfrm rot="10800000" flipV="1">
            <a:off x="1341438" y="2555875"/>
            <a:ext cx="1828800" cy="473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953669" y="2791619"/>
            <a:ext cx="474663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7" idx="0"/>
          </p:cNvCxnSpPr>
          <p:nvPr/>
        </p:nvCxnSpPr>
        <p:spPr>
          <a:xfrm>
            <a:off x="5532438" y="2555875"/>
            <a:ext cx="1676400" cy="473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0"/>
          </p:cNvCxnSpPr>
          <p:nvPr/>
        </p:nvCxnSpPr>
        <p:spPr>
          <a:xfrm rot="5400000">
            <a:off x="3337719" y="3882232"/>
            <a:ext cx="5794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0" idx="0"/>
          </p:cNvCxnSpPr>
          <p:nvPr/>
        </p:nvCxnSpPr>
        <p:spPr>
          <a:xfrm rot="16200000" flipH="1">
            <a:off x="4633119" y="3882232"/>
            <a:ext cx="5794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2" idx="0"/>
          </p:cNvCxnSpPr>
          <p:nvPr/>
        </p:nvCxnSpPr>
        <p:spPr>
          <a:xfrm rot="10800000" flipV="1">
            <a:off x="2179638" y="5192713"/>
            <a:ext cx="91440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1238" y="5192713"/>
            <a:ext cx="534987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Questions To Consider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763000" cy="5105400"/>
          </a:xfrm>
        </p:spPr>
        <p:txBody>
          <a:bodyPr/>
          <a:lstStyle/>
          <a:p>
            <a:r>
              <a:rPr lang="en-US" altLang="en-US" sz="2800"/>
              <a:t>What is the service time distribution?</a:t>
            </a:r>
          </a:p>
          <a:p>
            <a:pPr lvl="1"/>
            <a:r>
              <a:rPr lang="en-US" altLang="en-US" sz="2400"/>
              <a:t>Deterministic? Normal? Uniform [T</a:t>
            </a:r>
            <a:r>
              <a:rPr lang="en-US" altLang="en-US" sz="2400" baseline="-25000"/>
              <a:t>min</a:t>
            </a:r>
            <a:r>
              <a:rPr lang="en-US" altLang="en-US" sz="2400"/>
              <a:t>, T</a:t>
            </a:r>
            <a:r>
              <a:rPr lang="en-US" altLang="en-US" sz="2400" baseline="-25000"/>
              <a:t>max</a:t>
            </a:r>
            <a:r>
              <a:rPr lang="en-US" altLang="en-US" sz="2400"/>
              <a:t>]?</a:t>
            </a:r>
          </a:p>
          <a:p>
            <a:r>
              <a:rPr lang="en-US" altLang="en-US" sz="2800"/>
              <a:t>What is the arrival process? Interarrival time distribution?</a:t>
            </a:r>
          </a:p>
          <a:p>
            <a:pPr lvl="1"/>
            <a:r>
              <a:rPr lang="en-US" altLang="en-US" sz="2400"/>
              <a:t>Exponential?</a:t>
            </a:r>
          </a:p>
          <a:p>
            <a:r>
              <a:rPr lang="en-US" altLang="en-US" sz="2800"/>
              <a:t>How should finite queues be incorporated into the model?</a:t>
            </a:r>
          </a:p>
          <a:p>
            <a:r>
              <a:rPr lang="en-US" altLang="en-US" sz="2800"/>
              <a:t>How would one include vehicle turns in the model?</a:t>
            </a:r>
          </a:p>
          <a:p>
            <a:r>
              <a:rPr lang="en-US" altLang="en-US" sz="2800"/>
              <a:t>How would one extend the model to handle traffic signals?</a:t>
            </a:r>
          </a:p>
          <a:p>
            <a:r>
              <a:rPr lang="en-US" altLang="en-US" sz="2800"/>
              <a:t>Are the iid assumptions reasonable?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5486400"/>
          </a:xfrm>
        </p:spPr>
        <p:txBody>
          <a:bodyPr/>
          <a:lstStyle/>
          <a:p>
            <a:r>
              <a:rPr lang="en-US" altLang="en-US"/>
              <a:t>Conceptual modeling specifies what to include (and exclude) from the model</a:t>
            </a:r>
          </a:p>
          <a:p>
            <a:r>
              <a:rPr lang="en-US" altLang="en-US"/>
              <a:t>Informed by inputs, outputs, objectives</a:t>
            </a:r>
          </a:p>
          <a:p>
            <a:r>
              <a:rPr lang="en-US" altLang="en-US"/>
              <a:t>Constrained by time and cost to create and exercise the model</a:t>
            </a:r>
          </a:p>
          <a:p>
            <a:r>
              <a:rPr lang="en-US" altLang="en-US"/>
              <a:t>Leads to model assumptions and specifications</a:t>
            </a:r>
          </a:p>
          <a:p>
            <a:r>
              <a:rPr lang="en-US" altLang="en-US"/>
              <a:t>Includes a description of model entities and their behaviors (activities)</a:t>
            </a:r>
          </a:p>
          <a:p>
            <a:r>
              <a:rPr lang="en-US" altLang="en-US"/>
              <a:t>More an art than a science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3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/>
          <a:lstStyle/>
          <a:p>
            <a:r>
              <a:rPr lang="en-US" altLang="en-US"/>
              <a:t>Queueing Networks:</a:t>
            </a:r>
            <a:br>
              <a:rPr lang="en-US" altLang="en-US"/>
            </a:br>
            <a:r>
              <a:rPr lang="en-US" altLang="en-US"/>
              <a:t>Some useful properties (e.g., for verification and validation)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Kendall Notation: X/Y/Z Queue</a:t>
            </a:r>
          </a:p>
        </p:txBody>
      </p:sp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791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X</a:t>
            </a:r>
            <a:r>
              <a:rPr lang="en-US" sz="2800" dirty="0" smtClean="0"/>
              <a:t>: Arrival Process (</a:t>
            </a:r>
            <a:r>
              <a:rPr lang="en-US" sz="2800" dirty="0" err="1" smtClean="0"/>
              <a:t>interarrival</a:t>
            </a:r>
            <a:r>
              <a:rPr lang="en-US" sz="2800" dirty="0" smtClean="0"/>
              <a:t> time distribution)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>
                <a:cs typeface="ＭＳ Ｐゴシック" charset="0"/>
              </a:rPr>
              <a:t>M: </a:t>
            </a:r>
            <a:r>
              <a:rPr lang="en-US" sz="2400" dirty="0" err="1" smtClean="0">
                <a:cs typeface="ＭＳ Ｐゴシック" charset="0"/>
              </a:rPr>
              <a:t>Markovian</a:t>
            </a:r>
            <a:r>
              <a:rPr lang="en-US" sz="2400" dirty="0" smtClean="0">
                <a:cs typeface="ＭＳ Ｐゴシック" charset="0"/>
              </a:rPr>
              <a:t> (exponentially)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>
                <a:cs typeface="ＭＳ Ｐゴシック" charset="0"/>
              </a:rPr>
              <a:t>D: Deterministic (fixed)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>
                <a:cs typeface="ＭＳ Ｐゴシック" charset="0"/>
              </a:rPr>
              <a:t>G: General distribution</a:t>
            </a:r>
          </a:p>
          <a:p>
            <a:pPr marL="514350" indent="-457200">
              <a:defRPr/>
            </a:pPr>
            <a:r>
              <a:rPr lang="en-US" sz="2800" dirty="0"/>
              <a:t>Y</a:t>
            </a:r>
            <a:r>
              <a:rPr lang="en-US" sz="2800" dirty="0" smtClean="0"/>
              <a:t>: Service time distribution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>
                <a:cs typeface="ＭＳ Ｐゴシック" charset="0"/>
              </a:rPr>
              <a:t>Examples: M, D, G</a:t>
            </a:r>
          </a:p>
          <a:p>
            <a:pPr marL="514350" indent="-457200">
              <a:defRPr/>
            </a:pPr>
            <a:r>
              <a:rPr lang="en-US" sz="2800" dirty="0"/>
              <a:t>Z</a:t>
            </a:r>
            <a:r>
              <a:rPr lang="en-US" sz="2800" dirty="0" smtClean="0"/>
              <a:t>: number of servers</a:t>
            </a:r>
          </a:p>
          <a:p>
            <a:pPr marL="514350" indent="-457200">
              <a:defRPr/>
            </a:pPr>
            <a:r>
              <a:rPr lang="en-US" sz="2800" dirty="0" smtClean="0"/>
              <a:t>Extensions specify capacity, size of customer population, </a:t>
            </a:r>
            <a:r>
              <a:rPr lang="en-US" sz="2800" dirty="0" err="1" smtClean="0"/>
              <a:t>queueing</a:t>
            </a:r>
            <a:r>
              <a:rPr lang="en-US" sz="2800" dirty="0" smtClean="0"/>
              <a:t> discipline</a:t>
            </a:r>
          </a:p>
          <a:p>
            <a:pPr marL="57150" indent="0">
              <a:buFontTx/>
              <a:buNone/>
              <a:defRPr/>
            </a:pPr>
            <a:r>
              <a:rPr lang="en-US" sz="2800" dirty="0" smtClean="0"/>
              <a:t>Example: M/M/1 queue</a:t>
            </a:r>
            <a:endParaRPr lang="en-US" sz="2800" dirty="0"/>
          </a:p>
          <a:p>
            <a:pPr marL="514350" indent="-457200">
              <a:defRPr/>
            </a:pPr>
            <a:r>
              <a:rPr lang="en-US" sz="2800" dirty="0" smtClean="0"/>
              <a:t>Known analytic solutions for properties such as average waiting time, queue length, throughput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Things You Should Know About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5105400"/>
          </a:xfrm>
        </p:spPr>
        <p:txBody>
          <a:bodyPr/>
          <a:lstStyle/>
          <a:p>
            <a:r>
              <a:rPr lang="en-US" altLang="en-US" sz="2800"/>
              <a:t>Exponential distribution has the “memory-less property” – past history plays no role in predicting the future</a:t>
            </a:r>
          </a:p>
          <a:p>
            <a:r>
              <a:rPr lang="en-US" altLang="en-US" sz="2800"/>
              <a:t>Little’s law: N=λT</a:t>
            </a:r>
          </a:p>
          <a:p>
            <a:pPr marL="457200" lvl="1" indent="0">
              <a:buFontTx/>
              <a:buNone/>
            </a:pPr>
            <a:r>
              <a:rPr lang="en-US" altLang="en-US" sz="2400"/>
              <a:t>N=average number of customers in the system</a:t>
            </a:r>
          </a:p>
          <a:p>
            <a:pPr marL="457200" lvl="1" indent="0">
              <a:buFontTx/>
              <a:buNone/>
            </a:pPr>
            <a:r>
              <a:rPr lang="en-US" altLang="en-US" sz="2400"/>
              <a:t>λ=average arrival rate</a:t>
            </a:r>
          </a:p>
          <a:p>
            <a:pPr marL="457200" lvl="1" indent="0">
              <a:buFontTx/>
              <a:buNone/>
            </a:pPr>
            <a:r>
              <a:rPr lang="en-US" altLang="en-US" sz="2400"/>
              <a:t>T=average time spent in the system</a:t>
            </a:r>
          </a:p>
          <a:p>
            <a:pPr marL="457200" lvl="1" indent="0">
              <a:buFontTx/>
              <a:buNone/>
            </a:pPr>
            <a:r>
              <a:rPr lang="en-US" altLang="en-US" sz="2400"/>
              <a:t>Independent of arrival, service distribution</a:t>
            </a:r>
          </a:p>
          <a:p>
            <a:r>
              <a:rPr lang="en-US" altLang="en-US" sz="2800"/>
              <a:t>As the arrival rate approaches the service rate, the length of the queue and the waiting time grows without bound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altLang="en-US"/>
              <a:t>M/M/1 Queue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28600" y="4114800"/>
            <a:ext cx="7543800" cy="2514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l-GR" altLang="en-US" sz="2400"/>
              <a:t>λ</a:t>
            </a:r>
            <a:r>
              <a:rPr lang="en-US" altLang="en-US" sz="2400"/>
              <a:t> = arrival rate;  μ = service rate; ρ = λ/μ = utilization</a:t>
            </a:r>
          </a:p>
          <a:p>
            <a:pPr marL="0" indent="0">
              <a:buFontTx/>
              <a:buNone/>
            </a:pPr>
            <a:r>
              <a:rPr lang="en-US" altLang="en-US" sz="2400"/>
              <a:t>1/λ = avg interarrival time; 1/μ = avg service time</a:t>
            </a:r>
          </a:p>
          <a:p>
            <a:pPr marL="0" indent="0">
              <a:buFontTx/>
              <a:buNone/>
            </a:pPr>
            <a:r>
              <a:rPr lang="en-US" altLang="en-US" sz="2400"/>
              <a:t>avg. # in system N = ρ / (1- ρ)</a:t>
            </a:r>
          </a:p>
          <a:p>
            <a:pPr marL="0" indent="0">
              <a:buFontTx/>
              <a:buNone/>
            </a:pPr>
            <a:r>
              <a:rPr lang="en-US" altLang="en-US" sz="2400"/>
              <a:t>avg. # waiting = ρ N</a:t>
            </a:r>
          </a:p>
          <a:p>
            <a:pPr marL="0" indent="0">
              <a:buFontTx/>
              <a:buNone/>
            </a:pPr>
            <a:r>
              <a:rPr lang="en-US" altLang="en-US" sz="2400"/>
              <a:t>avg. time spent in system T = (1/μ) / (1-ρ)</a:t>
            </a:r>
          </a:p>
          <a:p>
            <a:pPr marL="0" indent="0">
              <a:buFontTx/>
              <a:buNone/>
            </a:pPr>
            <a:r>
              <a:rPr lang="en-US" altLang="en-US" sz="2400"/>
              <a:t>avg time spent waiting = ρ T</a:t>
            </a:r>
          </a:p>
        </p:txBody>
      </p:sp>
      <p:grpSp>
        <p:nvGrpSpPr>
          <p:cNvPr id="76803" name="Group 22"/>
          <p:cNvGrpSpPr>
            <a:grpSpLocks/>
          </p:cNvGrpSpPr>
          <p:nvPr/>
        </p:nvGrpSpPr>
        <p:grpSpPr bwMode="auto">
          <a:xfrm>
            <a:off x="355600" y="1143000"/>
            <a:ext cx="3987800" cy="2776538"/>
            <a:chOff x="228600" y="1337846"/>
            <a:chExt cx="3988164" cy="2776954"/>
          </a:xfrm>
        </p:grpSpPr>
        <p:cxnSp>
          <p:nvCxnSpPr>
            <p:cNvPr id="76805" name="Straight Arrow Connector 3"/>
            <p:cNvCxnSpPr>
              <a:cxnSpLocks noChangeShapeType="1"/>
            </p:cNvCxnSpPr>
            <p:nvPr/>
          </p:nvCxnSpPr>
          <p:spPr bwMode="auto">
            <a:xfrm>
              <a:off x="711564" y="3776246"/>
              <a:ext cx="3124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6806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711564" y="1414046"/>
              <a:ext cx="0" cy="2362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6807" name="Freeform 9"/>
            <p:cNvSpPr>
              <a:spLocks/>
            </p:cNvSpPr>
            <p:nvPr/>
          </p:nvSpPr>
          <p:spPr bwMode="auto">
            <a:xfrm>
              <a:off x="711564" y="1490246"/>
              <a:ext cx="2590800" cy="1993900"/>
            </a:xfrm>
            <a:custGeom>
              <a:avLst/>
              <a:gdLst>
                <a:gd name="T0" fmla="*/ 0 w 1866900"/>
                <a:gd name="T1" fmla="*/ 1993900 h 1993900"/>
                <a:gd name="T2" fmla="*/ 28482282 w 1866900"/>
                <a:gd name="T3" fmla="*/ 1841500 h 1993900"/>
                <a:gd name="T4" fmla="*/ 52295338 w 1866900"/>
                <a:gd name="T5" fmla="*/ 1422400 h 1993900"/>
                <a:gd name="T6" fmla="*/ 64902246 w 1866900"/>
                <a:gd name="T7" fmla="*/ 635000 h 1993900"/>
                <a:gd name="T8" fmla="*/ 68637618 w 1866900"/>
                <a:gd name="T9" fmla="*/ 0 h 199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6900" h="1993900">
                  <a:moveTo>
                    <a:pt x="0" y="1993900"/>
                  </a:moveTo>
                  <a:cubicBezTo>
                    <a:pt x="268816" y="1965325"/>
                    <a:pt x="537633" y="1936750"/>
                    <a:pt x="774700" y="1841500"/>
                  </a:cubicBezTo>
                  <a:cubicBezTo>
                    <a:pt x="1011767" y="1746250"/>
                    <a:pt x="1257300" y="1623483"/>
                    <a:pt x="1422400" y="1422400"/>
                  </a:cubicBezTo>
                  <a:cubicBezTo>
                    <a:pt x="1587500" y="1221317"/>
                    <a:pt x="1691217" y="872067"/>
                    <a:pt x="1765300" y="635000"/>
                  </a:cubicBezTo>
                  <a:cubicBezTo>
                    <a:pt x="1839383" y="397933"/>
                    <a:pt x="1866900" y="0"/>
                    <a:pt x="18669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76808" name="Straight Connector 11"/>
            <p:cNvCxnSpPr>
              <a:cxnSpLocks noChangeShapeType="1"/>
            </p:cNvCxnSpPr>
            <p:nvPr/>
          </p:nvCxnSpPr>
          <p:spPr bwMode="auto">
            <a:xfrm flipV="1">
              <a:off x="3460784" y="1490246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6809" name="TextBox 14"/>
            <p:cNvSpPr txBox="1">
              <a:spLocks noChangeArrowheads="1"/>
            </p:cNvSpPr>
            <p:nvPr/>
          </p:nvSpPr>
          <p:spPr bwMode="auto">
            <a:xfrm>
              <a:off x="3308384" y="3776246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76810" name="TextBox 17"/>
            <p:cNvSpPr txBox="1">
              <a:spLocks noChangeArrowheads="1"/>
            </p:cNvSpPr>
            <p:nvPr/>
          </p:nvSpPr>
          <p:spPr bwMode="auto">
            <a:xfrm>
              <a:off x="3810000" y="3604736"/>
              <a:ext cx="4067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ρ</a:t>
              </a:r>
            </a:p>
          </p:txBody>
        </p:sp>
        <p:sp>
          <p:nvSpPr>
            <p:cNvPr id="76811" name="TextBox 18"/>
            <p:cNvSpPr txBox="1">
              <a:spLocks noChangeArrowheads="1"/>
            </p:cNvSpPr>
            <p:nvPr/>
          </p:nvSpPr>
          <p:spPr bwMode="auto">
            <a:xfrm>
              <a:off x="254364" y="3319046"/>
              <a:ext cx="4740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1/μ</a:t>
              </a:r>
            </a:p>
          </p:txBody>
        </p:sp>
        <p:sp>
          <p:nvSpPr>
            <p:cNvPr id="76812" name="TextBox 23"/>
            <p:cNvSpPr txBox="1">
              <a:spLocks noChangeArrowheads="1"/>
            </p:cNvSpPr>
            <p:nvPr/>
          </p:nvSpPr>
          <p:spPr bwMode="auto">
            <a:xfrm>
              <a:off x="228600" y="1337846"/>
              <a:ext cx="4067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T</a:t>
              </a:r>
            </a:p>
          </p:txBody>
        </p:sp>
        <p:sp>
          <p:nvSpPr>
            <p:cNvPr id="76813" name="TextBox 25"/>
            <p:cNvSpPr txBox="1">
              <a:spLocks noChangeArrowheads="1"/>
            </p:cNvSpPr>
            <p:nvPr/>
          </p:nvSpPr>
          <p:spPr bwMode="auto">
            <a:xfrm>
              <a:off x="533400" y="3776246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sp>
        <p:nvSpPr>
          <p:cNvPr id="76804" name="TextBox 24"/>
          <p:cNvSpPr txBox="1">
            <a:spLocks noChangeArrowheads="1"/>
          </p:cNvSpPr>
          <p:nvPr/>
        </p:nvSpPr>
        <p:spPr bwMode="auto">
          <a:xfrm>
            <a:off x="4191000" y="1143000"/>
            <a:ext cx="4724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/>
              <a:t>Low utilization: small increase in utilization (workload) causes modest increase in delay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000"/>
              <a:t>High utilization: as utilization approaches 1, small increase in workload causes large increase in delay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000"/>
              <a:t>What if ρ&gt;1 (e.g., in a simulation)?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2895600" cy="20574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alibri" charset="0"/>
              </a:rPr>
              <a:t>Modeling</a:t>
            </a:r>
            <a:br>
              <a:rPr lang="en-US" altLang="en-US" sz="2800">
                <a:latin typeface="Calibri" charset="0"/>
              </a:rPr>
            </a:br>
            <a:r>
              <a:rPr lang="en-US" altLang="en-US" sz="2800">
                <a:latin typeface="Calibri" charset="0"/>
              </a:rPr>
              <a:t>&amp;</a:t>
            </a:r>
            <a:br>
              <a:rPr lang="en-US" altLang="en-US" sz="2800">
                <a:latin typeface="Calibri" charset="0"/>
              </a:rPr>
            </a:br>
            <a:r>
              <a:rPr lang="en-US" altLang="en-US" sz="2800">
                <a:latin typeface="Calibri" charset="0"/>
              </a:rPr>
              <a:t>Simulation Process:</a:t>
            </a:r>
            <a:br>
              <a:rPr lang="en-US" altLang="en-US" sz="2800">
                <a:latin typeface="Calibri" charset="0"/>
              </a:rPr>
            </a:br>
            <a:r>
              <a:rPr lang="en-US" altLang="en-US" sz="2800">
                <a:latin typeface="Calibri" charset="0"/>
              </a:rPr>
              <a:t>Conceptual Model</a:t>
            </a:r>
          </a:p>
        </p:txBody>
      </p:sp>
      <p:pic>
        <p:nvPicPr>
          <p:cNvPr id="337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5791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962400" y="1417638"/>
            <a:ext cx="2133600" cy="1143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latin typeface="Calibri" charset="0"/>
            </a:endParaRPr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228600" y="5997575"/>
            <a:ext cx="870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Representation of a system using some type of formalism</a:t>
            </a:r>
          </a:p>
          <a:p>
            <a:pPr eaLnBrk="1" hangingPunct="1"/>
            <a:r>
              <a:rPr lang="en-US" altLang="en-US" sz="2000"/>
              <a:t>Examples: queueing networks, petri nets, cellular automata, differential eqs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Conceptual Models</a:t>
            </a:r>
          </a:p>
        </p:txBody>
      </p:sp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6096000" y="1524000"/>
            <a:ext cx="304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System Under Investigation (SUI)</a:t>
            </a: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3048000" y="3284538"/>
            <a:ext cx="2133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Conceptual Model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6400800" y="5341938"/>
            <a:ext cx="2438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Simulation Program</a:t>
            </a:r>
          </a:p>
        </p:txBody>
      </p:sp>
      <p:pic>
        <p:nvPicPr>
          <p:cNvPr id="348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57725"/>
            <a:ext cx="2667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" descr="at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3" name="Group 5"/>
          <p:cNvGrpSpPr>
            <a:grpSpLocks/>
          </p:cNvGrpSpPr>
          <p:nvPr/>
        </p:nvGrpSpPr>
        <p:grpSpPr bwMode="auto">
          <a:xfrm>
            <a:off x="936625" y="2184400"/>
            <a:ext cx="2187575" cy="2616200"/>
            <a:chOff x="783785" y="2107696"/>
            <a:chExt cx="2188015" cy="2616704"/>
          </a:xfrm>
        </p:grpSpPr>
        <p:pic>
          <p:nvPicPr>
            <p:cNvPr id="34824" name="Picture 1" descr="8654851-business-people-looking-at-their-leader-while-he-explaining-something-on-whiteboard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5" y="3263900"/>
              <a:ext cx="2188015" cy="146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25" name="Group 4"/>
            <p:cNvGrpSpPr>
              <a:grpSpLocks/>
            </p:cNvGrpSpPr>
            <p:nvPr/>
          </p:nvGrpSpPr>
          <p:grpSpPr bwMode="auto">
            <a:xfrm>
              <a:off x="1024759" y="2107696"/>
              <a:ext cx="1489841" cy="940304"/>
              <a:chOff x="1024759" y="2107696"/>
              <a:chExt cx="1489841" cy="940304"/>
            </a:xfrm>
          </p:grpSpPr>
          <p:sp>
            <p:nvSpPr>
              <p:cNvPr id="34826" name="Cloud Callout 18"/>
              <p:cNvSpPr>
                <a:spLocks noChangeArrowheads="1"/>
              </p:cNvSpPr>
              <p:nvPr/>
            </p:nvSpPr>
            <p:spPr bwMode="auto">
              <a:xfrm>
                <a:off x="1024759" y="2107696"/>
                <a:ext cx="1489841" cy="940304"/>
              </a:xfrm>
              <a:prstGeom prst="cloudCallout">
                <a:avLst>
                  <a:gd name="adj1" fmla="val 51213"/>
                  <a:gd name="adj2" fmla="val 8472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27" name="Group 2"/>
              <p:cNvGrpSpPr>
                <a:grpSpLocks/>
              </p:cNvGrpSpPr>
              <p:nvPr/>
            </p:nvGrpSpPr>
            <p:grpSpPr bwMode="auto">
              <a:xfrm>
                <a:off x="1674813" y="2260096"/>
                <a:ext cx="687387" cy="228600"/>
                <a:chOff x="2268938" y="1981200"/>
                <a:chExt cx="704085" cy="304800"/>
              </a:xfrm>
            </p:grpSpPr>
            <p:sp>
              <p:nvSpPr>
                <p:cNvPr id="34835" name="Oval 40"/>
                <p:cNvSpPr>
                  <a:spLocks noChangeArrowheads="1"/>
                </p:cNvSpPr>
                <p:nvPr/>
              </p:nvSpPr>
              <p:spPr bwMode="auto">
                <a:xfrm>
                  <a:off x="2268938" y="1981200"/>
                  <a:ext cx="245662" cy="304800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6" name="Oval 41"/>
                <p:cNvSpPr>
                  <a:spLocks noChangeArrowheads="1"/>
                </p:cNvSpPr>
                <p:nvPr/>
              </p:nvSpPr>
              <p:spPr bwMode="auto">
                <a:xfrm>
                  <a:off x="2401218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512912" y="2006600"/>
                  <a:ext cx="460111" cy="254000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8" name="Oval 43"/>
                <p:cNvSpPr>
                  <a:spLocks noChangeArrowheads="1"/>
                </p:cNvSpPr>
                <p:nvPr/>
              </p:nvSpPr>
              <p:spPr bwMode="auto">
                <a:xfrm>
                  <a:off x="2569604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9" name="Oval 44"/>
                <p:cNvSpPr>
                  <a:spLocks noChangeArrowheads="1"/>
                </p:cNvSpPr>
                <p:nvPr/>
              </p:nvSpPr>
              <p:spPr bwMode="auto">
                <a:xfrm>
                  <a:off x="2664090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40" name="Oval 45"/>
                <p:cNvSpPr>
                  <a:spLocks noChangeArrowheads="1"/>
                </p:cNvSpPr>
                <p:nvPr/>
              </p:nvSpPr>
              <p:spPr bwMode="auto">
                <a:xfrm>
                  <a:off x="2758575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4828" name="Group 46"/>
              <p:cNvGrpSpPr>
                <a:grpSpLocks/>
              </p:cNvGrpSpPr>
              <p:nvPr/>
            </p:nvGrpSpPr>
            <p:grpSpPr bwMode="auto">
              <a:xfrm>
                <a:off x="1295400" y="2564896"/>
                <a:ext cx="687388" cy="228600"/>
                <a:chOff x="2268938" y="1981200"/>
                <a:chExt cx="704085" cy="304800"/>
              </a:xfrm>
            </p:grpSpPr>
            <p:sp>
              <p:nvSpPr>
                <p:cNvPr id="34829" name="Oval 40"/>
                <p:cNvSpPr>
                  <a:spLocks noChangeArrowheads="1"/>
                </p:cNvSpPr>
                <p:nvPr/>
              </p:nvSpPr>
              <p:spPr bwMode="auto">
                <a:xfrm>
                  <a:off x="2268938" y="1981200"/>
                  <a:ext cx="245662" cy="304800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0" name="Oval 41"/>
                <p:cNvSpPr>
                  <a:spLocks noChangeArrowheads="1"/>
                </p:cNvSpPr>
                <p:nvPr/>
              </p:nvSpPr>
              <p:spPr bwMode="auto">
                <a:xfrm>
                  <a:off x="2401218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1" name="Rectangle 42"/>
                <p:cNvSpPr>
                  <a:spLocks noChangeArrowheads="1"/>
                </p:cNvSpPr>
                <p:nvPr/>
              </p:nvSpPr>
              <p:spPr bwMode="auto">
                <a:xfrm>
                  <a:off x="2512912" y="2006600"/>
                  <a:ext cx="460111" cy="254000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2" name="Oval 43"/>
                <p:cNvSpPr>
                  <a:spLocks noChangeArrowheads="1"/>
                </p:cNvSpPr>
                <p:nvPr/>
              </p:nvSpPr>
              <p:spPr bwMode="auto">
                <a:xfrm>
                  <a:off x="2569604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3" name="Oval 44"/>
                <p:cNvSpPr>
                  <a:spLocks noChangeArrowheads="1"/>
                </p:cNvSpPr>
                <p:nvPr/>
              </p:nvSpPr>
              <p:spPr bwMode="auto">
                <a:xfrm>
                  <a:off x="2664090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34" name="Oval 45"/>
                <p:cNvSpPr>
                  <a:spLocks noChangeArrowheads="1"/>
                </p:cNvSpPr>
                <p:nvPr/>
              </p:nvSpPr>
              <p:spPr bwMode="auto">
                <a:xfrm>
                  <a:off x="2758575" y="2095500"/>
                  <a:ext cx="56691" cy="7620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Conceptual Model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“… a non-software specific description of the computer simulation model (that will be, is, or has been developed), describing the objectives, inputs, outputs, content, assumptions and simplifications of the model.” [Robinson]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508000" indent="-508000"/>
            <a:r>
              <a:rPr lang="en-US" altLang="en-US" dirty="0"/>
              <a:t>Distinct from simulation software</a:t>
            </a:r>
          </a:p>
          <a:p>
            <a:pPr marL="508000" indent="-508000"/>
            <a:r>
              <a:rPr lang="en-US" altLang="en-US" dirty="0"/>
              <a:t>Addresses the question of what to include in the model and what to omit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Q: Is more detail better?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Level of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4038600" cy="4495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Increased Detail:</a:t>
            </a:r>
          </a:p>
          <a:p>
            <a:pPr>
              <a:defRPr/>
            </a:pPr>
            <a:r>
              <a:rPr lang="en-US" sz="2400" dirty="0" smtClean="0"/>
              <a:t>Greater perceived credibility (and better defensibility)</a:t>
            </a:r>
          </a:p>
          <a:p>
            <a:pPr>
              <a:defRPr/>
            </a:pPr>
            <a:r>
              <a:rPr lang="en-US" sz="2400" dirty="0" smtClean="0"/>
              <a:t>Higher development cost</a:t>
            </a:r>
          </a:p>
          <a:p>
            <a:pPr>
              <a:defRPr/>
            </a:pPr>
            <a:r>
              <a:rPr lang="en-US" sz="2400" dirty="0" smtClean="0"/>
              <a:t>Longer development time</a:t>
            </a:r>
          </a:p>
          <a:p>
            <a:pPr>
              <a:defRPr/>
            </a:pPr>
            <a:r>
              <a:rPr lang="en-US" sz="2400" dirty="0" smtClean="0"/>
              <a:t>Longer execution time</a:t>
            </a:r>
          </a:p>
          <a:p>
            <a:pPr>
              <a:defRPr/>
            </a:pPr>
            <a:r>
              <a:rPr lang="en-US" sz="2400" dirty="0" smtClean="0"/>
              <a:t>Greater data requirements</a:t>
            </a:r>
          </a:p>
          <a:p>
            <a:pPr>
              <a:defRPr/>
            </a:pPr>
            <a:r>
              <a:rPr lang="en-US" sz="2400" dirty="0" smtClean="0"/>
              <a:t>Accuracy?</a:t>
            </a:r>
            <a:endParaRPr lang="en-US" sz="2400" dirty="0"/>
          </a:p>
        </p:txBody>
      </p:sp>
      <p:cxnSp>
        <p:nvCxnSpPr>
          <p:cNvPr id="36867" name="Straight Arrow Connector 4"/>
          <p:cNvCxnSpPr>
            <a:cxnSpLocks noChangeShapeType="1"/>
          </p:cNvCxnSpPr>
          <p:nvPr/>
        </p:nvCxnSpPr>
        <p:spPr bwMode="auto">
          <a:xfrm flipV="1">
            <a:off x="1066800" y="1143000"/>
            <a:ext cx="0" cy="4648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68" name="TextBox 5"/>
          <p:cNvSpPr txBox="1">
            <a:spLocks noChangeArrowheads="1"/>
          </p:cNvSpPr>
          <p:nvPr/>
        </p:nvSpPr>
        <p:spPr bwMode="auto">
          <a:xfrm rot="-5400000">
            <a:off x="-430212" y="2944812"/>
            <a:ext cx="2084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Level of detail</a:t>
            </a:r>
          </a:p>
        </p:txBody>
      </p:sp>
      <p:sp>
        <p:nvSpPr>
          <p:cNvPr id="7" name="Up Arrow 6"/>
          <p:cNvSpPr/>
          <p:nvPr/>
        </p:nvSpPr>
        <p:spPr bwMode="auto">
          <a:xfrm>
            <a:off x="1447800" y="1371600"/>
            <a:ext cx="1295400" cy="4419600"/>
          </a:xfrm>
          <a:prstGeom prst="up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5400000" scaled="0"/>
            <a:tileRect/>
          </a:gradFill>
          <a:ln w="9525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anchor="ctr" anchorCtr="1"/>
          <a:lstStyle/>
          <a:p>
            <a:pPr eaLnBrk="0" hangingPunct="0">
              <a:defRPr/>
            </a:pPr>
            <a:r>
              <a:rPr lang="en-US" dirty="0"/>
              <a:t>                              high detail</a:t>
            </a:r>
          </a:p>
        </p:txBody>
      </p:sp>
      <p:sp>
        <p:nvSpPr>
          <p:cNvPr id="8" name="Up Arrow 7"/>
          <p:cNvSpPr/>
          <p:nvPr/>
        </p:nvSpPr>
        <p:spPr bwMode="auto">
          <a:xfrm flipV="1">
            <a:off x="7239000" y="1371600"/>
            <a:ext cx="1295400" cy="4419600"/>
          </a:xfrm>
          <a:prstGeom prst="upArrow">
            <a:avLst/>
          </a:prstGeom>
          <a:gradFill flip="none" rotWithShape="1">
            <a:gsLst>
              <a:gs pos="0">
                <a:srgbClr val="000090"/>
              </a:gs>
              <a:gs pos="100000">
                <a:srgbClr val="FFFFFF"/>
              </a:gs>
            </a:gsLst>
            <a:lin ang="5400000" scaled="0"/>
            <a:tileRect/>
          </a:gradFill>
          <a:ln w="9525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/>
          <a:lstStyle/>
          <a:p>
            <a:pPr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Low detail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5" descr="ConceptualModelVsAccurac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654300" y="1806575"/>
            <a:ext cx="2176463" cy="1512888"/>
            <a:chOff x="2654935" y="1806084"/>
            <a:chExt cx="2176568" cy="1512987"/>
          </a:xfrm>
        </p:grpSpPr>
        <p:sp>
          <p:nvSpPr>
            <p:cNvPr id="37897" name="TextBox 6"/>
            <p:cNvSpPr txBox="1">
              <a:spLocks noChangeArrowheads="1"/>
            </p:cNvSpPr>
            <p:nvPr/>
          </p:nvSpPr>
          <p:spPr bwMode="auto">
            <a:xfrm>
              <a:off x="2654935" y="2599060"/>
              <a:ext cx="2176568" cy="720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diminishing returns</a:t>
              </a:r>
            </a:p>
          </p:txBody>
        </p:sp>
        <p:cxnSp>
          <p:nvCxnSpPr>
            <p:cNvPr id="37898" name="Straight Arrow Connector 10"/>
            <p:cNvCxnSpPr>
              <a:cxnSpLocks noChangeShapeType="1"/>
            </p:cNvCxnSpPr>
            <p:nvPr/>
          </p:nvCxnSpPr>
          <p:spPr bwMode="auto">
            <a:xfrm flipH="1" flipV="1">
              <a:off x="3157220" y="1806084"/>
              <a:ext cx="287020" cy="7268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951413" y="1739900"/>
            <a:ext cx="2176462" cy="2146300"/>
            <a:chOff x="4951095" y="1740003"/>
            <a:chExt cx="2176568" cy="2146197"/>
          </a:xfrm>
        </p:grpSpPr>
        <p:sp>
          <p:nvSpPr>
            <p:cNvPr id="37895" name="TextBox 7"/>
            <p:cNvSpPr txBox="1">
              <a:spLocks noChangeArrowheads="1"/>
            </p:cNvSpPr>
            <p:nvPr/>
          </p:nvSpPr>
          <p:spPr bwMode="auto">
            <a:xfrm>
              <a:off x="4951095" y="2205257"/>
              <a:ext cx="2176568" cy="168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Errors due to model inaccuracies and lack of data</a:t>
              </a:r>
            </a:p>
          </p:txBody>
        </p:sp>
        <p:cxnSp>
          <p:nvCxnSpPr>
            <p:cNvPr id="37896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6170930" y="1740003"/>
              <a:ext cx="789305" cy="46256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en-US"/>
              <a:t>Detail vs. Accuracy</a:t>
            </a:r>
          </a:p>
        </p:txBody>
      </p:sp>
      <p:sp>
        <p:nvSpPr>
          <p:cNvPr id="37893" name="TextBox 8"/>
          <p:cNvSpPr txBox="1">
            <a:spLocks noChangeArrowheads="1"/>
          </p:cNvSpPr>
          <p:nvPr/>
        </p:nvSpPr>
        <p:spPr bwMode="auto">
          <a:xfrm>
            <a:off x="228600" y="5648325"/>
            <a:ext cx="7499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From Robinson, “Conceptual Modeling for Simulation,” Winter Simulation Conference, 2013.</a:t>
            </a:r>
          </a:p>
          <a:p>
            <a:pPr eaLnBrk="1" hangingPunct="1"/>
            <a:endParaRPr lang="en-US" altLang="en-US" sz="1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6248400"/>
            <a:ext cx="898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/>
              <a:t>Myth: Increased detail leads to greater accuracy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Conceptual Model: Issues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334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The decision of what to leave out impacts the model along several dimensions:</a:t>
            </a:r>
          </a:p>
          <a:p>
            <a:pPr>
              <a:defRPr/>
            </a:pPr>
            <a:r>
              <a:rPr lang="en-US" dirty="0" smtClean="0"/>
              <a:t>Validity</a:t>
            </a:r>
            <a:r>
              <a:rPr lang="en-US" dirty="0"/>
              <a:t>: produce sufficiently accurate results</a:t>
            </a:r>
          </a:p>
          <a:p>
            <a:pPr>
              <a:defRPr/>
            </a:pPr>
            <a:r>
              <a:rPr lang="en-US" dirty="0"/>
              <a:t>Credibility: believed by the clients </a:t>
            </a:r>
            <a:r>
              <a:rPr lang="en-US" dirty="0" smtClean="0"/>
              <a:t>using results from the </a:t>
            </a:r>
            <a:r>
              <a:rPr lang="en-US" dirty="0"/>
              <a:t>simulation study</a:t>
            </a:r>
          </a:p>
          <a:p>
            <a:pPr>
              <a:defRPr/>
            </a:pPr>
            <a:r>
              <a:rPr lang="en-US" dirty="0" smtClean="0"/>
              <a:t>Feasibility: </a:t>
            </a:r>
            <a:r>
              <a:rPr lang="en-US" dirty="0"/>
              <a:t>Able to be built within the time and cost </a:t>
            </a:r>
            <a:r>
              <a:rPr lang="en-US" dirty="0" smtClean="0"/>
              <a:t>constraints </a:t>
            </a:r>
            <a:r>
              <a:rPr lang="en-US" dirty="0"/>
              <a:t>of the study</a:t>
            </a:r>
          </a:p>
          <a:p>
            <a:pPr>
              <a:defRPr/>
            </a:pPr>
            <a:r>
              <a:rPr lang="en-US" dirty="0" smtClean="0"/>
              <a:t>Usefulness: </a:t>
            </a:r>
            <a:r>
              <a:rPr lang="en-US" dirty="0"/>
              <a:t>sufficiently easy to use, flexible, </a:t>
            </a:r>
            <a:r>
              <a:rPr lang="en-US" dirty="0" smtClean="0"/>
              <a:t>fast execution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/>
              <a:t>Conceptual Modeling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144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“… a non-software specific description of the computer simulation model (that will be, is, or has been developed), describing the </a:t>
            </a:r>
            <a:r>
              <a:rPr lang="en-US" altLang="en-US" sz="2000">
                <a:solidFill>
                  <a:srgbClr val="FF0000"/>
                </a:solidFill>
              </a:rPr>
              <a:t>objectives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inputs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outputs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content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00"/>
                </a:solidFill>
              </a:rPr>
              <a:t>assumptions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simplifications</a:t>
            </a:r>
            <a:r>
              <a:rPr lang="en-US" altLang="en-US" sz="2000"/>
              <a:t> of the model.” [Robinson]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505200" y="3505200"/>
            <a:ext cx="2057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Conceptual </a:t>
            </a:r>
            <a:r>
              <a:rPr lang="en-US" altLang="en-US" dirty="0" smtClean="0"/>
              <a:t>Model</a:t>
            </a:r>
          </a:p>
          <a:p>
            <a:pPr algn="ctr"/>
            <a:r>
              <a:rPr lang="en-US" altLang="en-US" dirty="0" smtClean="0"/>
              <a:t>Development</a:t>
            </a:r>
            <a:endParaRPr lang="en-US" altLang="en-US" dirty="0"/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-25400" y="3733800"/>
            <a:ext cx="3251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Inputs: independent variables varied during experimentation</a:t>
            </a: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609600" y="5156200"/>
            <a:ext cx="2590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Outputs: metrics obtained from the model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609600" y="2514600"/>
            <a:ext cx="264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Objectives: questions to be answered</a:t>
            </a:r>
          </a:p>
        </p:txBody>
      </p:sp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6096000" y="1981200"/>
            <a:ext cx="3124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Assumptions: based on beliefs concerning the model; necessitated by lack of data or other information</a:t>
            </a:r>
          </a:p>
        </p:txBody>
      </p:sp>
      <p:sp>
        <p:nvSpPr>
          <p:cNvPr id="39944" name="TextBox 9"/>
          <p:cNvSpPr txBox="1">
            <a:spLocks noChangeArrowheads="1"/>
          </p:cNvSpPr>
          <p:nvPr/>
        </p:nvSpPr>
        <p:spPr bwMode="auto">
          <a:xfrm>
            <a:off x="6096000" y="5000625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Simplifications: decisions to simplify model, e.g., to reduce development time</a:t>
            </a:r>
          </a:p>
        </p:txBody>
      </p:sp>
      <p:sp>
        <p:nvSpPr>
          <p:cNvPr id="39945" name="TextBox 7"/>
          <p:cNvSpPr txBox="1">
            <a:spLocks noChangeArrowheads="1"/>
          </p:cNvSpPr>
          <p:nvPr/>
        </p:nvSpPr>
        <p:spPr bwMode="auto">
          <a:xfrm>
            <a:off x="6324600" y="3657600"/>
            <a:ext cx="289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Content: describes model entities and their behaviors (activities)</a:t>
            </a:r>
          </a:p>
        </p:txBody>
      </p:sp>
      <p:sp>
        <p:nvSpPr>
          <p:cNvPr id="39946" name="Right Arrow 10"/>
          <p:cNvSpPr>
            <a:spLocks noChangeArrowheads="1"/>
          </p:cNvSpPr>
          <p:nvPr/>
        </p:nvSpPr>
        <p:spPr bwMode="auto">
          <a:xfrm>
            <a:off x="2667000" y="3886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9947" name="Right Arrow 12"/>
          <p:cNvSpPr>
            <a:spLocks noChangeArrowheads="1"/>
          </p:cNvSpPr>
          <p:nvPr/>
        </p:nvSpPr>
        <p:spPr bwMode="auto">
          <a:xfrm rot="1822749">
            <a:off x="2730500" y="3133725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9948" name="Right Arrow 13"/>
          <p:cNvSpPr>
            <a:spLocks noChangeArrowheads="1"/>
          </p:cNvSpPr>
          <p:nvPr/>
        </p:nvSpPr>
        <p:spPr bwMode="auto">
          <a:xfrm rot="19777251" flipV="1">
            <a:off x="2730500" y="4714875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9949" name="Right Arrow 14"/>
          <p:cNvSpPr>
            <a:spLocks noChangeArrowheads="1"/>
          </p:cNvSpPr>
          <p:nvPr/>
        </p:nvSpPr>
        <p:spPr bwMode="auto">
          <a:xfrm>
            <a:off x="5638800" y="3886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9950" name="Right Arrow 15"/>
          <p:cNvSpPr>
            <a:spLocks noChangeArrowheads="1"/>
          </p:cNvSpPr>
          <p:nvPr/>
        </p:nvSpPr>
        <p:spPr bwMode="auto">
          <a:xfrm rot="-2971347">
            <a:off x="5449888" y="291465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9951" name="Right Arrow 16"/>
          <p:cNvSpPr>
            <a:spLocks noChangeArrowheads="1"/>
          </p:cNvSpPr>
          <p:nvPr/>
        </p:nvSpPr>
        <p:spPr bwMode="auto">
          <a:xfrm rot="2971347" flipV="1">
            <a:off x="5446713" y="489585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1724</Words>
  <Application>Microsoft Office PowerPoint</Application>
  <PresentationFormat>On-screen Show (4:3)</PresentationFormat>
  <Paragraphs>308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Blank Presentation</vt:lpstr>
      <vt:lpstr>1_Blank Presentation</vt:lpstr>
      <vt:lpstr>Conceptual Models</vt:lpstr>
      <vt:lpstr>Outline</vt:lpstr>
      <vt:lpstr>Modeling &amp; Simulation Process: Conceptual Model</vt:lpstr>
      <vt:lpstr>Conceptual Models</vt:lpstr>
      <vt:lpstr>Conceptual Model</vt:lpstr>
      <vt:lpstr>Level of Detail</vt:lpstr>
      <vt:lpstr>Detail vs. Accuracy</vt:lpstr>
      <vt:lpstr>Conceptual Model: Issues</vt:lpstr>
      <vt:lpstr>Conceptual Modeling</vt:lpstr>
      <vt:lpstr>Outline</vt:lpstr>
      <vt:lpstr>Conceptual Models: An Example Activity Based Conceptual Model (ABCMod)</vt:lpstr>
      <vt:lpstr>Conceptual Model</vt:lpstr>
      <vt:lpstr>Entities</vt:lpstr>
      <vt:lpstr>Examples of Entities</vt:lpstr>
      <vt:lpstr>Problem Description</vt:lpstr>
      <vt:lpstr>Queueing Models</vt:lpstr>
      <vt:lpstr>Elements of a Queueing Model (Entities)</vt:lpstr>
      <vt:lpstr>Queueing Model</vt:lpstr>
      <vt:lpstr>Discrete Event Simulation</vt:lpstr>
      <vt:lpstr>State Variables</vt:lpstr>
      <vt:lpstr>Events: Identify Changes in State</vt:lpstr>
      <vt:lpstr>Behavior: Activities</vt:lpstr>
      <vt:lpstr>Activity Based Conceptual Model (ABCMod)</vt:lpstr>
      <vt:lpstr>Questions To Consider</vt:lpstr>
      <vt:lpstr>Summary</vt:lpstr>
      <vt:lpstr>Queueing Networks: Some useful properties (e.g., for verification and validation)</vt:lpstr>
      <vt:lpstr>Kendall Notation: X/Y/Z Queue</vt:lpstr>
      <vt:lpstr>Things You Should Know About Queues</vt:lpstr>
      <vt:lpstr>M/M/1 Queue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Models</dc:title>
  <dc:creator>Microsoft Office User</dc:creator>
  <cp:lastModifiedBy>ProfessionalAdmin</cp:lastModifiedBy>
  <cp:revision>15</cp:revision>
  <cp:lastPrinted>2013-01-14T15:12:02Z</cp:lastPrinted>
  <dcterms:created xsi:type="dcterms:W3CDTF">2016-01-20T04:14:28Z</dcterms:created>
  <dcterms:modified xsi:type="dcterms:W3CDTF">2017-01-25T17:35:25Z</dcterms:modified>
</cp:coreProperties>
</file>