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7" r:id="rId3"/>
    <p:sldId id="258" r:id="rId4"/>
    <p:sldId id="272" r:id="rId5"/>
    <p:sldId id="261" r:id="rId6"/>
    <p:sldId id="260" r:id="rId7"/>
    <p:sldId id="262" r:id="rId8"/>
    <p:sldId id="263" r:id="rId9"/>
    <p:sldId id="304" r:id="rId10"/>
    <p:sldId id="264" r:id="rId11"/>
    <p:sldId id="305" r:id="rId12"/>
    <p:sldId id="273" r:id="rId13"/>
    <p:sldId id="303" r:id="rId14"/>
    <p:sldId id="276" r:id="rId15"/>
    <p:sldId id="290" r:id="rId16"/>
    <p:sldId id="277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895B74-5BA9-41D1-BBCC-19EBC7636B1B}">
          <p14:sldIdLst>
            <p14:sldId id="256"/>
            <p14:sldId id="287"/>
            <p14:sldId id="258"/>
            <p14:sldId id="272"/>
            <p14:sldId id="261"/>
            <p14:sldId id="260"/>
            <p14:sldId id="262"/>
            <p14:sldId id="263"/>
            <p14:sldId id="304"/>
            <p14:sldId id="264"/>
            <p14:sldId id="305"/>
            <p14:sldId id="273"/>
            <p14:sldId id="303"/>
            <p14:sldId id="276"/>
            <p14:sldId id="290"/>
            <p14:sldId id="277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13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B4699-DA40-F74A-895F-1B4178EF9DD0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99160-0B90-4346-BBE7-D4AC7B2ED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0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A6BCF-1ED1-4612-A79B-A0EF75F1478D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F926F-CB8B-4B3E-B4EA-4EFC278EA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82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40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09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38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62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83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97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51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20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5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90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536A9-0270-3E49-B3D2-9FA8B233A89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6867-9D02-684F-BEFA-FBD242E3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Time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178" y="6144127"/>
            <a:ext cx="10509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Reference: </a:t>
            </a:r>
            <a:r>
              <a:rPr lang="en-US" sz="2000" dirty="0" err="1"/>
              <a:t>Sayama</a:t>
            </a:r>
            <a:r>
              <a:rPr lang="en-US" sz="2000" dirty="0"/>
              <a:t>, </a:t>
            </a:r>
            <a:r>
              <a:rPr lang="en-US" sz="2000" u="sng" dirty="0"/>
              <a:t>Introduction to the Modeling and Analysis of Complex Systems, </a:t>
            </a:r>
            <a:r>
              <a:rPr lang="en-US" sz="2000" dirty="0"/>
              <a:t>chapters 2, 3, 4</a:t>
            </a:r>
          </a:p>
        </p:txBody>
      </p:sp>
    </p:spTree>
    <p:extLst>
      <p:ext uri="{BB962C8B-B14F-4D97-AF65-F5344CB8AC3E}">
        <p14:creationId xmlns:p14="http://schemas.microsoft.com/office/powerpoint/2010/main" val="15384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-84051"/>
            <a:ext cx="10515600" cy="1325563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074" y="978572"/>
            <a:ext cx="10515600" cy="5662860"/>
          </a:xfrm>
        </p:spPr>
        <p:txBody>
          <a:bodyPr>
            <a:normAutofit/>
          </a:bodyPr>
          <a:lstStyle/>
          <a:p>
            <a:r>
              <a:rPr lang="en-US" dirty="0"/>
              <a:t>Non-autonomous, higher-order difference equations can always be converted into autonomous, 1st-order equations by introducing additional state variables to hold historical information</a:t>
            </a:r>
          </a:p>
          <a:p>
            <a:pPr marL="0" indent="0">
              <a:buNone/>
            </a:pPr>
            <a:r>
              <a:rPr lang="en-US" dirty="0"/>
              <a:t>	Example: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x</a:t>
            </a:r>
            <a:r>
              <a:rPr lang="en-US" baseline="-25000" dirty="0"/>
              <a:t>t-1</a:t>
            </a:r>
            <a:r>
              <a:rPr lang="en-US" dirty="0"/>
              <a:t> + x</a:t>
            </a:r>
            <a:r>
              <a:rPr lang="en-US" baseline="-25000" dirty="0"/>
              <a:t>t-2</a:t>
            </a:r>
            <a:r>
              <a:rPr lang="en-US" dirty="0"/>
              <a:t> (Fibonacci sequence)</a:t>
            </a:r>
          </a:p>
          <a:p>
            <a:pPr marL="0" indent="0">
              <a:buNone/>
            </a:pPr>
            <a:r>
              <a:rPr lang="en-US" dirty="0"/>
              <a:t>	introduce: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x</a:t>
            </a:r>
            <a:r>
              <a:rPr lang="en-US" baseline="-25000" dirty="0"/>
              <a:t>t-1</a:t>
            </a:r>
            <a:r>
              <a:rPr lang="en-US" dirty="0"/>
              <a:t> 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x</a:t>
            </a:r>
            <a:r>
              <a:rPr lang="en-US" baseline="-25000" dirty="0"/>
              <a:t>t-1</a:t>
            </a:r>
            <a:r>
              <a:rPr lang="en-US" dirty="0"/>
              <a:t> + y</a:t>
            </a:r>
            <a:r>
              <a:rPr lang="en-US" baseline="-25000" dirty="0"/>
              <a:t>t-1</a:t>
            </a:r>
            <a:r>
              <a:rPr lang="en-US" dirty="0"/>
              <a:t> (first order)</a:t>
            </a:r>
          </a:p>
          <a:p>
            <a:r>
              <a:rPr lang="en-US" dirty="0"/>
              <a:t>Works for higher order equations provided the historical dependence is finite</a:t>
            </a:r>
          </a:p>
          <a:p>
            <a:r>
              <a:rPr lang="en-US" dirty="0"/>
              <a:t>Dependence on t can be eliminated by introducing a “clock” state variable</a:t>
            </a:r>
          </a:p>
          <a:p>
            <a:pPr marL="0" indent="0">
              <a:buNone/>
            </a:pPr>
            <a:r>
              <a:rPr lang="en-US" b="1" dirty="0"/>
              <a:t>This implies autonomous 1st-order equations can cover dynamics of any non-autonomous higher-order equations</a:t>
            </a:r>
          </a:p>
        </p:txBody>
      </p:sp>
    </p:spTree>
    <p:extLst>
      <p:ext uri="{BB962C8B-B14F-4D97-AF65-F5344CB8AC3E}">
        <p14:creationId xmlns:p14="http://schemas.microsoft.com/office/powerpoint/2010/main" val="14732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EXCERCISE</a:t>
            </a:r>
          </a:p>
        </p:txBody>
      </p:sp>
    </p:spTree>
    <p:extLst>
      <p:ext uri="{BB962C8B-B14F-4D97-AF65-F5344CB8AC3E}">
        <p14:creationId xmlns:p14="http://schemas.microsoft.com/office/powerpoint/2010/main" val="12293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92"/>
            <a:ext cx="10515600" cy="1325563"/>
          </a:xfrm>
        </p:spPr>
        <p:txBody>
          <a:bodyPr/>
          <a:lstStyle/>
          <a:p>
            <a:r>
              <a:rPr lang="en-US" dirty="0"/>
              <a:t>Simulating Dynamical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45" y="1594625"/>
            <a:ext cx="11675326" cy="48730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Creating simulations of discrete dynamical systems is straightforward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X: state variables (vector)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t: integer defining simulation time (0, 1, 2,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…)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Initialize state variables and 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while (t&lt;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EndTime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1828800" lvl="4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t = t + 1;</a:t>
            </a:r>
          </a:p>
          <a:p>
            <a:pPr marL="1828800" lvl="4" indent="0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update state variables;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Simulations that advance simulation time one unit at a time (or some fixed time increment value) are called “time stepped” simulations</a:t>
            </a:r>
          </a:p>
        </p:txBody>
      </p:sp>
    </p:spTree>
    <p:extLst>
      <p:ext uri="{BB962C8B-B14F-4D97-AF65-F5344CB8AC3E}">
        <p14:creationId xmlns:p14="http://schemas.microsoft.com/office/powerpoint/2010/main" val="11668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151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847346"/>
          </a:xfrm>
        </p:spPr>
        <p:txBody>
          <a:bodyPr>
            <a:normAutofit/>
          </a:bodyPr>
          <a:lstStyle/>
          <a:p>
            <a:r>
              <a:rPr lang="en-US" dirty="0"/>
              <a:t>Two state variables, x and y</a:t>
            </a:r>
          </a:p>
          <a:p>
            <a:r>
              <a:rPr lang="en-US" dirty="0"/>
              <a:t>System equations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0.5x</a:t>
            </a:r>
            <a:r>
              <a:rPr lang="en-US" baseline="-25000" dirty="0"/>
              <a:t>t-1</a:t>
            </a:r>
            <a:r>
              <a:rPr lang="en-US" dirty="0"/>
              <a:t> + y</a:t>
            </a:r>
            <a:r>
              <a:rPr lang="en-US" baseline="-25000" dirty="0"/>
              <a:t>t-1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-0.5x</a:t>
            </a:r>
            <a:r>
              <a:rPr lang="en-US" baseline="-25000" dirty="0"/>
              <a:t>t-1</a:t>
            </a:r>
            <a:r>
              <a:rPr lang="en-US" dirty="0"/>
              <a:t> + y</a:t>
            </a:r>
            <a:r>
              <a:rPr lang="en-US" baseline="-25000" dirty="0"/>
              <a:t>t-1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0</a:t>
            </a:r>
            <a:r>
              <a:rPr lang="en-US" dirty="0"/>
              <a:t> = 1.0;  y</a:t>
            </a:r>
            <a:r>
              <a:rPr lang="en-US" baseline="-25000" dirty="0"/>
              <a:t>0</a:t>
            </a:r>
            <a:r>
              <a:rPr lang="en-US" dirty="0"/>
              <a:t> = 1.0;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WRITE PSUEDOCODE HERE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151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8473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state variables, x and y</a:t>
            </a:r>
          </a:p>
          <a:p>
            <a:r>
              <a:rPr lang="en-US" dirty="0"/>
              <a:t>System equations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0.5x</a:t>
            </a:r>
            <a:r>
              <a:rPr lang="en-US" baseline="-25000" dirty="0"/>
              <a:t>t-1</a:t>
            </a:r>
            <a:r>
              <a:rPr lang="en-US" dirty="0"/>
              <a:t> + y</a:t>
            </a:r>
            <a:r>
              <a:rPr lang="en-US" baseline="-25000" dirty="0"/>
              <a:t>t-1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-0.5x</a:t>
            </a:r>
            <a:r>
              <a:rPr lang="en-US" baseline="-25000" dirty="0"/>
              <a:t>t-1</a:t>
            </a:r>
            <a:r>
              <a:rPr lang="en-US" dirty="0"/>
              <a:t> + y</a:t>
            </a:r>
            <a:r>
              <a:rPr lang="en-US" baseline="-25000" dirty="0"/>
              <a:t>t-1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0</a:t>
            </a:r>
            <a:r>
              <a:rPr lang="en-US" dirty="0"/>
              <a:t> = 1.0;  y</a:t>
            </a:r>
            <a:r>
              <a:rPr lang="en-US" baseline="-25000" dirty="0"/>
              <a:t>0</a:t>
            </a:r>
            <a:r>
              <a:rPr lang="en-US" dirty="0"/>
              <a:t> = 1.0;</a:t>
            </a:r>
          </a:p>
          <a:p>
            <a:r>
              <a:rPr lang="en-US" dirty="0"/>
              <a:t>Code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double x, y;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t=0; x=1.0; y=1.0; print (x, y);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while (t &lt; 100)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t = t + 1;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x = 0.5 * x + y;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y = -0.5 * x + y;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print (x, y);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6449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151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8473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state variables, x and y</a:t>
            </a:r>
          </a:p>
          <a:p>
            <a:r>
              <a:rPr lang="en-US" dirty="0"/>
              <a:t>System equations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0.5x</a:t>
            </a:r>
            <a:r>
              <a:rPr lang="en-US" baseline="-25000" dirty="0"/>
              <a:t>t-1</a:t>
            </a:r>
            <a:r>
              <a:rPr lang="en-US" dirty="0"/>
              <a:t> + y</a:t>
            </a:r>
            <a:r>
              <a:rPr lang="en-US" baseline="-25000" dirty="0"/>
              <a:t>t-1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-0.5x</a:t>
            </a:r>
            <a:r>
              <a:rPr lang="en-US" baseline="-25000" dirty="0"/>
              <a:t>t-1</a:t>
            </a:r>
            <a:r>
              <a:rPr lang="en-US" dirty="0"/>
              <a:t> + y</a:t>
            </a:r>
            <a:r>
              <a:rPr lang="en-US" baseline="-25000" dirty="0"/>
              <a:t>t-1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0</a:t>
            </a:r>
            <a:r>
              <a:rPr lang="en-US" dirty="0"/>
              <a:t> = 1.0;  y</a:t>
            </a:r>
            <a:r>
              <a:rPr lang="en-US" baseline="-25000" dirty="0"/>
              <a:t>0</a:t>
            </a:r>
            <a:r>
              <a:rPr lang="en-US" dirty="0"/>
              <a:t> = 1.0;</a:t>
            </a:r>
          </a:p>
          <a:p>
            <a:r>
              <a:rPr lang="en-US" dirty="0"/>
              <a:t>Code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double x, y;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t=0; x=1.0; y=1.0; print (x, y);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while (t &lt; 100)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t = t + 1;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x = 0.5 * x + y;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y = -0.5 * x + y;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print (x, y);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32313" y="5225143"/>
            <a:ext cx="9232945" cy="954107"/>
            <a:chOff x="2732314" y="5225143"/>
            <a:chExt cx="8448304" cy="95410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32314" y="5225143"/>
              <a:ext cx="3048000" cy="696686"/>
            </a:xfrm>
            <a:prstGeom prst="line">
              <a:avLst/>
            </a:prstGeom>
            <a:ln w="825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732314" y="5225143"/>
              <a:ext cx="3048000" cy="696686"/>
            </a:xfrm>
            <a:prstGeom prst="line">
              <a:avLst/>
            </a:prstGeom>
            <a:ln w="825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96000" y="5225143"/>
              <a:ext cx="50846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2</a:t>
              </a:r>
              <a:r>
                <a:rPr lang="en-US" sz="2800" baseline="30000">
                  <a:solidFill>
                    <a:srgbClr val="FF0000"/>
                  </a:solidFill>
                </a:rPr>
                <a:t>nd</a:t>
              </a:r>
              <a:r>
                <a:rPr lang="en-US" sz="2800">
                  <a:solidFill>
                    <a:srgbClr val="FF0000"/>
                  </a:solidFill>
                </a:rPr>
                <a:t> statement uses </a:t>
              </a:r>
              <a:r>
                <a:rPr lang="en-US" sz="2800" dirty="0">
                  <a:solidFill>
                    <a:srgbClr val="FF0000"/>
                  </a:solidFill>
                </a:rPr>
                <a:t>wrong value of x!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8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36"/>
            <a:ext cx="10515600" cy="1325563"/>
          </a:xfrm>
        </p:spPr>
        <p:txBody>
          <a:bodyPr/>
          <a:lstStyle/>
          <a:p>
            <a:r>
              <a:rPr lang="en-US" dirty="0"/>
              <a:t>Example (corrected)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150"/>
            <a:ext cx="10515600" cy="5593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double x, y,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new_x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new_y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t=0; x=1.0; y=1.0; print (x, y);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while (t &lt; 100)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t = t + 1;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new_x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0.5 * x + y;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new_y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-0.5 * x + y;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new_x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;  y = 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new_y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print (x, y);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9245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538414"/>
            <a:ext cx="7772400" cy="6381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Discrete Event Simulation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5159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Event-Oriented Simulation</a:t>
            </a:r>
          </a:p>
        </p:txBody>
      </p:sp>
    </p:spTree>
    <p:extLst>
      <p:ext uri="{BB962C8B-B14F-4D97-AF65-F5344CB8AC3E}">
        <p14:creationId xmlns:p14="http://schemas.microsoft.com/office/powerpoint/2010/main" val="6666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86200"/>
            <a:ext cx="2971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Arial" charset="0"/>
                <a:ea typeface="ＭＳ Ｐゴシック" charset="0"/>
              </a:rPr>
              <a:t>Modeling and Simulation Process</a:t>
            </a:r>
          </a:p>
        </p:txBody>
      </p:sp>
      <p:pic>
        <p:nvPicPr>
          <p:cNvPr id="614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1164"/>
            <a:ext cx="66294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181600" y="2819400"/>
            <a:ext cx="1371600" cy="2514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6629401" y="3581401"/>
            <a:ext cx="2595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Simulation</a:t>
            </a: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Model / Program</a:t>
            </a:r>
          </a:p>
        </p:txBody>
      </p:sp>
    </p:spTree>
    <p:extLst>
      <p:ext uri="{BB962C8B-B14F-4D97-AF65-F5344CB8AC3E}">
        <p14:creationId xmlns:p14="http://schemas.microsoft.com/office/powerpoint/2010/main" val="22494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950" y="146050"/>
            <a:ext cx="8597900" cy="4699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Discrete Event Simulation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917700" y="1143000"/>
            <a:ext cx="85979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>
              <a:spcBef>
                <a:spcPct val="20000"/>
              </a:spcBef>
              <a:defRPr/>
            </a:pPr>
            <a:r>
              <a:rPr lang="en-US">
                <a:latin typeface="Helvetica" charset="0"/>
                <a:ea typeface="ＭＳ Ｐゴシック" charset="0"/>
              </a:rPr>
              <a:t>Discrete event simulation: computer model for a system where changes in the state of the system occur at </a:t>
            </a:r>
            <a:r>
              <a:rPr lang="en-US" i="1">
                <a:latin typeface="Helvetica" charset="0"/>
                <a:ea typeface="ＭＳ Ｐゴシック" charset="0"/>
              </a:rPr>
              <a:t>discrete</a:t>
            </a:r>
            <a:r>
              <a:rPr lang="en-US">
                <a:latin typeface="Helvetica" charset="0"/>
                <a:ea typeface="ＭＳ Ｐゴシック" charset="0"/>
              </a:rPr>
              <a:t> points in simulation time.</a:t>
            </a:r>
          </a:p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Fundamental concepts:</a:t>
            </a:r>
          </a:p>
          <a:p>
            <a:pPr>
              <a:buFontTx/>
              <a:buChar char="•"/>
              <a:defRPr/>
            </a:pPr>
            <a:r>
              <a:rPr lang="en-US">
                <a:latin typeface="Helvetica" charset="0"/>
                <a:ea typeface="ＭＳ Ｐゴシック" charset="0"/>
              </a:rPr>
              <a:t> system state (state variables)</a:t>
            </a:r>
          </a:p>
          <a:p>
            <a:pPr>
              <a:buFontTx/>
              <a:buChar char="•"/>
              <a:defRPr/>
            </a:pPr>
            <a:r>
              <a:rPr lang="en-US">
                <a:latin typeface="Helvetica" charset="0"/>
                <a:ea typeface="ＭＳ Ｐゴシック" charset="0"/>
              </a:rPr>
              <a:t> state transitions (events)</a:t>
            </a:r>
          </a:p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A DES computation can be viewed as a sequence of event computations, with each event computation is assigned a (simulation time) time stamp</a:t>
            </a:r>
          </a:p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Each event computation can</a:t>
            </a:r>
          </a:p>
          <a:p>
            <a:pPr>
              <a:buFontTx/>
              <a:buChar char="•"/>
              <a:defRPr/>
            </a:pPr>
            <a:r>
              <a:rPr lang="en-US">
                <a:latin typeface="Helvetica" charset="0"/>
                <a:ea typeface="ＭＳ Ｐゴシック" charset="0"/>
              </a:rPr>
              <a:t> modify state variables</a:t>
            </a:r>
          </a:p>
          <a:p>
            <a:pPr>
              <a:buFontTx/>
              <a:buChar char="•"/>
              <a:defRPr/>
            </a:pPr>
            <a:r>
              <a:rPr lang="en-US">
                <a:latin typeface="Helvetica" charset="0"/>
                <a:ea typeface="ＭＳ Ｐゴシック" charset="0"/>
              </a:rPr>
              <a:t> schedule new events</a:t>
            </a:r>
          </a:p>
        </p:txBody>
      </p:sp>
    </p:spTree>
    <p:extLst>
      <p:ext uri="{BB962C8B-B14F-4D97-AF65-F5344CB8AC3E}">
        <p14:creationId xmlns:p14="http://schemas.microsoft.com/office/powerpoint/2010/main" val="12830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Assignment 1 out tomorrow by midnight</a:t>
            </a:r>
          </a:p>
          <a:p>
            <a:r>
              <a:rPr lang="en-US" sz="3600" dirty="0"/>
              <a:t>Will be due February 10</a:t>
            </a:r>
            <a:r>
              <a:rPr lang="en-US" sz="3600" baseline="30000" dirty="0"/>
              <a:t>th</a:t>
            </a:r>
            <a:r>
              <a:rPr lang="en-US" sz="3600" dirty="0"/>
              <a:t> at 11:55pm</a:t>
            </a:r>
          </a:p>
          <a:p>
            <a:endParaRPr lang="en-US" sz="3600" dirty="0"/>
          </a:p>
          <a:p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03102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38114"/>
            <a:ext cx="8839200" cy="638175"/>
          </a:xfrm>
          <a:extLs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Discrete Event Simulation Computation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5191126"/>
            <a:ext cx="8526463" cy="904875"/>
          </a:xfrm>
          <a:solidFill>
            <a:srgbClr val="FFC5CF"/>
          </a:solidFill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/>
              <a:t>Unprocessed events are stored in a pending event list</a:t>
            </a:r>
          </a:p>
          <a:p>
            <a:pPr>
              <a:defRPr/>
            </a:pPr>
            <a:r>
              <a:rPr lang="en-US" sz="2400"/>
              <a:t>Events are processed in time stamp order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966914" y="793750"/>
            <a:ext cx="47974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>
                <a:latin typeface="Helvetica" charset="0"/>
                <a:ea typeface="ＭＳ Ｐゴシック" charset="0"/>
              </a:rPr>
              <a:t>example: air traffic at an airport</a:t>
            </a:r>
          </a:p>
          <a:p>
            <a:pPr>
              <a:defRPr/>
            </a:pPr>
            <a:r>
              <a:rPr lang="en-US" sz="2000">
                <a:latin typeface="Helvetica" charset="0"/>
                <a:ea typeface="ＭＳ Ｐゴシック" charset="0"/>
              </a:rPr>
              <a:t>events: aircraft arrival, landing, departure</a:t>
            </a:r>
          </a:p>
        </p:txBody>
      </p:sp>
      <p:sp>
        <p:nvSpPr>
          <p:cNvPr id="177157" name="AutoShape 5"/>
          <p:cNvSpPr>
            <a:spLocks noChangeArrowheads="1"/>
          </p:cNvSpPr>
          <p:nvPr/>
        </p:nvSpPr>
        <p:spPr bwMode="auto">
          <a:xfrm>
            <a:off x="2063750" y="1911350"/>
            <a:ext cx="8140700" cy="1206500"/>
          </a:xfrm>
          <a:prstGeom prst="parallelogram">
            <a:avLst>
              <a:gd name="adj" fmla="val 1165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5873750" y="1530350"/>
            <a:ext cx="292100" cy="444500"/>
            <a:chOff x="2740" y="964"/>
            <a:chExt cx="184" cy="280"/>
          </a:xfrm>
        </p:grpSpPr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788" y="1060"/>
              <a:ext cx="88" cy="184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7160" name="AutoShape 8"/>
            <p:cNvSpPr>
              <a:spLocks noChangeArrowheads="1"/>
            </p:cNvSpPr>
            <p:nvPr/>
          </p:nvSpPr>
          <p:spPr bwMode="auto">
            <a:xfrm rot="10800000" flipH="1" flipV="1">
              <a:off x="2740" y="964"/>
              <a:ext cx="184" cy="88"/>
            </a:xfrm>
            <a:custGeom>
              <a:avLst/>
              <a:gdLst>
                <a:gd name="T0" fmla="*/ 161 w 21600"/>
                <a:gd name="T1" fmla="*/ 44 h 21600"/>
                <a:gd name="T2" fmla="*/ 92 w 21600"/>
                <a:gd name="T3" fmla="*/ 88 h 21600"/>
                <a:gd name="T4" fmla="*/ 23 w 21600"/>
                <a:gd name="T5" fmla="*/ 44 h 21600"/>
                <a:gd name="T6" fmla="*/ 9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1D5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716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30388"/>
            <a:ext cx="1257300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7162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1771650"/>
            <a:ext cx="16383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7163" name="Picture 1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838200"/>
            <a:ext cx="1765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7164" name="Line 12"/>
          <p:cNvSpPr>
            <a:spLocks noChangeShapeType="1"/>
          </p:cNvSpPr>
          <p:nvPr/>
        </p:nvSpPr>
        <p:spPr bwMode="auto">
          <a:xfrm>
            <a:off x="2082800" y="4419600"/>
            <a:ext cx="779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77165" name="Rectangle 13"/>
          <p:cNvSpPr>
            <a:spLocks noChangeArrowheads="1"/>
          </p:cNvSpPr>
          <p:nvPr/>
        </p:nvSpPr>
        <p:spPr bwMode="auto">
          <a:xfrm>
            <a:off x="2209800" y="3200400"/>
            <a:ext cx="673100" cy="596900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>
              <a:defRPr/>
            </a:pPr>
            <a:r>
              <a:rPr lang="en-US" sz="1200">
                <a:latin typeface="Helvetica" charset="0"/>
                <a:ea typeface="ＭＳ Ｐゴシック" charset="0"/>
              </a:rPr>
              <a:t>arrival</a:t>
            </a:r>
          </a:p>
          <a:p>
            <a:pPr algn="ctr">
              <a:defRPr/>
            </a:pPr>
            <a:r>
              <a:rPr lang="en-US" sz="1200">
                <a:latin typeface="Helvetica" charset="0"/>
                <a:ea typeface="ＭＳ Ｐゴシック" charset="0"/>
              </a:rPr>
              <a:t>8:00</a:t>
            </a:r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2514600" y="3810000"/>
            <a:ext cx="152400" cy="603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6254750" y="3435350"/>
            <a:ext cx="673100" cy="596900"/>
          </a:xfrm>
          <a:prstGeom prst="rect">
            <a:avLst/>
          </a:prstGeom>
          <a:solidFill>
            <a:srgbClr val="081D5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Helvetica" charset="0"/>
                <a:ea typeface="ＭＳ Ｐゴシック" charset="0"/>
              </a:rPr>
              <a:t>departure</a:t>
            </a:r>
          </a:p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Helvetica" charset="0"/>
                <a:ea typeface="ＭＳ Ｐゴシック" charset="0"/>
              </a:rPr>
              <a:t>9:15</a:t>
            </a:r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 flipH="1">
            <a:off x="6248400" y="4044950"/>
            <a:ext cx="3048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3200400" y="3657600"/>
            <a:ext cx="673100" cy="596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Helvetica" charset="0"/>
                <a:ea typeface="ＭＳ Ｐゴシック" charset="0"/>
              </a:rPr>
              <a:t>landed</a:t>
            </a:r>
          </a:p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Helvetica" charset="0"/>
                <a:ea typeface="ＭＳ Ｐゴシック" charset="0"/>
              </a:rPr>
              <a:t>8:05</a:t>
            </a: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 flipH="1">
            <a:off x="2895600" y="4114800"/>
            <a:ext cx="3048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7321550" y="3435350"/>
            <a:ext cx="673100" cy="596900"/>
          </a:xfrm>
          <a:prstGeom prst="rect">
            <a:avLst/>
          </a:prstGeom>
          <a:solidFill>
            <a:srgbClr val="081D5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Helvetica" charset="0"/>
                <a:ea typeface="ＭＳ Ｐゴシック" charset="0"/>
              </a:rPr>
              <a:t>arrival</a:t>
            </a:r>
          </a:p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Helvetica" charset="0"/>
                <a:ea typeface="ＭＳ Ｐゴシック" charset="0"/>
              </a:rPr>
              <a:t>9:30</a:t>
            </a:r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 flipH="1">
            <a:off x="7315200" y="4044950"/>
            <a:ext cx="3048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 flipV="1">
            <a:off x="3886200" y="3733800"/>
            <a:ext cx="2362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3886201" y="3657600"/>
            <a:ext cx="87203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latin typeface="Helvetica" charset="0"/>
                <a:ea typeface="ＭＳ Ｐゴシック" charset="0"/>
              </a:rPr>
              <a:t>schedules</a:t>
            </a:r>
          </a:p>
        </p:txBody>
      </p:sp>
      <p:sp>
        <p:nvSpPr>
          <p:cNvPr id="177175" name="Rectangle 23"/>
          <p:cNvSpPr>
            <a:spLocks noChangeArrowheads="1"/>
          </p:cNvSpPr>
          <p:nvPr/>
        </p:nvSpPr>
        <p:spPr bwMode="auto">
          <a:xfrm>
            <a:off x="8596314" y="4443413"/>
            <a:ext cx="14956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400" b="1">
                <a:latin typeface="Helvetica" charset="0"/>
                <a:ea typeface="ＭＳ Ｐゴシック" charset="0"/>
              </a:rPr>
              <a:t>simulation time</a:t>
            </a:r>
          </a:p>
        </p:txBody>
      </p:sp>
      <p:grpSp>
        <p:nvGrpSpPr>
          <p:cNvPr id="9237" name="Group 24"/>
          <p:cNvGrpSpPr>
            <a:grpSpLocks/>
          </p:cNvGrpSpPr>
          <p:nvPr/>
        </p:nvGrpSpPr>
        <p:grpSpPr bwMode="auto">
          <a:xfrm>
            <a:off x="8769351" y="3365500"/>
            <a:ext cx="1700213" cy="774700"/>
            <a:chOff x="4564" y="2216"/>
            <a:chExt cx="1071" cy="488"/>
          </a:xfrm>
        </p:grpSpPr>
        <p:sp>
          <p:nvSpPr>
            <p:cNvPr id="177177" name="Rectangle 25"/>
            <p:cNvSpPr>
              <a:spLocks noChangeArrowheads="1"/>
            </p:cNvSpPr>
            <p:nvPr/>
          </p:nvSpPr>
          <p:spPr bwMode="auto">
            <a:xfrm>
              <a:off x="4710" y="2216"/>
              <a:ext cx="925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ts val="1800"/>
                </a:lnSpc>
                <a:defRPr/>
              </a:pPr>
              <a:r>
                <a:rPr lang="en-US" sz="1200">
                  <a:latin typeface="Helvetica" charset="0"/>
                  <a:ea typeface="ＭＳ Ｐゴシック" charset="0"/>
                </a:rPr>
                <a:t>processed event</a:t>
              </a:r>
            </a:p>
            <a:p>
              <a:pPr>
                <a:lnSpc>
                  <a:spcPts val="1800"/>
                </a:lnSpc>
                <a:defRPr/>
              </a:pPr>
              <a:r>
                <a:rPr lang="en-US" sz="1200">
                  <a:latin typeface="Helvetica" charset="0"/>
                  <a:ea typeface="ＭＳ Ｐゴシック" charset="0"/>
                </a:rPr>
                <a:t>current event</a:t>
              </a:r>
            </a:p>
            <a:p>
              <a:pPr>
                <a:lnSpc>
                  <a:spcPts val="1800"/>
                </a:lnSpc>
                <a:defRPr/>
              </a:pPr>
              <a:r>
                <a:rPr lang="en-US" sz="1200">
                  <a:latin typeface="Helvetica" charset="0"/>
                  <a:ea typeface="ＭＳ Ｐゴシック" charset="0"/>
                </a:rPr>
                <a:t>unprocessed event</a:t>
              </a:r>
            </a:p>
          </p:txBody>
        </p:sp>
        <p:sp>
          <p:nvSpPr>
            <p:cNvPr id="177178" name="Rectangle 26"/>
            <p:cNvSpPr>
              <a:spLocks noChangeArrowheads="1"/>
            </p:cNvSpPr>
            <p:nvPr/>
          </p:nvSpPr>
          <p:spPr bwMode="auto">
            <a:xfrm>
              <a:off x="4564" y="2260"/>
              <a:ext cx="136" cy="8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7179" name="Rectangle 27"/>
            <p:cNvSpPr>
              <a:spLocks noChangeArrowheads="1"/>
            </p:cNvSpPr>
            <p:nvPr/>
          </p:nvSpPr>
          <p:spPr bwMode="auto">
            <a:xfrm>
              <a:off x="4564" y="2404"/>
              <a:ext cx="136" cy="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7180" name="Rectangle 28"/>
            <p:cNvSpPr>
              <a:spLocks noChangeArrowheads="1"/>
            </p:cNvSpPr>
            <p:nvPr/>
          </p:nvSpPr>
          <p:spPr bwMode="auto">
            <a:xfrm>
              <a:off x="4564" y="2548"/>
              <a:ext cx="136" cy="88"/>
            </a:xfrm>
            <a:prstGeom prst="rect">
              <a:avLst/>
            </a:prstGeom>
            <a:solidFill>
              <a:srgbClr val="081D5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sp>
        <p:nvSpPr>
          <p:cNvPr id="177181" name="Line 29"/>
          <p:cNvSpPr>
            <a:spLocks noChangeShapeType="1"/>
          </p:cNvSpPr>
          <p:nvPr/>
        </p:nvSpPr>
        <p:spPr bwMode="auto">
          <a:xfrm>
            <a:off x="2895600" y="35052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177182" name="Rectangle 30"/>
          <p:cNvSpPr>
            <a:spLocks noChangeArrowheads="1"/>
          </p:cNvSpPr>
          <p:nvPr/>
        </p:nvSpPr>
        <p:spPr bwMode="auto">
          <a:xfrm>
            <a:off x="2895601" y="3352800"/>
            <a:ext cx="87203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>
                <a:latin typeface="Helvetica" charset="0"/>
                <a:ea typeface="ＭＳ Ｐゴシック" charset="0"/>
              </a:rPr>
              <a:t>schedules</a:t>
            </a:r>
          </a:p>
        </p:txBody>
      </p:sp>
    </p:spTree>
    <p:extLst>
      <p:ext uri="{BB962C8B-B14F-4D97-AF65-F5344CB8AC3E}">
        <p14:creationId xmlns:p14="http://schemas.microsoft.com/office/powerpoint/2010/main" val="26930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2"/>
          <p:cNvGrpSpPr>
            <a:grpSpLocks/>
          </p:cNvGrpSpPr>
          <p:nvPr/>
        </p:nvGrpSpPr>
        <p:grpSpPr bwMode="auto">
          <a:xfrm>
            <a:off x="4495800" y="1524000"/>
            <a:ext cx="5638800" cy="4038600"/>
            <a:chOff x="1872" y="960"/>
            <a:chExt cx="3552" cy="2544"/>
          </a:xfrm>
        </p:grpSpPr>
        <p:sp>
          <p:nvSpPr>
            <p:cNvPr id="178179" name="Rectangle 3"/>
            <p:cNvSpPr>
              <a:spLocks noChangeArrowheads="1"/>
            </p:cNvSpPr>
            <p:nvPr/>
          </p:nvSpPr>
          <p:spPr bwMode="auto">
            <a:xfrm>
              <a:off x="1872" y="960"/>
              <a:ext cx="3552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endParaRPr lang="en-US" sz="1400">
                <a:latin typeface="Times" charset="0"/>
                <a:ea typeface="ＭＳ Ｐゴシック" charset="0"/>
              </a:endParaRPr>
            </a:p>
            <a:p>
              <a:pPr algn="ctr">
                <a:defRPr/>
              </a:pPr>
              <a:endParaRPr lang="en-US" sz="1400">
                <a:latin typeface="Times" charset="0"/>
                <a:ea typeface="ＭＳ Ｐゴシック" charset="0"/>
              </a:endParaRPr>
            </a:p>
          </p:txBody>
        </p:sp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>
              <a:off x="2256" y="1008"/>
              <a:ext cx="2250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b="1">
                  <a:latin typeface="Helvetica" charset="0"/>
                  <a:ea typeface="ＭＳ Ｐゴシック" charset="0"/>
                </a:rPr>
                <a:t>Simulation Application</a:t>
              </a:r>
              <a:endParaRPr lang="en-US">
                <a:latin typeface="Helvetica" charset="0"/>
                <a:ea typeface="ＭＳ Ｐゴシック" charset="0"/>
              </a:endParaRPr>
            </a:p>
            <a:p>
              <a:pPr>
                <a:buFontTx/>
                <a:buChar char="•"/>
                <a:defRPr/>
              </a:pPr>
              <a:r>
                <a:rPr lang="en-US">
                  <a:solidFill>
                    <a:srgbClr val="CC0000"/>
                  </a:solidFill>
                  <a:latin typeface="Helvetica" charset="0"/>
                  <a:ea typeface="ＭＳ Ｐゴシック" charset="0"/>
                </a:rPr>
                <a:t> state variables</a:t>
              </a:r>
            </a:p>
            <a:p>
              <a:pPr>
                <a:buFontTx/>
                <a:buChar char="•"/>
                <a:defRPr/>
              </a:pPr>
              <a:r>
                <a:rPr lang="en-US">
                  <a:solidFill>
                    <a:srgbClr val="CC0000"/>
                  </a:solidFill>
                  <a:latin typeface="Helvetica" charset="0"/>
                  <a:ea typeface="ＭＳ Ｐゴシック" charset="0"/>
                </a:rPr>
                <a:t> code modeling system behavior</a:t>
              </a:r>
            </a:p>
            <a:p>
              <a:pPr>
                <a:buFontTx/>
                <a:buChar char="•"/>
                <a:defRPr/>
              </a:pPr>
              <a:r>
                <a:rPr lang="en-US">
                  <a:solidFill>
                    <a:srgbClr val="CC0000"/>
                  </a:solidFill>
                  <a:latin typeface="Helvetica" charset="0"/>
                  <a:ea typeface="ＭＳ Ｐゴシック" charset="0"/>
                </a:rPr>
                <a:t> I/O and user interface software</a:t>
              </a: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1872" y="2736"/>
              <a:ext cx="3552" cy="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endParaRPr lang="en-US" sz="1400">
                <a:latin typeface="Times" charset="0"/>
                <a:ea typeface="ＭＳ Ｐゴシック" charset="0"/>
              </a:endParaRPr>
            </a:p>
            <a:p>
              <a:pPr algn="ctr">
                <a:defRPr/>
              </a:pPr>
              <a:endParaRPr lang="en-US" sz="1400">
                <a:latin typeface="Times" charset="0"/>
                <a:ea typeface="ＭＳ Ｐゴシック" charset="0"/>
              </a:endParaRPr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1920" y="2736"/>
              <a:ext cx="267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b="1">
                  <a:latin typeface="Helvetica" charset="0"/>
                  <a:ea typeface="ＭＳ Ｐゴシック" charset="0"/>
                </a:rPr>
                <a:t>Simulation Executive</a:t>
              </a:r>
              <a:endParaRPr lang="en-US">
                <a:latin typeface="Helvetica" charset="0"/>
                <a:ea typeface="ＭＳ Ｐゴシック" charset="0"/>
              </a:endParaRPr>
            </a:p>
            <a:p>
              <a:pPr>
                <a:buFontTx/>
                <a:buChar char="•"/>
                <a:defRPr/>
              </a:pPr>
              <a:r>
                <a:rPr lang="en-US">
                  <a:solidFill>
                    <a:srgbClr val="CC0000"/>
                  </a:solidFill>
                  <a:latin typeface="Helvetica" charset="0"/>
                  <a:ea typeface="ＭＳ Ｐゴシック" charset="0"/>
                </a:rPr>
                <a:t> event list management</a:t>
              </a:r>
            </a:p>
            <a:p>
              <a:pPr>
                <a:buFontTx/>
                <a:buChar char="•"/>
                <a:defRPr/>
              </a:pPr>
              <a:r>
                <a:rPr lang="en-US">
                  <a:solidFill>
                    <a:srgbClr val="CC0000"/>
                  </a:solidFill>
                  <a:latin typeface="Helvetica" charset="0"/>
                  <a:ea typeface="ＭＳ Ｐゴシック" charset="0"/>
                </a:rPr>
                <a:t> managing advances in simulation time</a:t>
              </a: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8183" name="Line 7"/>
            <p:cNvSpPr>
              <a:spLocks noChangeShapeType="1"/>
            </p:cNvSpPr>
            <p:nvPr/>
          </p:nvSpPr>
          <p:spPr bwMode="auto">
            <a:xfrm flipH="1">
              <a:off x="3360" y="201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8184" name="Line 8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2544" y="2064"/>
              <a:ext cx="762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2000">
                  <a:latin typeface="Helvetica" charset="0"/>
                  <a:ea typeface="ＭＳ Ｐゴシック" charset="0"/>
                </a:rPr>
                <a:t>calls to</a:t>
              </a:r>
            </a:p>
            <a:p>
              <a:pPr>
                <a:defRPr/>
              </a:pPr>
              <a:r>
                <a:rPr lang="en-US" sz="2000">
                  <a:latin typeface="Helvetica" charset="0"/>
                  <a:ea typeface="ＭＳ Ｐゴシック" charset="0"/>
                </a:rPr>
                <a:t>schedule</a:t>
              </a:r>
            </a:p>
            <a:p>
              <a:pPr>
                <a:defRPr/>
              </a:pPr>
              <a:r>
                <a:rPr lang="en-US" sz="2000">
                  <a:latin typeface="Helvetica" charset="0"/>
                  <a:ea typeface="ＭＳ Ｐゴシック" charset="0"/>
                </a:rPr>
                <a:t>events</a:t>
              </a: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4185" y="2160"/>
              <a:ext cx="104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2000">
                  <a:latin typeface="Helvetica" charset="0"/>
                  <a:ea typeface="ＭＳ Ｐゴシック" charset="0"/>
                </a:rPr>
                <a:t>calls to event</a:t>
              </a:r>
            </a:p>
            <a:p>
              <a:pPr>
                <a:defRPr/>
              </a:pPr>
              <a:r>
                <a:rPr lang="en-US" sz="2000">
                  <a:latin typeface="Helvetica" charset="0"/>
                  <a:ea typeface="ＭＳ Ｐゴシック" charset="0"/>
                </a:rPr>
                <a:t>handlers</a:t>
              </a:r>
            </a:p>
          </p:txBody>
        </p:sp>
      </p:grpSp>
      <p:sp>
        <p:nvSpPr>
          <p:cNvPr id="17818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Discrete Event Simulation System</a:t>
            </a:r>
          </a:p>
        </p:txBody>
      </p:sp>
      <p:grpSp>
        <p:nvGrpSpPr>
          <p:cNvPr id="11267" name="Group 12"/>
          <p:cNvGrpSpPr>
            <a:grpSpLocks/>
          </p:cNvGrpSpPr>
          <p:nvPr/>
        </p:nvGrpSpPr>
        <p:grpSpPr bwMode="auto">
          <a:xfrm>
            <a:off x="1752600" y="1676400"/>
            <a:ext cx="2895600" cy="4205288"/>
            <a:chOff x="144" y="1056"/>
            <a:chExt cx="1824" cy="2649"/>
          </a:xfrm>
        </p:grpSpPr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336" y="1056"/>
              <a:ext cx="1632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3B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342900" indent="-342900">
                <a:spcBef>
                  <a:spcPct val="20000"/>
                </a:spcBef>
                <a:buSzPct val="100000"/>
                <a:defRPr/>
              </a:pPr>
              <a:r>
                <a:rPr lang="en-US" sz="2800">
                  <a:latin typeface="Helvetica" charset="0"/>
                  <a:ea typeface="ＭＳ Ｐゴシック" charset="0"/>
                </a:rPr>
                <a:t>model of the physical system </a:t>
              </a:r>
            </a:p>
          </p:txBody>
        </p:sp>
        <p:sp>
          <p:nvSpPr>
            <p:cNvPr id="178190" name="Rectangle 14"/>
            <p:cNvSpPr>
              <a:spLocks noChangeArrowheads="1"/>
            </p:cNvSpPr>
            <p:nvPr/>
          </p:nvSpPr>
          <p:spPr bwMode="auto">
            <a:xfrm>
              <a:off x="144" y="2304"/>
              <a:ext cx="1584" cy="1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3B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SzPct val="100000"/>
                <a:defRPr/>
              </a:pPr>
              <a:r>
                <a:rPr lang="en-US" sz="2800">
                  <a:latin typeface="Helvetica" charset="0"/>
                  <a:ea typeface="ＭＳ Ｐゴシック" charset="0"/>
                </a:rPr>
                <a:t>    independent of the simulation application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Event-Oriented World View</a:t>
            </a:r>
          </a:p>
        </p:txBody>
      </p:sp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1676400" y="914400"/>
            <a:ext cx="8763000" cy="2895600"/>
            <a:chOff x="96" y="576"/>
            <a:chExt cx="5520" cy="1824"/>
          </a:xfrm>
        </p:grpSpPr>
        <p:sp>
          <p:nvSpPr>
            <p:cNvPr id="179204" name="Rectangle 4"/>
            <p:cNvSpPr>
              <a:spLocks noChangeArrowheads="1"/>
            </p:cNvSpPr>
            <p:nvPr/>
          </p:nvSpPr>
          <p:spPr bwMode="auto">
            <a:xfrm>
              <a:off x="96" y="576"/>
              <a:ext cx="5520" cy="1824"/>
            </a:xfrm>
            <a:prstGeom prst="rect">
              <a:avLst/>
            </a:prstGeom>
            <a:solidFill>
              <a:srgbClr val="FFC5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9205" name="Rectangle 5"/>
            <p:cNvSpPr>
              <a:spLocks noChangeArrowheads="1"/>
            </p:cNvSpPr>
            <p:nvPr/>
          </p:nvSpPr>
          <p:spPr bwMode="auto">
            <a:xfrm>
              <a:off x="134" y="916"/>
              <a:ext cx="1738" cy="808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</a:rPr>
                <a:t>state variables</a:t>
              </a:r>
              <a:endParaRPr lang="en-US" sz="1400">
                <a:latin typeface="Courier" charset="0"/>
                <a:ea typeface="ＭＳ Ｐゴシック" charset="0"/>
              </a:endParaRPr>
            </a:p>
            <a:p>
              <a:pPr algn="ctr">
                <a:defRPr/>
              </a:pPr>
              <a:endParaRPr lang="en-US" sz="1400">
                <a:latin typeface="Courier" charset="0"/>
                <a:ea typeface="ＭＳ Ｐゴシック" charset="0"/>
              </a:endParaRPr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217" y="1163"/>
              <a:ext cx="153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400">
                  <a:latin typeface="Courier" charset="0"/>
                  <a:ea typeface="ＭＳ Ｐゴシック" charset="0"/>
                </a:rPr>
                <a:t>Integer: InTheAir;</a:t>
              </a:r>
            </a:p>
            <a:p>
              <a:pPr>
                <a:defRPr/>
              </a:pPr>
              <a:r>
                <a:rPr lang="en-US" sz="1400">
                  <a:latin typeface="Courier" charset="0"/>
                  <a:ea typeface="ＭＳ Ｐゴシック" charset="0"/>
                </a:rPr>
                <a:t>Integer: OnTheGround;</a:t>
              </a:r>
            </a:p>
            <a:p>
              <a:pPr>
                <a:defRPr/>
              </a:pPr>
              <a:r>
                <a:rPr lang="en-US" sz="1400">
                  <a:latin typeface="Courier" charset="0"/>
                  <a:ea typeface="ＭＳ Ｐゴシック" charset="0"/>
                </a:rPr>
                <a:t>Boolean: RunwayFree;</a:t>
              </a:r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2112" y="672"/>
              <a:ext cx="27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3B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742950" lvl="1" indent="-285750">
                <a:spcBef>
                  <a:spcPct val="20000"/>
                </a:spcBef>
                <a:buSzPct val="100000"/>
                <a:defRPr/>
              </a:pPr>
              <a:r>
                <a:rPr lang="en-US" b="1">
                  <a:latin typeface="Helvetica" charset="0"/>
                  <a:ea typeface="ＭＳ Ｐゴシック" charset="0"/>
                </a:rPr>
                <a:t>Event handler procedures</a:t>
              </a:r>
            </a:p>
          </p:txBody>
        </p:sp>
        <p:sp>
          <p:nvSpPr>
            <p:cNvPr id="179208" name="Text Box 8"/>
            <p:cNvSpPr txBox="1">
              <a:spLocks noChangeArrowheads="1"/>
            </p:cNvSpPr>
            <p:nvPr/>
          </p:nvSpPr>
          <p:spPr bwMode="auto">
            <a:xfrm>
              <a:off x="144" y="2160"/>
              <a:ext cx="15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Simulation application</a:t>
              </a:r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2016" y="1078"/>
              <a:ext cx="1104" cy="1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3B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Arrival Event</a:t>
              </a:r>
            </a:p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{</a:t>
              </a:r>
            </a:p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   …</a:t>
              </a:r>
            </a:p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}</a:t>
              </a:r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3264" y="1078"/>
              <a:ext cx="1008" cy="1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3B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Landed Event</a:t>
              </a:r>
            </a:p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{</a:t>
              </a:r>
            </a:p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   …</a:t>
              </a:r>
            </a:p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}</a:t>
              </a:r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4464" y="1056"/>
              <a:ext cx="1008" cy="1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3B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Departure Event</a:t>
              </a:r>
            </a:p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{</a:t>
              </a:r>
            </a:p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   …</a:t>
              </a:r>
            </a:p>
            <a:p>
              <a:pPr>
                <a:spcBef>
                  <a:spcPct val="20000"/>
                </a:spcBef>
                <a:buSzPct val="100000"/>
              </a:pPr>
              <a:r>
                <a:rPr lang="en-US" altLang="en-US" sz="2000">
                  <a:latin typeface="Courier" charset="0"/>
                </a:rPr>
                <a:t>}</a:t>
              </a:r>
            </a:p>
          </p:txBody>
        </p:sp>
      </p:grpSp>
      <p:grpSp>
        <p:nvGrpSpPr>
          <p:cNvPr id="179212" name="Group 12"/>
          <p:cNvGrpSpPr>
            <a:grpSpLocks/>
          </p:cNvGrpSpPr>
          <p:nvPr/>
        </p:nvGrpSpPr>
        <p:grpSpPr bwMode="auto">
          <a:xfrm>
            <a:off x="1676400" y="3810000"/>
            <a:ext cx="8763000" cy="2819400"/>
            <a:chOff x="96" y="2400"/>
            <a:chExt cx="5520" cy="1776"/>
          </a:xfrm>
        </p:grpSpPr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96" y="2400"/>
              <a:ext cx="5520" cy="177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grpSp>
          <p:nvGrpSpPr>
            <p:cNvPr id="13317" name="Group 14"/>
            <p:cNvGrpSpPr>
              <a:grpSpLocks/>
            </p:cNvGrpSpPr>
            <p:nvPr/>
          </p:nvGrpSpPr>
          <p:grpSpPr bwMode="auto">
            <a:xfrm>
              <a:off x="192" y="3224"/>
              <a:ext cx="1336" cy="808"/>
              <a:chOff x="192" y="3224"/>
              <a:chExt cx="1336" cy="808"/>
            </a:xfrm>
          </p:grpSpPr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192" y="3224"/>
                <a:ext cx="1336" cy="808"/>
              </a:xfrm>
              <a:prstGeom prst="rect">
                <a:avLst/>
              </a:prstGeom>
              <a:solidFill>
                <a:srgbClr val="C1CE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/>
              <a:lstStyle/>
              <a:p>
                <a:pPr algn="ctr">
                  <a:defRPr/>
                </a:pPr>
                <a:r>
                  <a:rPr lang="en-US" sz="1400" dirty="0">
                    <a:latin typeface="Times" charset="0"/>
                    <a:ea typeface="ＭＳ Ｐゴシック" charset="0"/>
                  </a:rPr>
                  <a:t>Future Event List (FEL)</a:t>
                </a:r>
              </a:p>
            </p:txBody>
          </p:sp>
          <p:sp>
            <p:nvSpPr>
              <p:cNvPr id="179216" name="Rectangle 16"/>
              <p:cNvSpPr>
                <a:spLocks noChangeArrowheads="1"/>
              </p:cNvSpPr>
              <p:nvPr/>
            </p:nvSpPr>
            <p:spPr bwMode="auto">
              <a:xfrm>
                <a:off x="288" y="3416"/>
                <a:ext cx="280" cy="232"/>
              </a:xfrm>
              <a:prstGeom prst="rect">
                <a:avLst/>
              </a:prstGeom>
              <a:solidFill>
                <a:srgbClr val="C1CE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400">
                    <a:latin typeface="Times" charset="0"/>
                    <a:ea typeface="ＭＳ Ｐゴシック" charset="0"/>
                  </a:rPr>
                  <a:t>9:00</a:t>
                </a:r>
              </a:p>
            </p:txBody>
          </p:sp>
          <p:sp>
            <p:nvSpPr>
              <p:cNvPr id="179217" name="Rectangle 17"/>
              <p:cNvSpPr>
                <a:spLocks noChangeArrowheads="1"/>
              </p:cNvSpPr>
              <p:nvPr/>
            </p:nvSpPr>
            <p:spPr bwMode="auto">
              <a:xfrm>
                <a:off x="672" y="3656"/>
                <a:ext cx="280" cy="232"/>
              </a:xfrm>
              <a:prstGeom prst="rect">
                <a:avLst/>
              </a:prstGeom>
              <a:solidFill>
                <a:srgbClr val="C1CE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400">
                    <a:latin typeface="Times" charset="0"/>
                    <a:ea typeface="ＭＳ Ｐゴシック" charset="0"/>
                  </a:rPr>
                  <a:t>9:16</a:t>
                </a:r>
              </a:p>
            </p:txBody>
          </p:sp>
          <p:sp>
            <p:nvSpPr>
              <p:cNvPr id="179218" name="Rectangle 18"/>
              <p:cNvSpPr>
                <a:spLocks noChangeArrowheads="1"/>
              </p:cNvSpPr>
              <p:nvPr/>
            </p:nvSpPr>
            <p:spPr bwMode="auto">
              <a:xfrm>
                <a:off x="1104" y="3512"/>
                <a:ext cx="280" cy="232"/>
              </a:xfrm>
              <a:prstGeom prst="rect">
                <a:avLst/>
              </a:prstGeom>
              <a:solidFill>
                <a:srgbClr val="C1CE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>
                  <a:defRPr/>
                </a:pPr>
                <a:r>
                  <a:rPr lang="en-US" sz="1400">
                    <a:latin typeface="Times" charset="0"/>
                    <a:ea typeface="ＭＳ Ｐゴシック" charset="0"/>
                  </a:rPr>
                  <a:t>10:10</a:t>
                </a:r>
              </a:p>
            </p:txBody>
          </p:sp>
        </p:grpSp>
        <p:sp>
          <p:nvSpPr>
            <p:cNvPr id="179219" name="Rectangle 19"/>
            <p:cNvSpPr>
              <a:spLocks noChangeArrowheads="1"/>
            </p:cNvSpPr>
            <p:nvPr/>
          </p:nvSpPr>
          <p:spPr bwMode="auto">
            <a:xfrm>
              <a:off x="384" y="2896"/>
              <a:ext cx="856" cy="184"/>
            </a:xfrm>
            <a:prstGeom prst="rect">
              <a:avLst/>
            </a:prstGeom>
            <a:solidFill>
              <a:srgbClr val="C1CE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>
                <a:defRPr/>
              </a:pPr>
              <a:r>
                <a:rPr lang="en-US" sz="1400">
                  <a:latin typeface="Times" charset="0"/>
                  <a:ea typeface="ＭＳ Ｐゴシック" charset="0"/>
                </a:rPr>
                <a:t>Now = 8:45</a:t>
              </a:r>
            </a:p>
          </p:txBody>
        </p:sp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>
              <a:off x="96" y="2400"/>
              <a:ext cx="552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9221" name="Text Box 21"/>
            <p:cNvSpPr txBox="1">
              <a:spLocks noChangeArrowheads="1"/>
            </p:cNvSpPr>
            <p:nvPr/>
          </p:nvSpPr>
          <p:spPr bwMode="auto">
            <a:xfrm>
              <a:off x="164" y="2448"/>
              <a:ext cx="1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Helvetica" charset="0"/>
                  <a:ea typeface="ＭＳ Ｐゴシック" charset="0"/>
                </a:rPr>
                <a:t>Simulation executive</a:t>
              </a:r>
            </a:p>
          </p:txBody>
        </p:sp>
        <p:sp>
          <p:nvSpPr>
            <p:cNvPr id="179222" name="Rectangle 22"/>
            <p:cNvSpPr>
              <a:spLocks noChangeArrowheads="1"/>
            </p:cNvSpPr>
            <p:nvPr/>
          </p:nvSpPr>
          <p:spPr bwMode="auto">
            <a:xfrm>
              <a:off x="2112" y="2498"/>
              <a:ext cx="27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3B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742950" lvl="1" indent="-285750">
                <a:spcBef>
                  <a:spcPct val="20000"/>
                </a:spcBef>
                <a:buSzPct val="100000"/>
                <a:defRPr/>
              </a:pPr>
              <a:r>
                <a:rPr lang="en-US" b="1">
                  <a:latin typeface="Helvetica" charset="0"/>
                  <a:ea typeface="ＭＳ Ｐゴシック" charset="0"/>
                </a:rPr>
                <a:t>Event processing loop</a:t>
              </a:r>
            </a:p>
          </p:txBody>
        </p:sp>
        <p:sp>
          <p:nvSpPr>
            <p:cNvPr id="179223" name="Rectangle 23"/>
            <p:cNvSpPr>
              <a:spLocks noChangeArrowheads="1"/>
            </p:cNvSpPr>
            <p:nvPr/>
          </p:nvSpPr>
          <p:spPr bwMode="auto">
            <a:xfrm>
              <a:off x="1680" y="2864"/>
              <a:ext cx="3840" cy="1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DE3BA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342900" indent="-342900">
                <a:spcBef>
                  <a:spcPct val="20000"/>
                </a:spcBef>
                <a:buSzPct val="100000"/>
                <a:defRPr/>
              </a:pPr>
              <a:r>
                <a:rPr lang="en-US" sz="2000" dirty="0">
                  <a:latin typeface="Courier" charset="0"/>
                  <a:ea typeface="ＭＳ Ｐゴシック" charset="0"/>
                </a:rPr>
                <a:t>While (simulation not finished)</a:t>
              </a:r>
            </a:p>
            <a:p>
              <a:pPr marL="342900" indent="-342900">
                <a:spcBef>
                  <a:spcPct val="20000"/>
                </a:spcBef>
                <a:buSzPct val="100000"/>
                <a:defRPr/>
              </a:pPr>
              <a:r>
                <a:rPr lang="en-US" sz="2000" dirty="0">
                  <a:latin typeface="Courier" charset="0"/>
                  <a:ea typeface="ＭＳ Ｐゴシック" charset="0"/>
                </a:rPr>
                <a:t>	E = smallest time stamp event in FEL</a:t>
              </a:r>
            </a:p>
            <a:p>
              <a:pPr marL="342900" indent="-342900">
                <a:spcBef>
                  <a:spcPct val="20000"/>
                </a:spcBef>
                <a:buSzPct val="100000"/>
                <a:defRPr/>
              </a:pPr>
              <a:r>
                <a:rPr lang="en-US" sz="2000" dirty="0">
                  <a:latin typeface="Courier" charset="0"/>
                  <a:ea typeface="ＭＳ Ｐゴシック" charset="0"/>
                </a:rPr>
                <a:t>	Remove E from FEL</a:t>
              </a:r>
            </a:p>
            <a:p>
              <a:pPr marL="342900" indent="-342900">
                <a:spcBef>
                  <a:spcPct val="20000"/>
                </a:spcBef>
                <a:buSzPct val="100000"/>
                <a:defRPr/>
              </a:pPr>
              <a:r>
                <a:rPr lang="en-US" sz="2000" dirty="0">
                  <a:latin typeface="Courier" charset="0"/>
                  <a:ea typeface="ＭＳ Ｐゴシック" charset="0"/>
                </a:rPr>
                <a:t>	Now := time stamp of E</a:t>
              </a:r>
            </a:p>
            <a:p>
              <a:pPr marL="342900" indent="-342900">
                <a:spcBef>
                  <a:spcPct val="20000"/>
                </a:spcBef>
                <a:buSzPct val="100000"/>
                <a:defRPr/>
              </a:pPr>
              <a:r>
                <a:rPr lang="en-US" sz="2000" dirty="0">
                  <a:latin typeface="Courier" charset="0"/>
                  <a:ea typeface="ＭＳ Ｐゴシック" charset="0"/>
                </a:rPr>
                <a:t>	call event handler procedure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7725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Example: Air traffic at an Airport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47726"/>
            <a:ext cx="8610600" cy="3959225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/>
              <a:t>Model aircraft arrivals and departures, arrival queueing</a:t>
            </a:r>
            <a:endParaRPr lang="en-US" sz="2400" dirty="0">
              <a:latin typeface="Courier" charset="0"/>
            </a:endParaRPr>
          </a:p>
          <a:p>
            <a:pPr>
              <a:buFontTx/>
              <a:buNone/>
              <a:defRPr/>
            </a:pPr>
            <a:r>
              <a:rPr lang="en-US" sz="2400" dirty="0"/>
              <a:t>Single runway for incoming aircraft, ignore departure queueing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CC0000"/>
                </a:solidFill>
                <a:latin typeface="Courier" charset="0"/>
              </a:rPr>
              <a:t>R</a:t>
            </a:r>
            <a:r>
              <a:rPr lang="en-US" sz="2000" dirty="0"/>
              <a:t> = time runway is used for each landing aircraft (constant)</a:t>
            </a:r>
          </a:p>
          <a:p>
            <a:pPr>
              <a:defRPr/>
            </a:pPr>
            <a:r>
              <a:rPr lang="en-US" sz="2000" dirty="0">
                <a:solidFill>
                  <a:srgbClr val="CC0000"/>
                </a:solidFill>
                <a:latin typeface="Courier" charset="0"/>
              </a:rPr>
              <a:t>G</a:t>
            </a:r>
            <a:r>
              <a:rPr lang="en-US" sz="2000" dirty="0"/>
              <a:t> = time required on the ground before departing (constant)</a:t>
            </a:r>
          </a:p>
          <a:p>
            <a:pPr>
              <a:buFontTx/>
              <a:buNone/>
              <a:defRPr/>
            </a:pPr>
            <a:endParaRPr lang="en-US" sz="2400" dirty="0"/>
          </a:p>
          <a:p>
            <a:pPr>
              <a:buFontTx/>
              <a:buNone/>
              <a:defRPr/>
            </a:pPr>
            <a:r>
              <a:rPr lang="en-US" sz="2400" dirty="0"/>
              <a:t>State:</a:t>
            </a:r>
          </a:p>
          <a:p>
            <a:pPr>
              <a:defRPr/>
            </a:pPr>
            <a:r>
              <a:rPr lang="en-US" sz="2000" dirty="0">
                <a:solidFill>
                  <a:srgbClr val="CC0000"/>
                </a:solidFill>
                <a:latin typeface="Courier" charset="0"/>
              </a:rPr>
              <a:t>Now: </a:t>
            </a:r>
            <a:r>
              <a:rPr lang="en-US" sz="2000" dirty="0"/>
              <a:t>current simulation time</a:t>
            </a:r>
            <a:endParaRPr lang="en-US" sz="2000" dirty="0">
              <a:solidFill>
                <a:srgbClr val="CC0000"/>
              </a:solidFill>
              <a:latin typeface="Courier" charset="0"/>
            </a:endParaRPr>
          </a:p>
          <a:p>
            <a:pPr>
              <a:defRPr/>
            </a:pPr>
            <a:r>
              <a:rPr lang="en-US" sz="2000" dirty="0" err="1">
                <a:solidFill>
                  <a:srgbClr val="CC0000"/>
                </a:solidFill>
                <a:latin typeface="Courier" charset="0"/>
              </a:rPr>
              <a:t>InTheAir</a:t>
            </a:r>
            <a:r>
              <a:rPr lang="en-US" sz="2000" dirty="0"/>
              <a:t>: number of aircraft landing or waiting to land</a:t>
            </a:r>
          </a:p>
          <a:p>
            <a:pPr>
              <a:defRPr/>
            </a:pPr>
            <a:r>
              <a:rPr lang="en-US" sz="2000" dirty="0" err="1">
                <a:solidFill>
                  <a:srgbClr val="CC0000"/>
                </a:solidFill>
                <a:latin typeface="Courier" charset="0"/>
              </a:rPr>
              <a:t>OnTheGround</a:t>
            </a:r>
            <a:r>
              <a:rPr lang="en-US" sz="2000" dirty="0"/>
              <a:t>: number of landed aircraft</a:t>
            </a:r>
          </a:p>
          <a:p>
            <a:pPr>
              <a:defRPr/>
            </a:pPr>
            <a:r>
              <a:rPr lang="en-US" sz="2000" dirty="0" err="1">
                <a:solidFill>
                  <a:srgbClr val="CC0000"/>
                </a:solidFill>
                <a:latin typeface="Courier" charset="0"/>
              </a:rPr>
              <a:t>RunwayFree</a:t>
            </a:r>
            <a:r>
              <a:rPr lang="en-US" sz="2000" dirty="0"/>
              <a:t>: Boolean, true if runway available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1828800" y="5156201"/>
            <a:ext cx="8610600" cy="14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DE3BA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marL="342900" indent="-342900">
              <a:spcBef>
                <a:spcPct val="20000"/>
              </a:spcBef>
              <a:buSzPct val="100000"/>
              <a:defRPr/>
            </a:pPr>
            <a:r>
              <a:rPr lang="en-US">
                <a:latin typeface="Helvetica" charset="0"/>
                <a:ea typeface="ＭＳ Ｐゴシック" charset="0"/>
              </a:rPr>
              <a:t>Events: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>
                <a:solidFill>
                  <a:srgbClr val="CC0000"/>
                </a:solidFill>
                <a:latin typeface="Courier" charset="0"/>
                <a:ea typeface="ＭＳ Ｐゴシック" charset="0"/>
              </a:rPr>
              <a:t>Arrival</a:t>
            </a:r>
            <a:r>
              <a:rPr lang="en-US" sz="2000">
                <a:latin typeface="Helvetica" charset="0"/>
                <a:ea typeface="ＭＳ Ｐゴシック" charset="0"/>
              </a:rPr>
              <a:t>: denotes aircraft arriving in air space of airport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>
                <a:solidFill>
                  <a:srgbClr val="CC0000"/>
                </a:solidFill>
                <a:latin typeface="Courier" charset="0"/>
                <a:ea typeface="ＭＳ Ｐゴシック" charset="0"/>
              </a:rPr>
              <a:t>Landed</a:t>
            </a:r>
            <a:r>
              <a:rPr lang="en-US" sz="2000">
                <a:latin typeface="Helvetica" charset="0"/>
                <a:ea typeface="ＭＳ Ｐゴシック" charset="0"/>
              </a:rPr>
              <a:t>: denotes aircraft landing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>
                <a:solidFill>
                  <a:srgbClr val="CC0000"/>
                </a:solidFill>
                <a:latin typeface="Courier" charset="0"/>
                <a:ea typeface="ＭＳ Ｐゴシック" charset="0"/>
              </a:rPr>
              <a:t>Departure</a:t>
            </a:r>
            <a:r>
              <a:rPr lang="en-US" sz="2000">
                <a:latin typeface="Helvetica" charset="0"/>
                <a:ea typeface="ＭＳ Ｐゴシック" charset="0"/>
              </a:rPr>
              <a:t>: denotes aircraft leaving</a:t>
            </a:r>
          </a:p>
        </p:txBody>
      </p:sp>
    </p:spTree>
    <p:extLst>
      <p:ext uri="{BB962C8B-B14F-4D97-AF65-F5344CB8AC3E}">
        <p14:creationId xmlns:p14="http://schemas.microsoft.com/office/powerpoint/2010/main" val="35762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Arrival Events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486276"/>
            <a:ext cx="8382000" cy="2219325"/>
          </a:xfrm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2400">
                <a:solidFill>
                  <a:srgbClr val="CC0000"/>
                </a:solidFill>
                <a:latin typeface="Courier" charset="0"/>
              </a:rPr>
              <a:t>Arrival Event:</a:t>
            </a:r>
            <a:endParaRPr lang="en-US" sz="2400">
              <a:latin typeface="Courier" charset="0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" charset="0"/>
              </a:rPr>
              <a:t>InTheAir := InTheAir+1;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" charset="0"/>
              </a:rPr>
              <a:t>If (RunwayFree)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" charset="0"/>
              </a:rPr>
              <a:t>	RunwayFree:=FALSE;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" charset="0"/>
              </a:rPr>
              <a:t>	Schedule Landed event @ Now + R;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981200" y="1828801"/>
            <a:ext cx="8382000" cy="2028761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DE3BA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R</a:t>
            </a:r>
            <a:r>
              <a:rPr lang="en-US">
                <a:latin typeface="Helvetica" charset="0"/>
                <a:ea typeface="ＭＳ Ｐゴシック" charset="0"/>
              </a:rPr>
              <a:t> = time runway is used for each landing aircraft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G</a:t>
            </a:r>
            <a:r>
              <a:rPr lang="en-US">
                <a:latin typeface="Helvetica" charset="0"/>
                <a:ea typeface="ＭＳ Ｐゴシック" charset="0"/>
              </a:rPr>
              <a:t> = time required on the ground before departing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Now: </a:t>
            </a:r>
            <a:r>
              <a:rPr lang="en-US">
                <a:latin typeface="Helvetica" charset="0"/>
                <a:ea typeface="ＭＳ Ｐゴシック" charset="0"/>
              </a:rPr>
              <a:t>current simulation time</a:t>
            </a:r>
            <a:endParaRPr lang="en-US">
              <a:solidFill>
                <a:srgbClr val="CC0000"/>
              </a:solidFill>
              <a:latin typeface="Courier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InTheAir</a:t>
            </a:r>
            <a:r>
              <a:rPr lang="en-US">
                <a:latin typeface="Helvetica" charset="0"/>
                <a:ea typeface="ＭＳ Ｐゴシック" charset="0"/>
              </a:rPr>
              <a:t>: number of aircraft landing or waiting to land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OnTheGround</a:t>
            </a:r>
            <a:r>
              <a:rPr lang="en-US">
                <a:latin typeface="Helvetica" charset="0"/>
                <a:ea typeface="ＭＳ Ｐゴシック" charset="0"/>
              </a:rPr>
              <a:t>: number of landed aircraft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RunwayFree</a:t>
            </a:r>
            <a:r>
              <a:rPr lang="en-US">
                <a:latin typeface="Helvetica" charset="0"/>
                <a:ea typeface="ＭＳ Ｐゴシック" charset="0"/>
              </a:rPr>
              <a:t>: Boolean, true if runway available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173648" y="1063628"/>
            <a:ext cx="66095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New aircraft arrives at airport.  If the runway is free, it will begin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to land.  Otherwise, the aircraft must circle, and wait to land.</a:t>
            </a:r>
          </a:p>
        </p:txBody>
      </p:sp>
    </p:spTree>
    <p:extLst>
      <p:ext uri="{BB962C8B-B14F-4D97-AF65-F5344CB8AC3E}">
        <p14:creationId xmlns:p14="http://schemas.microsoft.com/office/powerpoint/2010/main" val="40445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Landed Event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657600"/>
            <a:ext cx="8382000" cy="2971800"/>
          </a:xfrm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CC0000"/>
                </a:solidFill>
                <a:latin typeface="Courier" charset="0"/>
              </a:rPr>
              <a:t>Landed Event:</a:t>
            </a:r>
            <a:endParaRPr lang="en-US" sz="1800" dirty="0">
              <a:latin typeface="Courier" charset="0"/>
            </a:endParaRPr>
          </a:p>
          <a:p>
            <a:pPr>
              <a:buFontTx/>
              <a:buNone/>
              <a:defRPr/>
            </a:pPr>
            <a:r>
              <a:rPr lang="en-US" sz="1800" dirty="0" err="1">
                <a:latin typeface="Courier" charset="0"/>
              </a:rPr>
              <a:t>InTheAir</a:t>
            </a:r>
            <a:r>
              <a:rPr lang="en-US" sz="1800" dirty="0">
                <a:latin typeface="Courier" charset="0"/>
              </a:rPr>
              <a:t>:=InTheAir-1;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latin typeface="Courier" charset="0"/>
              </a:rPr>
              <a:t>OnTheGround</a:t>
            </a:r>
            <a:r>
              <a:rPr lang="en-US" sz="1800" dirty="0">
                <a:latin typeface="Courier" charset="0"/>
              </a:rPr>
              <a:t>:=OnTheGround+1;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" charset="0"/>
              </a:rPr>
              <a:t>Schedule Departure event @ Now + G;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" charset="0"/>
              </a:rPr>
              <a:t>If (</a:t>
            </a:r>
            <a:r>
              <a:rPr lang="en-US" sz="1800" dirty="0" err="1">
                <a:latin typeface="Courier" charset="0"/>
              </a:rPr>
              <a:t>InTheAir</a:t>
            </a:r>
            <a:r>
              <a:rPr lang="en-US" sz="1800" dirty="0">
                <a:latin typeface="Courier" charset="0"/>
              </a:rPr>
              <a:t>&gt;0)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" charset="0"/>
              </a:rPr>
              <a:t>	Schedule Landed event @ Now + R;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" charset="0"/>
              </a:rPr>
              <a:t>Else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" charset="0"/>
              </a:rPr>
              <a:t>	</a:t>
            </a:r>
            <a:r>
              <a:rPr lang="en-US" sz="1800" dirty="0" err="1">
                <a:latin typeface="Courier" charset="0"/>
              </a:rPr>
              <a:t>RunwayFree</a:t>
            </a:r>
            <a:r>
              <a:rPr lang="en-US" sz="1800" dirty="0">
                <a:latin typeface="Courier" charset="0"/>
              </a:rPr>
              <a:t> := TRUE;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981200" y="1425576"/>
            <a:ext cx="8382000" cy="2232025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DE3BA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dirty="0">
                <a:solidFill>
                  <a:srgbClr val="CC0000"/>
                </a:solidFill>
                <a:latin typeface="Courier" charset="0"/>
                <a:ea typeface="ＭＳ Ｐゴシック" charset="0"/>
              </a:rPr>
              <a:t>R</a:t>
            </a:r>
            <a:r>
              <a:rPr lang="en-US" sz="2000" dirty="0">
                <a:latin typeface="Helvetica" charset="0"/>
                <a:ea typeface="ＭＳ Ｐゴシック" charset="0"/>
              </a:rPr>
              <a:t> = time runway is used for each landing aircraft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dirty="0">
                <a:solidFill>
                  <a:srgbClr val="CC0000"/>
                </a:solidFill>
                <a:latin typeface="Courier" charset="0"/>
                <a:ea typeface="ＭＳ Ｐゴシック" charset="0"/>
              </a:rPr>
              <a:t>G</a:t>
            </a:r>
            <a:r>
              <a:rPr lang="en-US" sz="2000" dirty="0">
                <a:latin typeface="Helvetica" charset="0"/>
                <a:ea typeface="ＭＳ Ｐゴシック" charset="0"/>
              </a:rPr>
              <a:t> = time required on the ground before departing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dirty="0">
                <a:solidFill>
                  <a:srgbClr val="CC0000"/>
                </a:solidFill>
                <a:latin typeface="Courier" charset="0"/>
                <a:ea typeface="ＭＳ Ｐゴシック" charset="0"/>
              </a:rPr>
              <a:t>Now: </a:t>
            </a:r>
            <a:r>
              <a:rPr lang="en-US" sz="2000" dirty="0">
                <a:latin typeface="Helvetica" charset="0"/>
                <a:ea typeface="ＭＳ Ｐゴシック" charset="0"/>
              </a:rPr>
              <a:t>current simulation time</a:t>
            </a:r>
            <a:endParaRPr lang="en-US" sz="2000" dirty="0">
              <a:solidFill>
                <a:srgbClr val="CC0000"/>
              </a:solidFill>
              <a:latin typeface="Courier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dirty="0" err="1">
                <a:solidFill>
                  <a:srgbClr val="CC0000"/>
                </a:solidFill>
                <a:latin typeface="Courier" charset="0"/>
                <a:ea typeface="ＭＳ Ｐゴシック" charset="0"/>
              </a:rPr>
              <a:t>InTheAir</a:t>
            </a:r>
            <a:r>
              <a:rPr lang="en-US" sz="2000" dirty="0">
                <a:latin typeface="Helvetica" charset="0"/>
                <a:ea typeface="ＭＳ Ｐゴシック" charset="0"/>
              </a:rPr>
              <a:t>: number of aircraft landing or waiting to land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dirty="0" err="1">
                <a:solidFill>
                  <a:srgbClr val="CC0000"/>
                </a:solidFill>
                <a:latin typeface="Courier" charset="0"/>
                <a:ea typeface="ＭＳ Ｐゴシック" charset="0"/>
              </a:rPr>
              <a:t>OnTheGround</a:t>
            </a:r>
            <a:r>
              <a:rPr lang="en-US" sz="2000" dirty="0">
                <a:latin typeface="Helvetica" charset="0"/>
                <a:ea typeface="ＭＳ Ｐゴシック" charset="0"/>
              </a:rPr>
              <a:t>: number of landed aircraft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dirty="0" err="1">
                <a:solidFill>
                  <a:srgbClr val="CC0000"/>
                </a:solidFill>
                <a:latin typeface="Courier" charset="0"/>
                <a:ea typeface="ＭＳ Ｐゴシック" charset="0"/>
              </a:rPr>
              <a:t>RunwayFree</a:t>
            </a:r>
            <a:r>
              <a:rPr lang="en-US" sz="2000" dirty="0">
                <a:latin typeface="Helvetica" charset="0"/>
                <a:ea typeface="ＭＳ Ｐゴシック" charset="0"/>
              </a:rPr>
              <a:t>: Boolean, true if runway available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4443617" y="852488"/>
            <a:ext cx="43011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Helvetica" charset="0"/>
                <a:ea typeface="ＭＳ Ｐゴシック" charset="0"/>
              </a:rPr>
              <a:t>An aircraft has completed its landing.</a:t>
            </a:r>
          </a:p>
        </p:txBody>
      </p:sp>
    </p:spTree>
    <p:extLst>
      <p:ext uri="{BB962C8B-B14F-4D97-AF65-F5344CB8AC3E}">
        <p14:creationId xmlns:p14="http://schemas.microsoft.com/office/powerpoint/2010/main" val="35884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Departure Event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4733926"/>
            <a:ext cx="8458200" cy="904875"/>
          </a:xfrm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sz="2000">
                <a:solidFill>
                  <a:srgbClr val="CC0000"/>
                </a:solidFill>
                <a:latin typeface="Courier" charset="0"/>
              </a:rPr>
              <a:t>Departure Event:</a:t>
            </a:r>
            <a:endParaRPr lang="en-US" sz="2000">
              <a:latin typeface="Courier" charset="0"/>
            </a:endParaRPr>
          </a:p>
          <a:p>
            <a:pPr>
              <a:buFontTx/>
              <a:buNone/>
              <a:defRPr/>
            </a:pPr>
            <a:r>
              <a:rPr lang="en-US" sz="2000">
                <a:latin typeface="Courier" charset="0"/>
              </a:rPr>
              <a:t>OnTheGround := OnTheGround - 1;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905000" y="2066925"/>
            <a:ext cx="8458200" cy="266700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DE3BA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R</a:t>
            </a:r>
            <a:r>
              <a:rPr lang="en-US">
                <a:latin typeface="Helvetica" charset="0"/>
                <a:ea typeface="ＭＳ Ｐゴシック" charset="0"/>
              </a:rPr>
              <a:t> = time runway is used for each landing aircraft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G</a:t>
            </a:r>
            <a:r>
              <a:rPr lang="en-US">
                <a:latin typeface="Helvetica" charset="0"/>
                <a:ea typeface="ＭＳ Ｐゴシック" charset="0"/>
              </a:rPr>
              <a:t> = time required on the ground before departing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Now: </a:t>
            </a:r>
            <a:r>
              <a:rPr lang="en-US">
                <a:latin typeface="Helvetica" charset="0"/>
                <a:ea typeface="ＭＳ Ｐゴシック" charset="0"/>
              </a:rPr>
              <a:t>current simulation time</a:t>
            </a:r>
            <a:endParaRPr lang="en-US">
              <a:solidFill>
                <a:srgbClr val="CC0000"/>
              </a:solidFill>
              <a:latin typeface="Courier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InTheAir</a:t>
            </a:r>
            <a:r>
              <a:rPr lang="en-US">
                <a:latin typeface="Helvetica" charset="0"/>
                <a:ea typeface="ＭＳ Ｐゴシック" charset="0"/>
              </a:rPr>
              <a:t>: number of aircraft landing or waiting to land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OnTheGround</a:t>
            </a:r>
            <a:r>
              <a:rPr lang="en-US">
                <a:latin typeface="Helvetica" charset="0"/>
                <a:ea typeface="ＭＳ Ｐゴシック" charset="0"/>
              </a:rPr>
              <a:t>: number of landed aircraft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>
                <a:solidFill>
                  <a:srgbClr val="CC0000"/>
                </a:solidFill>
                <a:latin typeface="Courier" charset="0"/>
                <a:ea typeface="ＭＳ Ｐゴシック" charset="0"/>
              </a:rPr>
              <a:t>RunwayFree</a:t>
            </a:r>
            <a:r>
              <a:rPr lang="en-US">
                <a:latin typeface="Helvetica" charset="0"/>
                <a:ea typeface="ＭＳ Ｐゴシック" charset="0"/>
              </a:rPr>
              <a:t>: Boolean, true if runway available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905000" y="1232475"/>
            <a:ext cx="54553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Helvetica" charset="0"/>
                <a:ea typeface="ＭＳ Ｐゴシック" charset="0"/>
              </a:rPr>
              <a:t>An aircraft now on the ground departs for a new</a:t>
            </a:r>
          </a:p>
          <a:p>
            <a:pPr>
              <a:defRPr/>
            </a:pPr>
            <a:r>
              <a:rPr lang="en-US" b="1" dirty="0">
                <a:latin typeface="Helvetica" charset="0"/>
                <a:ea typeface="ＭＳ Ｐゴシック" charset="0"/>
              </a:rPr>
              <a:t>destination.</a:t>
            </a:r>
          </a:p>
        </p:txBody>
      </p:sp>
    </p:spTree>
    <p:extLst>
      <p:ext uri="{BB962C8B-B14F-4D97-AF65-F5344CB8AC3E}">
        <p14:creationId xmlns:p14="http://schemas.microsoft.com/office/powerpoint/2010/main" val="24459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873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Execution Example</a:t>
            </a:r>
          </a:p>
        </p:txBody>
      </p:sp>
      <p:grpSp>
        <p:nvGrpSpPr>
          <p:cNvPr id="23554" name="Group 3"/>
          <p:cNvGrpSpPr>
            <a:grpSpLocks/>
          </p:cNvGrpSpPr>
          <p:nvPr/>
        </p:nvGrpSpPr>
        <p:grpSpPr bwMode="auto">
          <a:xfrm>
            <a:off x="1524000" y="914401"/>
            <a:ext cx="8839200" cy="5776913"/>
            <a:chOff x="0" y="576"/>
            <a:chExt cx="5568" cy="3639"/>
          </a:xfrm>
        </p:grpSpPr>
        <p:grpSp>
          <p:nvGrpSpPr>
            <p:cNvPr id="23679" name="Group 4"/>
            <p:cNvGrpSpPr>
              <a:grpSpLocks/>
            </p:cNvGrpSpPr>
            <p:nvPr/>
          </p:nvGrpSpPr>
          <p:grpSpPr bwMode="auto">
            <a:xfrm>
              <a:off x="0" y="705"/>
              <a:ext cx="5568" cy="2175"/>
              <a:chOff x="0" y="561"/>
              <a:chExt cx="5568" cy="2175"/>
            </a:xfrm>
          </p:grpSpPr>
          <p:sp>
            <p:nvSpPr>
              <p:cNvPr id="184325" name="Text Box 5"/>
              <p:cNvSpPr txBox="1">
                <a:spLocks noChangeArrowheads="1"/>
              </p:cNvSpPr>
              <p:nvPr/>
            </p:nvSpPr>
            <p:spPr bwMode="auto">
              <a:xfrm>
                <a:off x="0" y="1680"/>
                <a:ext cx="1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" charset="0"/>
                    <a:ea typeface="ＭＳ Ｐゴシック" charset="0"/>
                  </a:rPr>
                  <a:t>OnTheGround</a:t>
                </a:r>
              </a:p>
            </p:txBody>
          </p:sp>
          <p:sp>
            <p:nvSpPr>
              <p:cNvPr id="184326" name="Line 6"/>
              <p:cNvSpPr>
                <a:spLocks noChangeShapeType="1"/>
              </p:cNvSpPr>
              <p:nvPr/>
            </p:nvSpPr>
            <p:spPr bwMode="auto">
              <a:xfrm>
                <a:off x="1152" y="960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27" name="Line 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28" name="Text Box 8"/>
              <p:cNvSpPr txBox="1">
                <a:spLocks noChangeArrowheads="1"/>
              </p:cNvSpPr>
              <p:nvPr/>
            </p:nvSpPr>
            <p:spPr bwMode="auto">
              <a:xfrm>
                <a:off x="4032" y="2486"/>
                <a:ext cx="13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Helvetica" charset="0"/>
                    <a:ea typeface="ＭＳ Ｐゴシック" charset="0"/>
                  </a:rPr>
                  <a:t>Simulation Time</a:t>
                </a:r>
              </a:p>
            </p:txBody>
          </p:sp>
          <p:sp>
            <p:nvSpPr>
              <p:cNvPr id="184329" name="Text Box 9"/>
              <p:cNvSpPr txBox="1">
                <a:spLocks noChangeArrowheads="1"/>
              </p:cNvSpPr>
              <p:nvPr/>
            </p:nvSpPr>
            <p:spPr bwMode="auto">
              <a:xfrm>
                <a:off x="233" y="561"/>
                <a:ext cx="8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000" b="1">
                    <a:latin typeface="Helvetica" charset="0"/>
                    <a:ea typeface="ＭＳ Ｐゴシック" charset="0"/>
                  </a:rPr>
                  <a:t>State</a:t>
                </a:r>
              </a:p>
              <a:p>
                <a:pPr algn="ctr">
                  <a:defRPr/>
                </a:pPr>
                <a:r>
                  <a:rPr lang="en-US" sz="2000" b="1">
                    <a:latin typeface="Helvetica" charset="0"/>
                    <a:ea typeface="ＭＳ Ｐゴシック" charset="0"/>
                  </a:rPr>
                  <a:t>Variables</a:t>
                </a:r>
              </a:p>
            </p:txBody>
          </p:sp>
          <p:sp>
            <p:nvSpPr>
              <p:cNvPr id="184330" name="Text Box 10"/>
              <p:cNvSpPr txBox="1">
                <a:spLocks noChangeArrowheads="1"/>
              </p:cNvSpPr>
              <p:nvPr/>
            </p:nvSpPr>
            <p:spPr bwMode="auto">
              <a:xfrm>
                <a:off x="96" y="2006"/>
                <a:ext cx="10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" charset="0"/>
                    <a:ea typeface="ＭＳ Ｐゴシック" charset="0"/>
                  </a:rPr>
                  <a:t>RunwayFree</a:t>
                </a:r>
              </a:p>
            </p:txBody>
          </p:sp>
          <p:sp>
            <p:nvSpPr>
              <p:cNvPr id="184331" name="Text Box 11"/>
              <p:cNvSpPr txBox="1">
                <a:spLocks noChangeArrowheads="1"/>
              </p:cNvSpPr>
              <p:nvPr/>
            </p:nvSpPr>
            <p:spPr bwMode="auto">
              <a:xfrm>
                <a:off x="268" y="1392"/>
                <a:ext cx="8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" charset="0"/>
                    <a:ea typeface="ＭＳ Ｐゴシック" charset="0"/>
                  </a:rPr>
                  <a:t>InTheAir</a:t>
                </a:r>
              </a:p>
            </p:txBody>
          </p:sp>
          <p:sp>
            <p:nvSpPr>
              <p:cNvPr id="184332" name="Line 12"/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43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33" name="Line 13"/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43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34" name="Line 14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43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35" name="Line 15"/>
              <p:cNvSpPr>
                <a:spLocks noChangeShapeType="1"/>
              </p:cNvSpPr>
              <p:nvPr/>
            </p:nvSpPr>
            <p:spPr bwMode="auto">
              <a:xfrm flipV="1">
                <a:off x="1536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36" name="Line 16"/>
              <p:cNvSpPr>
                <a:spLocks noChangeShapeType="1"/>
              </p:cNvSpPr>
              <p:nvPr/>
            </p:nvSpPr>
            <p:spPr bwMode="auto">
              <a:xfrm flipV="1">
                <a:off x="1920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37" name="Line 17"/>
              <p:cNvSpPr>
                <a:spLocks noChangeShapeType="1"/>
              </p:cNvSpPr>
              <p:nvPr/>
            </p:nvSpPr>
            <p:spPr bwMode="auto">
              <a:xfrm flipV="1">
                <a:off x="2304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38" name="Line 18"/>
              <p:cNvSpPr>
                <a:spLocks noChangeShapeType="1"/>
              </p:cNvSpPr>
              <p:nvPr/>
            </p:nvSpPr>
            <p:spPr bwMode="auto">
              <a:xfrm flipV="1">
                <a:off x="2688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39" name="Line 19"/>
              <p:cNvSpPr>
                <a:spLocks noChangeShapeType="1"/>
              </p:cNvSpPr>
              <p:nvPr/>
            </p:nvSpPr>
            <p:spPr bwMode="auto">
              <a:xfrm flipV="1">
                <a:off x="3072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40" name="Line 20"/>
              <p:cNvSpPr>
                <a:spLocks noChangeShapeType="1"/>
              </p:cNvSpPr>
              <p:nvPr/>
            </p:nvSpPr>
            <p:spPr bwMode="auto">
              <a:xfrm flipV="1">
                <a:off x="3456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41" name="Line 21"/>
              <p:cNvSpPr>
                <a:spLocks noChangeShapeType="1"/>
              </p:cNvSpPr>
              <p:nvPr/>
            </p:nvSpPr>
            <p:spPr bwMode="auto">
              <a:xfrm flipV="1">
                <a:off x="3840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42" name="Line 22"/>
              <p:cNvSpPr>
                <a:spLocks noChangeShapeType="1"/>
              </p:cNvSpPr>
              <p:nvPr/>
            </p:nvSpPr>
            <p:spPr bwMode="auto">
              <a:xfrm flipV="1">
                <a:off x="4224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43" name="Line 23"/>
              <p:cNvSpPr>
                <a:spLocks noChangeShapeType="1"/>
              </p:cNvSpPr>
              <p:nvPr/>
            </p:nvSpPr>
            <p:spPr bwMode="auto">
              <a:xfrm flipV="1">
                <a:off x="4608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44" name="Line 24"/>
              <p:cNvSpPr>
                <a:spLocks noChangeShapeType="1"/>
              </p:cNvSpPr>
              <p:nvPr/>
            </p:nvSpPr>
            <p:spPr bwMode="auto">
              <a:xfrm flipV="1">
                <a:off x="4992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45" name="Line 25"/>
              <p:cNvSpPr>
                <a:spLocks noChangeShapeType="1"/>
              </p:cNvSpPr>
              <p:nvPr/>
            </p:nvSpPr>
            <p:spPr bwMode="auto">
              <a:xfrm flipV="1">
                <a:off x="5376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46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0</a:t>
                </a:r>
              </a:p>
            </p:txBody>
          </p:sp>
          <p:sp>
            <p:nvSpPr>
              <p:cNvPr id="184347" name="Text Box 27"/>
              <p:cNvSpPr txBox="1">
                <a:spLocks noChangeArrowheads="1"/>
              </p:cNvSpPr>
              <p:nvPr/>
            </p:nvSpPr>
            <p:spPr bwMode="auto">
              <a:xfrm>
                <a:off x="1436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184348" name="Text Box 28"/>
              <p:cNvSpPr txBox="1">
                <a:spLocks noChangeArrowheads="1"/>
              </p:cNvSpPr>
              <p:nvPr/>
            </p:nvSpPr>
            <p:spPr bwMode="auto">
              <a:xfrm>
                <a:off x="1816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184349" name="Text Box 29"/>
              <p:cNvSpPr txBox="1">
                <a:spLocks noChangeArrowheads="1"/>
              </p:cNvSpPr>
              <p:nvPr/>
            </p:nvSpPr>
            <p:spPr bwMode="auto">
              <a:xfrm>
                <a:off x="2204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184350" name="Text Box 30"/>
              <p:cNvSpPr txBox="1">
                <a:spLocks noChangeArrowheads="1"/>
              </p:cNvSpPr>
              <p:nvPr/>
            </p:nvSpPr>
            <p:spPr bwMode="auto">
              <a:xfrm>
                <a:off x="2588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184351" name="Text Box 31"/>
              <p:cNvSpPr txBox="1">
                <a:spLocks noChangeArrowheads="1"/>
              </p:cNvSpPr>
              <p:nvPr/>
            </p:nvSpPr>
            <p:spPr bwMode="auto">
              <a:xfrm>
                <a:off x="2972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184352" name="Text Box 32"/>
              <p:cNvSpPr txBox="1">
                <a:spLocks noChangeArrowheads="1"/>
              </p:cNvSpPr>
              <p:nvPr/>
            </p:nvSpPr>
            <p:spPr bwMode="auto">
              <a:xfrm>
                <a:off x="3356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184353" name="Text Box 33"/>
              <p:cNvSpPr txBox="1">
                <a:spLocks noChangeArrowheads="1"/>
              </p:cNvSpPr>
              <p:nvPr/>
            </p:nvSpPr>
            <p:spPr bwMode="auto">
              <a:xfrm>
                <a:off x="3740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7</a:t>
                </a:r>
              </a:p>
            </p:txBody>
          </p:sp>
          <p:sp>
            <p:nvSpPr>
              <p:cNvPr id="184354" name="Text Box 34"/>
              <p:cNvSpPr txBox="1">
                <a:spLocks noChangeArrowheads="1"/>
              </p:cNvSpPr>
              <p:nvPr/>
            </p:nvSpPr>
            <p:spPr bwMode="auto">
              <a:xfrm>
                <a:off x="4124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8</a:t>
                </a:r>
              </a:p>
            </p:txBody>
          </p:sp>
          <p:sp>
            <p:nvSpPr>
              <p:cNvPr id="184355" name="Text Box 35"/>
              <p:cNvSpPr txBox="1">
                <a:spLocks noChangeArrowheads="1"/>
              </p:cNvSpPr>
              <p:nvPr/>
            </p:nvSpPr>
            <p:spPr bwMode="auto">
              <a:xfrm>
                <a:off x="4508" y="230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9</a:t>
                </a:r>
              </a:p>
            </p:txBody>
          </p:sp>
          <p:sp>
            <p:nvSpPr>
              <p:cNvPr id="184356" name="Text Box 36"/>
              <p:cNvSpPr txBox="1">
                <a:spLocks noChangeArrowheads="1"/>
              </p:cNvSpPr>
              <p:nvPr/>
            </p:nvSpPr>
            <p:spPr bwMode="auto">
              <a:xfrm>
                <a:off x="4856" y="230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10</a:t>
                </a:r>
              </a:p>
            </p:txBody>
          </p:sp>
          <p:sp>
            <p:nvSpPr>
              <p:cNvPr id="184357" name="Text Box 37"/>
              <p:cNvSpPr txBox="1">
                <a:spLocks noChangeArrowheads="1"/>
              </p:cNvSpPr>
              <p:nvPr/>
            </p:nvSpPr>
            <p:spPr bwMode="auto">
              <a:xfrm>
                <a:off x="5236" y="2304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latin typeface="Helvetica" charset="0"/>
                    <a:ea typeface="ＭＳ Ｐゴシック" charset="0"/>
                  </a:rPr>
                  <a:t>11</a:t>
                </a:r>
              </a:p>
            </p:txBody>
          </p:sp>
          <p:sp>
            <p:nvSpPr>
              <p:cNvPr id="184358" name="Line 38"/>
              <p:cNvSpPr>
                <a:spLocks noChangeShapeType="1"/>
              </p:cNvSpPr>
              <p:nvPr/>
            </p:nvSpPr>
            <p:spPr bwMode="auto">
              <a:xfrm flipV="1">
                <a:off x="1152" y="220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59" name="Text Box 39"/>
              <p:cNvSpPr txBox="1">
                <a:spLocks noChangeArrowheads="1"/>
              </p:cNvSpPr>
              <p:nvPr/>
            </p:nvSpPr>
            <p:spPr bwMode="auto">
              <a:xfrm>
                <a:off x="1104" y="2016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true</a:t>
                </a:r>
              </a:p>
            </p:txBody>
          </p:sp>
          <p:sp>
            <p:nvSpPr>
              <p:cNvPr id="184360" name="Text Box 40"/>
              <p:cNvSpPr txBox="1">
                <a:spLocks noChangeArrowheads="1"/>
              </p:cNvSpPr>
              <p:nvPr/>
            </p:nvSpPr>
            <p:spPr bwMode="auto">
              <a:xfrm>
                <a:off x="1152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0</a:t>
                </a:r>
              </a:p>
            </p:txBody>
          </p:sp>
          <p:sp>
            <p:nvSpPr>
              <p:cNvPr id="184361" name="Text Box 41"/>
              <p:cNvSpPr txBox="1">
                <a:spLocks noChangeArrowheads="1"/>
              </p:cNvSpPr>
              <p:nvPr/>
            </p:nvSpPr>
            <p:spPr bwMode="auto">
              <a:xfrm>
                <a:off x="1152" y="144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0</a:t>
                </a:r>
              </a:p>
            </p:txBody>
          </p:sp>
        </p:grpSp>
        <p:sp>
          <p:nvSpPr>
            <p:cNvPr id="184362" name="Text Box 42"/>
            <p:cNvSpPr txBox="1">
              <a:spLocks noChangeArrowheads="1"/>
            </p:cNvSpPr>
            <p:nvPr/>
          </p:nvSpPr>
          <p:spPr bwMode="auto">
            <a:xfrm>
              <a:off x="1392" y="816"/>
              <a:ext cx="37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" charset="0"/>
                  <a:ea typeface="ＭＳ Ｐゴシック" charset="0"/>
                </a:rPr>
                <a:t>R=3</a:t>
              </a:r>
            </a:p>
            <a:p>
              <a:pPr>
                <a:defRPr/>
              </a:pPr>
              <a:r>
                <a:rPr lang="en-US" b="1">
                  <a:latin typeface="Courier" charset="0"/>
                  <a:ea typeface="ＭＳ Ｐゴシック" charset="0"/>
                </a:rPr>
                <a:t>G=4</a:t>
              </a:r>
            </a:p>
          </p:txBody>
        </p:sp>
        <p:grpSp>
          <p:nvGrpSpPr>
            <p:cNvPr id="23681" name="Group 43"/>
            <p:cNvGrpSpPr>
              <a:grpSpLocks/>
            </p:cNvGrpSpPr>
            <p:nvPr/>
          </p:nvGrpSpPr>
          <p:grpSpPr bwMode="auto">
            <a:xfrm>
              <a:off x="48" y="3072"/>
              <a:ext cx="864" cy="912"/>
              <a:chOff x="96" y="3072"/>
              <a:chExt cx="864" cy="912"/>
            </a:xfrm>
          </p:grpSpPr>
          <p:sp>
            <p:nvSpPr>
              <p:cNvPr id="184364" name="Rectangle 44"/>
              <p:cNvSpPr>
                <a:spLocks noChangeArrowheads="1"/>
              </p:cNvSpPr>
              <p:nvPr/>
            </p:nvSpPr>
            <p:spPr bwMode="auto">
              <a:xfrm>
                <a:off x="144" y="3072"/>
                <a:ext cx="720" cy="910"/>
              </a:xfrm>
              <a:prstGeom prst="rect">
                <a:avLst/>
              </a:prstGeom>
              <a:solidFill>
                <a:srgbClr val="A50021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200">
                  <a:solidFill>
                    <a:schemeClr val="bg1"/>
                  </a:solidFill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84365" name="Line 45"/>
              <p:cNvSpPr>
                <a:spLocks noChangeShapeType="1"/>
              </p:cNvSpPr>
              <p:nvPr/>
            </p:nvSpPr>
            <p:spPr bwMode="auto">
              <a:xfrm>
                <a:off x="9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66" name="Line 46"/>
              <p:cNvSpPr>
                <a:spLocks noChangeShapeType="1"/>
              </p:cNvSpPr>
              <p:nvPr/>
            </p:nvSpPr>
            <p:spPr bwMode="auto">
              <a:xfrm>
                <a:off x="384" y="3072"/>
                <a:ext cx="0" cy="9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367" name="Text Box 47"/>
              <p:cNvSpPr txBox="1">
                <a:spLocks noChangeArrowheads="1"/>
              </p:cNvSpPr>
              <p:nvPr/>
            </p:nvSpPr>
            <p:spPr bwMode="auto">
              <a:xfrm>
                <a:off x="112" y="3072"/>
                <a:ext cx="3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Times" charset="0"/>
                    <a:ea typeface="ＭＳ Ｐゴシック" charset="0"/>
                  </a:rPr>
                  <a:t>Time</a:t>
                </a:r>
              </a:p>
            </p:txBody>
          </p:sp>
          <p:sp>
            <p:nvSpPr>
              <p:cNvPr id="184368" name="Text Box 48"/>
              <p:cNvSpPr txBox="1">
                <a:spLocks noChangeArrowheads="1"/>
              </p:cNvSpPr>
              <p:nvPr/>
            </p:nvSpPr>
            <p:spPr bwMode="auto">
              <a:xfrm>
                <a:off x="432" y="3072"/>
                <a:ext cx="3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Times" charset="0"/>
                    <a:ea typeface="ＭＳ Ｐゴシック" charset="0"/>
                  </a:rPr>
                  <a:t>Event</a:t>
                </a:r>
              </a:p>
            </p:txBody>
          </p:sp>
          <p:sp>
            <p:nvSpPr>
              <p:cNvPr id="184369" name="Text Box 49"/>
              <p:cNvSpPr txBox="1">
                <a:spLocks noChangeArrowheads="1"/>
              </p:cNvSpPr>
              <p:nvPr/>
            </p:nvSpPr>
            <p:spPr bwMode="auto">
              <a:xfrm>
                <a:off x="240" y="3216"/>
                <a:ext cx="63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Times" charset="0"/>
                    <a:ea typeface="ＭＳ Ｐゴシック" charset="0"/>
                  </a:rPr>
                  <a:t>1   Arrival F1</a:t>
                </a:r>
              </a:p>
            </p:txBody>
          </p:sp>
          <p:sp>
            <p:nvSpPr>
              <p:cNvPr id="184370" name="Text Box 50"/>
              <p:cNvSpPr txBox="1">
                <a:spLocks noChangeArrowheads="1"/>
              </p:cNvSpPr>
              <p:nvPr/>
            </p:nvSpPr>
            <p:spPr bwMode="auto">
              <a:xfrm>
                <a:off x="240" y="3360"/>
                <a:ext cx="63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Times" charset="0"/>
                    <a:ea typeface="ＭＳ Ｐゴシック" charset="0"/>
                  </a:rPr>
                  <a:t>3   Arrival F2</a:t>
                </a:r>
              </a:p>
            </p:txBody>
          </p:sp>
        </p:grpSp>
        <p:sp>
          <p:nvSpPr>
            <p:cNvPr id="184371" name="Text Box 51"/>
            <p:cNvSpPr txBox="1">
              <a:spLocks noChangeArrowheads="1"/>
            </p:cNvSpPr>
            <p:nvPr/>
          </p:nvSpPr>
          <p:spPr bwMode="auto">
            <a:xfrm>
              <a:off x="144" y="3984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Courier" charset="0"/>
                  <a:ea typeface="ＭＳ Ｐゴシック" charset="0"/>
                </a:rPr>
                <a:t>Now=0</a:t>
              </a:r>
            </a:p>
          </p:txBody>
        </p:sp>
        <p:sp>
          <p:nvSpPr>
            <p:cNvPr id="184372" name="Rectangle 52"/>
            <p:cNvSpPr>
              <a:spLocks noChangeArrowheads="1"/>
            </p:cNvSpPr>
            <p:nvPr/>
          </p:nvSpPr>
          <p:spPr bwMode="auto">
            <a:xfrm>
              <a:off x="2256" y="576"/>
              <a:ext cx="3312" cy="864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84373" name="AutoShape 53"/>
            <p:cNvSpPr>
              <a:spLocks noChangeArrowheads="1"/>
            </p:cNvSpPr>
            <p:nvPr/>
          </p:nvSpPr>
          <p:spPr bwMode="auto">
            <a:xfrm>
              <a:off x="2736" y="1200"/>
              <a:ext cx="2064" cy="96"/>
            </a:xfrm>
            <a:prstGeom prst="parallelogram">
              <a:avLst>
                <a:gd name="adj" fmla="val 156273"/>
              </a:avLst>
            </a:prstGeom>
            <a:solidFill>
              <a:srgbClr val="0000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charset="0"/>
                <a:ea typeface="ＭＳ Ｐゴシック" charset="0"/>
              </a:endParaRPr>
            </a:p>
          </p:txBody>
        </p:sp>
      </p:grpSp>
      <p:grpSp>
        <p:nvGrpSpPr>
          <p:cNvPr id="184374" name="Group 54"/>
          <p:cNvGrpSpPr>
            <a:grpSpLocks/>
          </p:cNvGrpSpPr>
          <p:nvPr/>
        </p:nvGrpSpPr>
        <p:grpSpPr bwMode="auto">
          <a:xfrm>
            <a:off x="1600200" y="914401"/>
            <a:ext cx="8763000" cy="5776913"/>
            <a:chOff x="48" y="576"/>
            <a:chExt cx="5520" cy="3639"/>
          </a:xfrm>
        </p:grpSpPr>
        <p:sp>
          <p:nvSpPr>
            <p:cNvPr id="184375" name="Text Box 55"/>
            <p:cNvSpPr txBox="1">
              <a:spLocks noChangeArrowheads="1"/>
            </p:cNvSpPr>
            <p:nvPr/>
          </p:nvSpPr>
          <p:spPr bwMode="auto">
            <a:xfrm>
              <a:off x="48" y="2860"/>
              <a:ext cx="8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latin typeface="Helvetica" charset="0"/>
                  <a:ea typeface="ＭＳ Ｐゴシック" charset="0"/>
                </a:rPr>
                <a:t>Processing:</a:t>
              </a:r>
            </a:p>
          </p:txBody>
        </p:sp>
        <p:grpSp>
          <p:nvGrpSpPr>
            <p:cNvPr id="23658" name="Group 56"/>
            <p:cNvGrpSpPr>
              <a:grpSpLocks/>
            </p:cNvGrpSpPr>
            <p:nvPr/>
          </p:nvGrpSpPr>
          <p:grpSpPr bwMode="auto">
            <a:xfrm>
              <a:off x="864" y="576"/>
              <a:ext cx="4704" cy="3639"/>
              <a:chOff x="864" y="576"/>
              <a:chExt cx="4704" cy="3639"/>
            </a:xfrm>
          </p:grpSpPr>
          <p:grpSp>
            <p:nvGrpSpPr>
              <p:cNvPr id="23659" name="Group 57"/>
              <p:cNvGrpSpPr>
                <a:grpSpLocks/>
              </p:cNvGrpSpPr>
              <p:nvPr/>
            </p:nvGrpSpPr>
            <p:grpSpPr bwMode="auto">
              <a:xfrm>
                <a:off x="1488" y="1536"/>
                <a:ext cx="548" cy="864"/>
                <a:chOff x="1488" y="1392"/>
                <a:chExt cx="548" cy="864"/>
              </a:xfrm>
            </p:grpSpPr>
            <p:sp>
              <p:nvSpPr>
                <p:cNvPr id="184378" name="Line 58"/>
                <p:cNvSpPr>
                  <a:spLocks noChangeShapeType="1"/>
                </p:cNvSpPr>
                <p:nvPr/>
              </p:nvSpPr>
              <p:spPr bwMode="auto">
                <a:xfrm>
                  <a:off x="1536" y="1968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37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488" y="2016"/>
                  <a:ext cx="54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>
                      <a:latin typeface="Courier" charset="0"/>
                      <a:ea typeface="ＭＳ Ｐゴシック" charset="0"/>
                    </a:rPr>
                    <a:t>false</a:t>
                  </a:r>
                </a:p>
              </p:txBody>
            </p:sp>
            <p:sp>
              <p:nvSpPr>
                <p:cNvPr id="184380" name="Line 60"/>
                <p:cNvSpPr>
                  <a:spLocks noChangeShapeType="1"/>
                </p:cNvSpPr>
                <p:nvPr/>
              </p:nvSpPr>
              <p:spPr bwMode="auto">
                <a:xfrm>
                  <a:off x="1536" y="139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38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536" y="1440"/>
                  <a:ext cx="2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>
                      <a:latin typeface="Courier" charset="0"/>
                      <a:ea typeface="ＭＳ Ｐゴシック" charset="0"/>
                    </a:rPr>
                    <a:t>1</a:t>
                  </a:r>
                </a:p>
              </p:txBody>
            </p:sp>
          </p:grpSp>
          <p:grpSp>
            <p:nvGrpSpPr>
              <p:cNvPr id="23660" name="Group 62"/>
              <p:cNvGrpSpPr>
                <a:grpSpLocks/>
              </p:cNvGrpSpPr>
              <p:nvPr/>
            </p:nvGrpSpPr>
            <p:grpSpPr bwMode="auto">
              <a:xfrm>
                <a:off x="864" y="2880"/>
                <a:ext cx="864" cy="1335"/>
                <a:chOff x="912" y="2880"/>
                <a:chExt cx="864" cy="1335"/>
              </a:xfrm>
            </p:grpSpPr>
            <p:grpSp>
              <p:nvGrpSpPr>
                <p:cNvPr id="23665" name="Group 63"/>
                <p:cNvGrpSpPr>
                  <a:grpSpLocks/>
                </p:cNvGrpSpPr>
                <p:nvPr/>
              </p:nvGrpSpPr>
              <p:grpSpPr bwMode="auto">
                <a:xfrm>
                  <a:off x="912" y="3072"/>
                  <a:ext cx="864" cy="912"/>
                  <a:chOff x="960" y="3072"/>
                  <a:chExt cx="864" cy="912"/>
                </a:xfrm>
              </p:grpSpPr>
              <p:sp>
                <p:nvSpPr>
                  <p:cNvPr id="18438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72"/>
                    <a:ext cx="816" cy="910"/>
                  </a:xfrm>
                  <a:prstGeom prst="rect">
                    <a:avLst/>
                  </a:prstGeom>
                  <a:solidFill>
                    <a:srgbClr val="A50021"/>
                  </a:solidFill>
                  <a:ln w="12700">
                    <a:solidFill>
                      <a:schemeClr val="bg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438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3216"/>
                    <a:ext cx="86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Helvetic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438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3072"/>
                    <a:ext cx="0" cy="912"/>
                  </a:xfrm>
                  <a:prstGeom prst="line">
                    <a:avLst/>
                  </a:prstGeom>
                  <a:noFill/>
                  <a:ln w="1270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Helvetica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4387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3072"/>
                    <a:ext cx="31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tx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bg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bg1"/>
                        </a:solidFill>
                        <a:latin typeface="Times" charset="0"/>
                        <a:ea typeface="ＭＳ Ｐゴシック" charset="0"/>
                      </a:rPr>
                      <a:t>Time</a:t>
                    </a:r>
                  </a:p>
                </p:txBody>
              </p:sp>
              <p:sp>
                <p:nvSpPr>
                  <p:cNvPr id="184388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6" y="3072"/>
                    <a:ext cx="344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tx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bg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bg1"/>
                        </a:solidFill>
                        <a:latin typeface="Times" charset="0"/>
                        <a:ea typeface="ＭＳ Ｐゴシック" charset="0"/>
                      </a:rPr>
                      <a:t>Event</a:t>
                    </a:r>
                  </a:p>
                </p:txBody>
              </p:sp>
              <p:sp>
                <p:nvSpPr>
                  <p:cNvPr id="184389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3408"/>
                    <a:ext cx="65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tx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bg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bg1"/>
                        </a:solidFill>
                        <a:latin typeface="Times" charset="0"/>
                        <a:ea typeface="ＭＳ Ｐゴシック" charset="0"/>
                      </a:rPr>
                      <a:t>4   Landed F1</a:t>
                    </a:r>
                  </a:p>
                </p:txBody>
              </p:sp>
              <p:sp>
                <p:nvSpPr>
                  <p:cNvPr id="184390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3312"/>
                    <a:ext cx="63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tx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bg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bg1"/>
                        </a:solidFill>
                        <a:latin typeface="Times" charset="0"/>
                        <a:ea typeface="ＭＳ Ｐゴシック" charset="0"/>
                      </a:rPr>
                      <a:t>3   Arrival F2</a:t>
                    </a:r>
                  </a:p>
                </p:txBody>
              </p:sp>
            </p:grpSp>
            <p:sp>
              <p:nvSpPr>
                <p:cNvPr id="18439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912" y="2880"/>
                  <a:ext cx="816" cy="19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>
                      <a:latin typeface="Courier" charset="0"/>
                      <a:ea typeface="ＭＳ Ｐゴシック" charset="0"/>
                    </a:rPr>
                    <a:t>Arrival F1</a:t>
                  </a:r>
                </a:p>
              </p:txBody>
            </p:sp>
            <p:sp>
              <p:nvSpPr>
                <p:cNvPr id="18439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038" y="3984"/>
                  <a:ext cx="54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>
                      <a:latin typeface="Courier" charset="0"/>
                      <a:ea typeface="ＭＳ Ｐゴシック" charset="0"/>
                    </a:rPr>
                    <a:t>Now=1</a:t>
                  </a:r>
                </a:p>
              </p:txBody>
            </p:sp>
          </p:grpSp>
          <p:grpSp>
            <p:nvGrpSpPr>
              <p:cNvPr id="23661" name="Group 73"/>
              <p:cNvGrpSpPr>
                <a:grpSpLocks/>
              </p:cNvGrpSpPr>
              <p:nvPr/>
            </p:nvGrpSpPr>
            <p:grpSpPr bwMode="auto">
              <a:xfrm>
                <a:off x="2256" y="576"/>
                <a:ext cx="3312" cy="864"/>
                <a:chOff x="1344" y="528"/>
                <a:chExt cx="3312" cy="864"/>
              </a:xfrm>
            </p:grpSpPr>
            <p:sp>
              <p:nvSpPr>
                <p:cNvPr id="184394" name="Rectangle 74"/>
                <p:cNvSpPr>
                  <a:spLocks noChangeArrowheads="1"/>
                </p:cNvSpPr>
                <p:nvPr/>
              </p:nvSpPr>
              <p:spPr bwMode="auto">
                <a:xfrm>
                  <a:off x="1344" y="528"/>
                  <a:ext cx="3312" cy="864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395" name="AutoShape 75"/>
                <p:cNvSpPr>
                  <a:spLocks noChangeArrowheads="1"/>
                </p:cNvSpPr>
                <p:nvPr/>
              </p:nvSpPr>
              <p:spPr bwMode="auto">
                <a:xfrm>
                  <a:off x="1824" y="1152"/>
                  <a:ext cx="2064" cy="96"/>
                </a:xfrm>
                <a:prstGeom prst="parallelogram">
                  <a:avLst>
                    <a:gd name="adj" fmla="val 156273"/>
                  </a:avLst>
                </a:prstGeom>
                <a:solidFill>
                  <a:srgbClr val="0000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pic>
              <p:nvPicPr>
                <p:cNvPr id="184396" name="Picture 76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2" y="864"/>
                  <a:ext cx="576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184397" name="Group 77"/>
          <p:cNvGrpSpPr>
            <a:grpSpLocks/>
          </p:cNvGrpSpPr>
          <p:nvPr/>
        </p:nvGrpSpPr>
        <p:grpSpPr bwMode="auto">
          <a:xfrm>
            <a:off x="4267200" y="914401"/>
            <a:ext cx="6096000" cy="5776913"/>
            <a:chOff x="1728" y="576"/>
            <a:chExt cx="3840" cy="3639"/>
          </a:xfrm>
        </p:grpSpPr>
        <p:grpSp>
          <p:nvGrpSpPr>
            <p:cNvPr id="23639" name="Group 78"/>
            <p:cNvGrpSpPr>
              <a:grpSpLocks/>
            </p:cNvGrpSpPr>
            <p:nvPr/>
          </p:nvGrpSpPr>
          <p:grpSpPr bwMode="auto">
            <a:xfrm>
              <a:off x="2304" y="1536"/>
              <a:ext cx="250" cy="288"/>
              <a:chOff x="2304" y="1392"/>
              <a:chExt cx="250" cy="288"/>
            </a:xfrm>
          </p:grpSpPr>
          <p:sp>
            <p:nvSpPr>
              <p:cNvPr id="184399" name="Line 79"/>
              <p:cNvSpPr>
                <a:spLocks noChangeShapeType="1"/>
              </p:cNvSpPr>
              <p:nvPr/>
            </p:nvSpPr>
            <p:spPr bwMode="auto">
              <a:xfrm flipV="1">
                <a:off x="23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00" name="Text Box 80"/>
              <p:cNvSpPr txBox="1">
                <a:spLocks noChangeArrowheads="1"/>
              </p:cNvSpPr>
              <p:nvPr/>
            </p:nvSpPr>
            <p:spPr bwMode="auto">
              <a:xfrm>
                <a:off x="2352" y="144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23640" name="Group 81"/>
            <p:cNvGrpSpPr>
              <a:grpSpLocks/>
            </p:cNvGrpSpPr>
            <p:nvPr/>
          </p:nvGrpSpPr>
          <p:grpSpPr bwMode="auto">
            <a:xfrm>
              <a:off x="1728" y="2880"/>
              <a:ext cx="864" cy="1335"/>
              <a:chOff x="1824" y="2880"/>
              <a:chExt cx="864" cy="1335"/>
            </a:xfrm>
          </p:grpSpPr>
          <p:grpSp>
            <p:nvGrpSpPr>
              <p:cNvPr id="23646" name="Group 82"/>
              <p:cNvGrpSpPr>
                <a:grpSpLocks/>
              </p:cNvGrpSpPr>
              <p:nvPr/>
            </p:nvGrpSpPr>
            <p:grpSpPr bwMode="auto">
              <a:xfrm>
                <a:off x="1824" y="3072"/>
                <a:ext cx="864" cy="912"/>
                <a:chOff x="1824" y="3072"/>
                <a:chExt cx="864" cy="912"/>
              </a:xfrm>
            </p:grpSpPr>
            <p:sp>
              <p:nvSpPr>
                <p:cNvPr id="184403" name="Rectangle 83"/>
                <p:cNvSpPr>
                  <a:spLocks noChangeArrowheads="1"/>
                </p:cNvSpPr>
                <p:nvPr/>
              </p:nvSpPr>
              <p:spPr bwMode="auto">
                <a:xfrm>
                  <a:off x="1824" y="3072"/>
                  <a:ext cx="816" cy="910"/>
                </a:xfrm>
                <a:prstGeom prst="rect">
                  <a:avLst/>
                </a:prstGeom>
                <a:solidFill>
                  <a:srgbClr val="A50021"/>
                </a:solidFill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schemeClr val="bg1"/>
                    </a:solidFill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84404" name="Line 8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405" name="Line 85"/>
                <p:cNvSpPr>
                  <a:spLocks noChangeShapeType="1"/>
                </p:cNvSpPr>
                <p:nvPr/>
              </p:nvSpPr>
              <p:spPr bwMode="auto">
                <a:xfrm>
                  <a:off x="2112" y="3072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40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824" y="3072"/>
                  <a:ext cx="31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Time</a:t>
                  </a:r>
                </a:p>
              </p:txBody>
            </p:sp>
            <p:sp>
              <p:nvSpPr>
                <p:cNvPr id="184407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160" y="3072"/>
                  <a:ext cx="344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Event</a:t>
                  </a:r>
                </a:p>
              </p:txBody>
            </p:sp>
            <p:sp>
              <p:nvSpPr>
                <p:cNvPr id="18440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968" y="3408"/>
                  <a:ext cx="656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4   Landed F1</a:t>
                  </a:r>
                </a:p>
              </p:txBody>
            </p:sp>
          </p:grpSp>
          <p:sp>
            <p:nvSpPr>
              <p:cNvPr id="184409" name="Text Box 89"/>
              <p:cNvSpPr txBox="1">
                <a:spLocks noChangeArrowheads="1"/>
              </p:cNvSpPr>
              <p:nvPr/>
            </p:nvSpPr>
            <p:spPr bwMode="auto">
              <a:xfrm>
                <a:off x="1824" y="2880"/>
                <a:ext cx="816" cy="1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latin typeface="Courier" charset="0"/>
                    <a:ea typeface="ＭＳ Ｐゴシック" charset="0"/>
                  </a:rPr>
                  <a:t>Arrival F2</a:t>
                </a:r>
              </a:p>
            </p:txBody>
          </p:sp>
          <p:sp>
            <p:nvSpPr>
              <p:cNvPr id="184410" name="Text Box 90"/>
              <p:cNvSpPr txBox="1">
                <a:spLocks noChangeArrowheads="1"/>
              </p:cNvSpPr>
              <p:nvPr/>
            </p:nvSpPr>
            <p:spPr bwMode="auto">
              <a:xfrm>
                <a:off x="1968" y="3984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Now=3</a:t>
                </a:r>
              </a:p>
            </p:txBody>
          </p:sp>
        </p:grpSp>
        <p:grpSp>
          <p:nvGrpSpPr>
            <p:cNvPr id="23641" name="Group 91"/>
            <p:cNvGrpSpPr>
              <a:grpSpLocks/>
            </p:cNvGrpSpPr>
            <p:nvPr/>
          </p:nvGrpSpPr>
          <p:grpSpPr bwMode="auto">
            <a:xfrm>
              <a:off x="2256" y="576"/>
              <a:ext cx="3312" cy="864"/>
              <a:chOff x="1344" y="528"/>
              <a:chExt cx="3312" cy="864"/>
            </a:xfrm>
          </p:grpSpPr>
          <p:sp>
            <p:nvSpPr>
              <p:cNvPr id="184412" name="Rectangle 92"/>
              <p:cNvSpPr>
                <a:spLocks noChangeArrowheads="1"/>
              </p:cNvSpPr>
              <p:nvPr/>
            </p:nvSpPr>
            <p:spPr bwMode="auto">
              <a:xfrm>
                <a:off x="1344" y="528"/>
                <a:ext cx="3312" cy="86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13" name="AutoShape 93"/>
              <p:cNvSpPr>
                <a:spLocks noChangeArrowheads="1"/>
              </p:cNvSpPr>
              <p:nvPr/>
            </p:nvSpPr>
            <p:spPr bwMode="auto">
              <a:xfrm>
                <a:off x="1824" y="1152"/>
                <a:ext cx="2064" cy="96"/>
              </a:xfrm>
              <a:prstGeom prst="parallelogram">
                <a:avLst>
                  <a:gd name="adj" fmla="val 156273"/>
                </a:avLst>
              </a:prstGeom>
              <a:solidFill>
                <a:srgbClr val="0000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pic>
            <p:nvPicPr>
              <p:cNvPr id="184414" name="Picture 9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2" y="864"/>
                <a:ext cx="576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184415" name="Picture 95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0" y="624"/>
                <a:ext cx="6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84416" name="Group 96"/>
          <p:cNvGrpSpPr>
            <a:grpSpLocks/>
          </p:cNvGrpSpPr>
          <p:nvPr/>
        </p:nvGrpSpPr>
        <p:grpSpPr bwMode="auto">
          <a:xfrm>
            <a:off x="5105400" y="914401"/>
            <a:ext cx="5257800" cy="5776913"/>
            <a:chOff x="2256" y="576"/>
            <a:chExt cx="3312" cy="3639"/>
          </a:xfrm>
        </p:grpSpPr>
        <p:grpSp>
          <p:nvGrpSpPr>
            <p:cNvPr id="23618" name="Group 97"/>
            <p:cNvGrpSpPr>
              <a:grpSpLocks/>
            </p:cNvGrpSpPr>
            <p:nvPr/>
          </p:nvGrpSpPr>
          <p:grpSpPr bwMode="auto">
            <a:xfrm>
              <a:off x="2688" y="1536"/>
              <a:ext cx="250" cy="576"/>
              <a:chOff x="2688" y="1392"/>
              <a:chExt cx="250" cy="576"/>
            </a:xfrm>
          </p:grpSpPr>
          <p:sp>
            <p:nvSpPr>
              <p:cNvPr id="184418" name="Line 98"/>
              <p:cNvSpPr>
                <a:spLocks noChangeShapeType="1"/>
              </p:cNvSpPr>
              <p:nvPr/>
            </p:nvSpPr>
            <p:spPr bwMode="auto">
              <a:xfrm flipV="1">
                <a:off x="2688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19" name="Text Box 99"/>
              <p:cNvSpPr txBox="1">
                <a:spLocks noChangeArrowheads="1"/>
              </p:cNvSpPr>
              <p:nvPr/>
            </p:nvSpPr>
            <p:spPr bwMode="auto">
              <a:xfrm>
                <a:off x="2736" y="144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184420" name="Line 100"/>
              <p:cNvSpPr>
                <a:spLocks noChangeShapeType="1"/>
              </p:cNvSpPr>
              <p:nvPr/>
            </p:nvSpPr>
            <p:spPr bwMode="auto">
              <a:xfrm flipV="1">
                <a:off x="2688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21" name="Text Box 101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23619" name="Group 102"/>
            <p:cNvGrpSpPr>
              <a:grpSpLocks/>
            </p:cNvGrpSpPr>
            <p:nvPr/>
          </p:nvGrpSpPr>
          <p:grpSpPr bwMode="auto">
            <a:xfrm>
              <a:off x="2560" y="2880"/>
              <a:ext cx="784" cy="1335"/>
              <a:chOff x="2560" y="2880"/>
              <a:chExt cx="784" cy="1335"/>
            </a:xfrm>
          </p:grpSpPr>
          <p:sp>
            <p:nvSpPr>
              <p:cNvPr id="184423" name="Text Box 103"/>
              <p:cNvSpPr txBox="1">
                <a:spLocks noChangeArrowheads="1"/>
              </p:cNvSpPr>
              <p:nvPr/>
            </p:nvSpPr>
            <p:spPr bwMode="auto">
              <a:xfrm>
                <a:off x="2592" y="2880"/>
                <a:ext cx="720" cy="1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latin typeface="Courier" charset="0"/>
                    <a:ea typeface="ＭＳ Ｐゴシック" charset="0"/>
                  </a:rPr>
                  <a:t>Landed F1</a:t>
                </a:r>
              </a:p>
            </p:txBody>
          </p:sp>
          <p:sp>
            <p:nvSpPr>
              <p:cNvPr id="184424" name="Text Box 104"/>
              <p:cNvSpPr txBox="1">
                <a:spLocks noChangeArrowheads="1"/>
              </p:cNvSpPr>
              <p:nvPr/>
            </p:nvSpPr>
            <p:spPr bwMode="auto">
              <a:xfrm>
                <a:off x="2718" y="3984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Now=4</a:t>
                </a:r>
              </a:p>
            </p:txBody>
          </p:sp>
          <p:grpSp>
            <p:nvGrpSpPr>
              <p:cNvPr id="23627" name="Group 105"/>
              <p:cNvGrpSpPr>
                <a:grpSpLocks/>
              </p:cNvGrpSpPr>
              <p:nvPr/>
            </p:nvGrpSpPr>
            <p:grpSpPr bwMode="auto">
              <a:xfrm>
                <a:off x="2560" y="3072"/>
                <a:ext cx="784" cy="912"/>
                <a:chOff x="2560" y="3072"/>
                <a:chExt cx="784" cy="912"/>
              </a:xfrm>
            </p:grpSpPr>
            <p:sp>
              <p:nvSpPr>
                <p:cNvPr id="184426" name="Rectangle 106"/>
                <p:cNvSpPr>
                  <a:spLocks noChangeArrowheads="1"/>
                </p:cNvSpPr>
                <p:nvPr/>
              </p:nvSpPr>
              <p:spPr bwMode="auto">
                <a:xfrm>
                  <a:off x="2592" y="3072"/>
                  <a:ext cx="720" cy="910"/>
                </a:xfrm>
                <a:prstGeom prst="rect">
                  <a:avLst/>
                </a:prstGeom>
                <a:solidFill>
                  <a:srgbClr val="A50021"/>
                </a:solidFill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schemeClr val="bg1"/>
                    </a:solidFill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84427" name="Line 107"/>
                <p:cNvSpPr>
                  <a:spLocks noChangeShapeType="1"/>
                </p:cNvSpPr>
                <p:nvPr/>
              </p:nvSpPr>
              <p:spPr bwMode="auto">
                <a:xfrm>
                  <a:off x="2832" y="3072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42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560" y="3072"/>
                  <a:ext cx="31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Time</a:t>
                  </a:r>
                </a:p>
              </p:txBody>
            </p:sp>
            <p:sp>
              <p:nvSpPr>
                <p:cNvPr id="18442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880" y="3072"/>
                  <a:ext cx="344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Event</a:t>
                  </a:r>
                </a:p>
              </p:txBody>
            </p:sp>
            <p:sp>
              <p:nvSpPr>
                <p:cNvPr id="184430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688" y="3600"/>
                  <a:ext cx="62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8   Depart F1</a:t>
                  </a:r>
                </a:p>
              </p:txBody>
            </p:sp>
            <p:sp>
              <p:nvSpPr>
                <p:cNvPr id="184431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688" y="3504"/>
                  <a:ext cx="656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7   Landed F2</a:t>
                  </a:r>
                </a:p>
              </p:txBody>
            </p:sp>
            <p:sp>
              <p:nvSpPr>
                <p:cNvPr id="184432" name="Line 112"/>
                <p:cNvSpPr>
                  <a:spLocks noChangeShapeType="1"/>
                </p:cNvSpPr>
                <p:nvPr/>
              </p:nvSpPr>
              <p:spPr bwMode="auto">
                <a:xfrm>
                  <a:off x="2592" y="3216"/>
                  <a:ext cx="720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3620" name="Group 113"/>
            <p:cNvGrpSpPr>
              <a:grpSpLocks/>
            </p:cNvGrpSpPr>
            <p:nvPr/>
          </p:nvGrpSpPr>
          <p:grpSpPr bwMode="auto">
            <a:xfrm>
              <a:off x="2256" y="576"/>
              <a:ext cx="3312" cy="864"/>
              <a:chOff x="1344" y="528"/>
              <a:chExt cx="3312" cy="864"/>
            </a:xfrm>
          </p:grpSpPr>
          <p:sp>
            <p:nvSpPr>
              <p:cNvPr id="184434" name="Rectangle 114"/>
              <p:cNvSpPr>
                <a:spLocks noChangeArrowheads="1"/>
              </p:cNvSpPr>
              <p:nvPr/>
            </p:nvSpPr>
            <p:spPr bwMode="auto">
              <a:xfrm>
                <a:off x="1344" y="528"/>
                <a:ext cx="3312" cy="86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35" name="AutoShape 115"/>
              <p:cNvSpPr>
                <a:spLocks noChangeArrowheads="1"/>
              </p:cNvSpPr>
              <p:nvPr/>
            </p:nvSpPr>
            <p:spPr bwMode="auto">
              <a:xfrm>
                <a:off x="1824" y="1152"/>
                <a:ext cx="2064" cy="96"/>
              </a:xfrm>
              <a:prstGeom prst="parallelogram">
                <a:avLst>
                  <a:gd name="adj" fmla="val 156273"/>
                </a:avLst>
              </a:prstGeom>
              <a:solidFill>
                <a:srgbClr val="0000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pic>
            <p:nvPicPr>
              <p:cNvPr id="184436" name="Picture 116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816"/>
                <a:ext cx="576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184437" name="Picture 11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624"/>
                <a:ext cx="326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84438" name="Group 118"/>
          <p:cNvGrpSpPr>
            <a:grpSpLocks/>
          </p:cNvGrpSpPr>
          <p:nvPr/>
        </p:nvGrpSpPr>
        <p:grpSpPr bwMode="auto">
          <a:xfrm>
            <a:off x="5105400" y="914401"/>
            <a:ext cx="5257800" cy="5776913"/>
            <a:chOff x="2256" y="576"/>
            <a:chExt cx="3312" cy="3639"/>
          </a:xfrm>
        </p:grpSpPr>
        <p:grpSp>
          <p:nvGrpSpPr>
            <p:cNvPr id="23595" name="Group 119"/>
            <p:cNvGrpSpPr>
              <a:grpSpLocks/>
            </p:cNvGrpSpPr>
            <p:nvPr/>
          </p:nvGrpSpPr>
          <p:grpSpPr bwMode="auto">
            <a:xfrm>
              <a:off x="3792" y="1536"/>
              <a:ext cx="462" cy="864"/>
              <a:chOff x="3792" y="1392"/>
              <a:chExt cx="462" cy="864"/>
            </a:xfrm>
          </p:grpSpPr>
          <p:sp>
            <p:nvSpPr>
              <p:cNvPr id="184440" name="Line 120"/>
              <p:cNvSpPr>
                <a:spLocks noChangeShapeType="1"/>
              </p:cNvSpPr>
              <p:nvPr/>
            </p:nvSpPr>
            <p:spPr bwMode="auto">
              <a:xfrm flipV="1">
                <a:off x="3840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41" name="Text Box 121"/>
              <p:cNvSpPr txBox="1">
                <a:spLocks noChangeArrowheads="1"/>
              </p:cNvSpPr>
              <p:nvPr/>
            </p:nvSpPr>
            <p:spPr bwMode="auto">
              <a:xfrm>
                <a:off x="3888" y="144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0</a:t>
                </a:r>
              </a:p>
            </p:txBody>
          </p:sp>
          <p:sp>
            <p:nvSpPr>
              <p:cNvPr id="184442" name="Line 122"/>
              <p:cNvSpPr>
                <a:spLocks noChangeShapeType="1"/>
              </p:cNvSpPr>
              <p:nvPr/>
            </p:nvSpPr>
            <p:spPr bwMode="auto">
              <a:xfrm flipV="1">
                <a:off x="3840" y="16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43" name="Text Box 123"/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184444" name="Line 124"/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45" name="Text Box 125"/>
              <p:cNvSpPr txBox="1">
                <a:spLocks noChangeArrowheads="1"/>
              </p:cNvSpPr>
              <p:nvPr/>
            </p:nvSpPr>
            <p:spPr bwMode="auto">
              <a:xfrm>
                <a:off x="3792" y="2016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true</a:t>
                </a:r>
              </a:p>
            </p:txBody>
          </p:sp>
        </p:grpSp>
        <p:grpSp>
          <p:nvGrpSpPr>
            <p:cNvPr id="23596" name="Group 126"/>
            <p:cNvGrpSpPr>
              <a:grpSpLocks/>
            </p:cNvGrpSpPr>
            <p:nvPr/>
          </p:nvGrpSpPr>
          <p:grpSpPr bwMode="auto">
            <a:xfrm>
              <a:off x="3312" y="2880"/>
              <a:ext cx="864" cy="1335"/>
              <a:chOff x="3408" y="2880"/>
              <a:chExt cx="864" cy="1335"/>
            </a:xfrm>
          </p:grpSpPr>
          <p:sp>
            <p:nvSpPr>
              <p:cNvPr id="184455" name="Text Box 135"/>
              <p:cNvSpPr txBox="1">
                <a:spLocks noChangeArrowheads="1"/>
              </p:cNvSpPr>
              <p:nvPr/>
            </p:nvSpPr>
            <p:spPr bwMode="auto">
              <a:xfrm>
                <a:off x="3456" y="2880"/>
                <a:ext cx="720" cy="1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latin typeface="Courier" charset="0"/>
                    <a:ea typeface="ＭＳ Ｐゴシック" charset="0"/>
                  </a:rPr>
                  <a:t>Landed F2</a:t>
                </a:r>
              </a:p>
            </p:txBody>
          </p:sp>
          <p:grpSp>
            <p:nvGrpSpPr>
              <p:cNvPr id="23603" name="Group 127"/>
              <p:cNvGrpSpPr>
                <a:grpSpLocks/>
              </p:cNvGrpSpPr>
              <p:nvPr/>
            </p:nvGrpSpPr>
            <p:grpSpPr bwMode="auto">
              <a:xfrm>
                <a:off x="3408" y="3072"/>
                <a:ext cx="864" cy="912"/>
                <a:chOff x="3408" y="3072"/>
                <a:chExt cx="864" cy="912"/>
              </a:xfrm>
            </p:grpSpPr>
            <p:sp>
              <p:nvSpPr>
                <p:cNvPr id="184448" name="Rectangle 128"/>
                <p:cNvSpPr>
                  <a:spLocks noChangeArrowheads="1"/>
                </p:cNvSpPr>
                <p:nvPr/>
              </p:nvSpPr>
              <p:spPr bwMode="auto">
                <a:xfrm>
                  <a:off x="3456" y="3072"/>
                  <a:ext cx="720" cy="910"/>
                </a:xfrm>
                <a:prstGeom prst="rect">
                  <a:avLst/>
                </a:prstGeom>
                <a:solidFill>
                  <a:srgbClr val="A50021"/>
                </a:solidFill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schemeClr val="bg1"/>
                    </a:solidFill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84449" name="Line 129"/>
                <p:cNvSpPr>
                  <a:spLocks noChangeShapeType="1"/>
                </p:cNvSpPr>
                <p:nvPr/>
              </p:nvSpPr>
              <p:spPr bwMode="auto">
                <a:xfrm>
                  <a:off x="3408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450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072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451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424" y="3072"/>
                  <a:ext cx="31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Time</a:t>
                  </a:r>
                </a:p>
              </p:txBody>
            </p:sp>
            <p:sp>
              <p:nvSpPr>
                <p:cNvPr id="184452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744" y="3072"/>
                  <a:ext cx="344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Event</a:t>
                  </a:r>
                </a:p>
              </p:txBody>
            </p:sp>
            <p:sp>
              <p:nvSpPr>
                <p:cNvPr id="184453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552" y="3600"/>
                  <a:ext cx="62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8   Depart F1</a:t>
                  </a:r>
                </a:p>
              </p:txBody>
            </p:sp>
            <p:sp>
              <p:nvSpPr>
                <p:cNvPr id="184454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504" y="3763"/>
                  <a:ext cx="67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11   Depart F2</a:t>
                  </a:r>
                </a:p>
              </p:txBody>
            </p:sp>
          </p:grpSp>
          <p:sp>
            <p:nvSpPr>
              <p:cNvPr id="184456" name="Text Box 136"/>
              <p:cNvSpPr txBox="1">
                <a:spLocks noChangeArrowheads="1"/>
              </p:cNvSpPr>
              <p:nvPr/>
            </p:nvSpPr>
            <p:spPr bwMode="auto">
              <a:xfrm>
                <a:off x="3630" y="3984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Now=7</a:t>
                </a:r>
              </a:p>
            </p:txBody>
          </p:sp>
        </p:grpSp>
        <p:grpSp>
          <p:nvGrpSpPr>
            <p:cNvPr id="23597" name="Group 137"/>
            <p:cNvGrpSpPr>
              <a:grpSpLocks/>
            </p:cNvGrpSpPr>
            <p:nvPr/>
          </p:nvGrpSpPr>
          <p:grpSpPr bwMode="auto">
            <a:xfrm>
              <a:off x="2256" y="576"/>
              <a:ext cx="3312" cy="864"/>
              <a:chOff x="288" y="720"/>
              <a:chExt cx="3312" cy="864"/>
            </a:xfrm>
          </p:grpSpPr>
          <p:sp>
            <p:nvSpPr>
              <p:cNvPr id="184458" name="Rectangle 138"/>
              <p:cNvSpPr>
                <a:spLocks noChangeArrowheads="1"/>
              </p:cNvSpPr>
              <p:nvPr/>
            </p:nvSpPr>
            <p:spPr bwMode="auto">
              <a:xfrm>
                <a:off x="288" y="720"/>
                <a:ext cx="3312" cy="86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59" name="AutoShape 139"/>
              <p:cNvSpPr>
                <a:spLocks noChangeArrowheads="1"/>
              </p:cNvSpPr>
              <p:nvPr/>
            </p:nvSpPr>
            <p:spPr bwMode="auto">
              <a:xfrm>
                <a:off x="768" y="1344"/>
                <a:ext cx="2064" cy="96"/>
              </a:xfrm>
              <a:prstGeom prst="parallelogram">
                <a:avLst>
                  <a:gd name="adj" fmla="val 156273"/>
                </a:avLst>
              </a:prstGeom>
              <a:solidFill>
                <a:srgbClr val="0000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pic>
            <p:nvPicPr>
              <p:cNvPr id="184460" name="Picture 14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816"/>
                <a:ext cx="326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184461" name="Picture 14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" y="816"/>
                <a:ext cx="326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84462" name="Group 142"/>
          <p:cNvGrpSpPr>
            <a:grpSpLocks/>
          </p:cNvGrpSpPr>
          <p:nvPr/>
        </p:nvGrpSpPr>
        <p:grpSpPr bwMode="auto">
          <a:xfrm>
            <a:off x="5105400" y="914401"/>
            <a:ext cx="5257800" cy="5776913"/>
            <a:chOff x="2256" y="576"/>
            <a:chExt cx="3312" cy="3639"/>
          </a:xfrm>
        </p:grpSpPr>
        <p:grpSp>
          <p:nvGrpSpPr>
            <p:cNvPr id="23577" name="Group 143"/>
            <p:cNvGrpSpPr>
              <a:grpSpLocks/>
            </p:cNvGrpSpPr>
            <p:nvPr/>
          </p:nvGrpSpPr>
          <p:grpSpPr bwMode="auto">
            <a:xfrm>
              <a:off x="4214" y="1824"/>
              <a:ext cx="250" cy="288"/>
              <a:chOff x="2304" y="1392"/>
              <a:chExt cx="250" cy="288"/>
            </a:xfrm>
          </p:grpSpPr>
          <p:sp>
            <p:nvSpPr>
              <p:cNvPr id="184464" name="Line 144"/>
              <p:cNvSpPr>
                <a:spLocks noChangeShapeType="1"/>
              </p:cNvSpPr>
              <p:nvPr/>
            </p:nvSpPr>
            <p:spPr bwMode="auto">
              <a:xfrm flipV="1">
                <a:off x="23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65" name="Text Box 145"/>
              <p:cNvSpPr txBox="1">
                <a:spLocks noChangeArrowheads="1"/>
              </p:cNvSpPr>
              <p:nvPr/>
            </p:nvSpPr>
            <p:spPr bwMode="auto">
              <a:xfrm>
                <a:off x="2352" y="144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23578" name="Group 146"/>
            <p:cNvGrpSpPr>
              <a:grpSpLocks/>
            </p:cNvGrpSpPr>
            <p:nvPr/>
          </p:nvGrpSpPr>
          <p:grpSpPr bwMode="auto">
            <a:xfrm>
              <a:off x="4128" y="2880"/>
              <a:ext cx="864" cy="1335"/>
              <a:chOff x="4320" y="2880"/>
              <a:chExt cx="864" cy="1335"/>
            </a:xfrm>
          </p:grpSpPr>
          <p:grpSp>
            <p:nvGrpSpPr>
              <p:cNvPr id="23584" name="Group 147"/>
              <p:cNvGrpSpPr>
                <a:grpSpLocks/>
              </p:cNvGrpSpPr>
              <p:nvPr/>
            </p:nvGrpSpPr>
            <p:grpSpPr bwMode="auto">
              <a:xfrm>
                <a:off x="4320" y="3072"/>
                <a:ext cx="864" cy="912"/>
                <a:chOff x="4320" y="3072"/>
                <a:chExt cx="864" cy="912"/>
              </a:xfrm>
            </p:grpSpPr>
            <p:sp>
              <p:nvSpPr>
                <p:cNvPr id="1844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4320" y="3072"/>
                  <a:ext cx="768" cy="910"/>
                </a:xfrm>
                <a:prstGeom prst="rect">
                  <a:avLst/>
                </a:prstGeom>
                <a:solidFill>
                  <a:srgbClr val="A50021"/>
                </a:solidFill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schemeClr val="bg1"/>
                    </a:solidFill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84469" name="Line 149"/>
                <p:cNvSpPr>
                  <a:spLocks noChangeShapeType="1"/>
                </p:cNvSpPr>
                <p:nvPr/>
              </p:nvSpPr>
              <p:spPr bwMode="auto">
                <a:xfrm>
                  <a:off x="4320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470" name="Line 150"/>
                <p:cNvSpPr>
                  <a:spLocks noChangeShapeType="1"/>
                </p:cNvSpPr>
                <p:nvPr/>
              </p:nvSpPr>
              <p:spPr bwMode="auto">
                <a:xfrm>
                  <a:off x="4608" y="3072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47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320" y="3072"/>
                  <a:ext cx="31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Time</a:t>
                  </a:r>
                </a:p>
              </p:txBody>
            </p:sp>
            <p:sp>
              <p:nvSpPr>
                <p:cNvPr id="184472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656" y="3072"/>
                  <a:ext cx="344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Event</a:t>
                  </a:r>
                </a:p>
              </p:txBody>
            </p:sp>
            <p:sp>
              <p:nvSpPr>
                <p:cNvPr id="184473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416" y="3763"/>
                  <a:ext cx="67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11   Depart F2</a:t>
                  </a:r>
                </a:p>
              </p:txBody>
            </p:sp>
          </p:grpSp>
          <p:sp>
            <p:nvSpPr>
              <p:cNvPr id="184474" name="Text Box 154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768" cy="1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latin typeface="Courier" charset="0"/>
                    <a:ea typeface="ＭＳ Ｐゴシック" charset="0"/>
                  </a:rPr>
                  <a:t>Depart F1</a:t>
                </a:r>
              </a:p>
            </p:txBody>
          </p:sp>
          <p:sp>
            <p:nvSpPr>
              <p:cNvPr id="184475" name="Text Box 155"/>
              <p:cNvSpPr txBox="1">
                <a:spLocks noChangeArrowheads="1"/>
              </p:cNvSpPr>
              <p:nvPr/>
            </p:nvSpPr>
            <p:spPr bwMode="auto">
              <a:xfrm>
                <a:off x="4446" y="3984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Now=8</a:t>
                </a:r>
              </a:p>
            </p:txBody>
          </p:sp>
        </p:grpSp>
        <p:grpSp>
          <p:nvGrpSpPr>
            <p:cNvPr id="23579" name="Group 156"/>
            <p:cNvGrpSpPr>
              <a:grpSpLocks/>
            </p:cNvGrpSpPr>
            <p:nvPr/>
          </p:nvGrpSpPr>
          <p:grpSpPr bwMode="auto">
            <a:xfrm>
              <a:off x="2256" y="576"/>
              <a:ext cx="3312" cy="864"/>
              <a:chOff x="288" y="720"/>
              <a:chExt cx="3312" cy="864"/>
            </a:xfrm>
          </p:grpSpPr>
          <p:sp>
            <p:nvSpPr>
              <p:cNvPr id="184477" name="Rectangle 157"/>
              <p:cNvSpPr>
                <a:spLocks noChangeArrowheads="1"/>
              </p:cNvSpPr>
              <p:nvPr/>
            </p:nvSpPr>
            <p:spPr bwMode="auto">
              <a:xfrm>
                <a:off x="288" y="720"/>
                <a:ext cx="3312" cy="86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78" name="AutoShape 158"/>
              <p:cNvSpPr>
                <a:spLocks noChangeArrowheads="1"/>
              </p:cNvSpPr>
              <p:nvPr/>
            </p:nvSpPr>
            <p:spPr bwMode="auto">
              <a:xfrm>
                <a:off x="768" y="1344"/>
                <a:ext cx="2064" cy="96"/>
              </a:xfrm>
              <a:prstGeom prst="parallelogram">
                <a:avLst>
                  <a:gd name="adj" fmla="val 156273"/>
                </a:avLst>
              </a:prstGeom>
              <a:solidFill>
                <a:srgbClr val="0000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pic>
            <p:nvPicPr>
              <p:cNvPr id="184479" name="Picture 15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" y="816"/>
                <a:ext cx="326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184480" name="Picture 16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1056"/>
                <a:ext cx="468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84481" name="Group 161"/>
          <p:cNvGrpSpPr>
            <a:grpSpLocks/>
          </p:cNvGrpSpPr>
          <p:nvPr/>
        </p:nvGrpSpPr>
        <p:grpSpPr bwMode="auto">
          <a:xfrm>
            <a:off x="5105400" y="914401"/>
            <a:ext cx="5638800" cy="5776913"/>
            <a:chOff x="2256" y="576"/>
            <a:chExt cx="3552" cy="3639"/>
          </a:xfrm>
        </p:grpSpPr>
        <p:grpSp>
          <p:nvGrpSpPr>
            <p:cNvPr id="23561" name="Group 162"/>
            <p:cNvGrpSpPr>
              <a:grpSpLocks/>
            </p:cNvGrpSpPr>
            <p:nvPr/>
          </p:nvGrpSpPr>
          <p:grpSpPr bwMode="auto">
            <a:xfrm>
              <a:off x="5366" y="1824"/>
              <a:ext cx="250" cy="288"/>
              <a:chOff x="2304" y="1392"/>
              <a:chExt cx="250" cy="288"/>
            </a:xfrm>
          </p:grpSpPr>
          <p:sp>
            <p:nvSpPr>
              <p:cNvPr id="184483" name="Line 163"/>
              <p:cNvSpPr>
                <a:spLocks noChangeShapeType="1"/>
              </p:cNvSpPr>
              <p:nvPr/>
            </p:nvSpPr>
            <p:spPr bwMode="auto">
              <a:xfrm flipV="1">
                <a:off x="2304" y="139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84" name="Text Box 164"/>
              <p:cNvSpPr txBox="1">
                <a:spLocks noChangeArrowheads="1"/>
              </p:cNvSpPr>
              <p:nvPr/>
            </p:nvSpPr>
            <p:spPr bwMode="auto">
              <a:xfrm>
                <a:off x="2352" y="1440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0</a:t>
                </a:r>
              </a:p>
            </p:txBody>
          </p:sp>
        </p:grpSp>
        <p:grpSp>
          <p:nvGrpSpPr>
            <p:cNvPr id="23562" name="Group 165"/>
            <p:cNvGrpSpPr>
              <a:grpSpLocks/>
            </p:cNvGrpSpPr>
            <p:nvPr/>
          </p:nvGrpSpPr>
          <p:grpSpPr bwMode="auto">
            <a:xfrm>
              <a:off x="4944" y="2880"/>
              <a:ext cx="864" cy="1335"/>
              <a:chOff x="4944" y="2880"/>
              <a:chExt cx="864" cy="1335"/>
            </a:xfrm>
          </p:grpSpPr>
          <p:grpSp>
            <p:nvGrpSpPr>
              <p:cNvPr id="23567" name="Group 166"/>
              <p:cNvGrpSpPr>
                <a:grpSpLocks/>
              </p:cNvGrpSpPr>
              <p:nvPr/>
            </p:nvGrpSpPr>
            <p:grpSpPr bwMode="auto">
              <a:xfrm>
                <a:off x="4944" y="3072"/>
                <a:ext cx="864" cy="912"/>
                <a:chOff x="4944" y="3072"/>
                <a:chExt cx="864" cy="912"/>
              </a:xfrm>
            </p:grpSpPr>
            <p:sp>
              <p:nvSpPr>
                <p:cNvPr id="1844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4944" y="3072"/>
                  <a:ext cx="768" cy="910"/>
                </a:xfrm>
                <a:prstGeom prst="rect">
                  <a:avLst/>
                </a:prstGeom>
                <a:solidFill>
                  <a:srgbClr val="A50021"/>
                </a:solidFill>
                <a:ln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solidFill>
                      <a:schemeClr val="bg1"/>
                    </a:solidFill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84488" name="Line 168"/>
                <p:cNvSpPr>
                  <a:spLocks noChangeShapeType="1"/>
                </p:cNvSpPr>
                <p:nvPr/>
              </p:nvSpPr>
              <p:spPr bwMode="auto">
                <a:xfrm>
                  <a:off x="4944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489" name="Line 169"/>
                <p:cNvSpPr>
                  <a:spLocks noChangeShapeType="1"/>
                </p:cNvSpPr>
                <p:nvPr/>
              </p:nvSpPr>
              <p:spPr bwMode="auto">
                <a:xfrm>
                  <a:off x="5232" y="3072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charset="0"/>
                    <a:ea typeface="ＭＳ Ｐゴシック" charset="0"/>
                  </a:endParaRPr>
                </a:p>
              </p:txBody>
            </p:sp>
            <p:sp>
              <p:nvSpPr>
                <p:cNvPr id="18449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944" y="3072"/>
                  <a:ext cx="319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Time</a:t>
                  </a:r>
                </a:p>
              </p:txBody>
            </p:sp>
            <p:sp>
              <p:nvSpPr>
                <p:cNvPr id="184491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5280" y="3072"/>
                  <a:ext cx="344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chemeClr val="bg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bg1"/>
                      </a:solidFill>
                      <a:latin typeface="Times" charset="0"/>
                      <a:ea typeface="ＭＳ Ｐゴシック" charset="0"/>
                    </a:rPr>
                    <a:t>Event</a:t>
                  </a:r>
                </a:p>
              </p:txBody>
            </p:sp>
          </p:grpSp>
          <p:sp>
            <p:nvSpPr>
              <p:cNvPr id="184492" name="Text Box 172"/>
              <p:cNvSpPr txBox="1">
                <a:spLocks noChangeArrowheads="1"/>
              </p:cNvSpPr>
              <p:nvPr/>
            </p:nvSpPr>
            <p:spPr bwMode="auto">
              <a:xfrm>
                <a:off x="4944" y="2880"/>
                <a:ext cx="768" cy="1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latin typeface="Courier" charset="0"/>
                    <a:ea typeface="ＭＳ Ｐゴシック" charset="0"/>
                  </a:rPr>
                  <a:t>Depart F2</a:t>
                </a:r>
              </a:p>
            </p:txBody>
          </p:sp>
          <p:sp>
            <p:nvSpPr>
              <p:cNvPr id="184493" name="Text Box 173"/>
              <p:cNvSpPr txBox="1">
                <a:spLocks noChangeArrowheads="1"/>
              </p:cNvSpPr>
              <p:nvPr/>
            </p:nvSpPr>
            <p:spPr bwMode="auto">
              <a:xfrm>
                <a:off x="5070" y="3984"/>
                <a:ext cx="6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>
                    <a:latin typeface="Courier" charset="0"/>
                    <a:ea typeface="ＭＳ Ｐゴシック" charset="0"/>
                  </a:rPr>
                  <a:t>Now=11</a:t>
                </a:r>
              </a:p>
            </p:txBody>
          </p:sp>
        </p:grpSp>
        <p:grpSp>
          <p:nvGrpSpPr>
            <p:cNvPr id="23563" name="Group 174"/>
            <p:cNvGrpSpPr>
              <a:grpSpLocks/>
            </p:cNvGrpSpPr>
            <p:nvPr/>
          </p:nvGrpSpPr>
          <p:grpSpPr bwMode="auto">
            <a:xfrm>
              <a:off x="2256" y="576"/>
              <a:ext cx="3312" cy="864"/>
              <a:chOff x="480" y="480"/>
              <a:chExt cx="3312" cy="864"/>
            </a:xfrm>
          </p:grpSpPr>
          <p:sp>
            <p:nvSpPr>
              <p:cNvPr id="184495" name="Rectangle 175"/>
              <p:cNvSpPr>
                <a:spLocks noChangeArrowheads="1"/>
              </p:cNvSpPr>
              <p:nvPr/>
            </p:nvSpPr>
            <p:spPr bwMode="auto">
              <a:xfrm>
                <a:off x="480" y="480"/>
                <a:ext cx="3312" cy="864"/>
              </a:xfrm>
              <a:prstGeom prst="rect">
                <a:avLst/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sp>
            <p:nvSpPr>
              <p:cNvPr id="184496" name="AutoShape 176"/>
              <p:cNvSpPr>
                <a:spLocks noChangeArrowheads="1"/>
              </p:cNvSpPr>
              <p:nvPr/>
            </p:nvSpPr>
            <p:spPr bwMode="auto">
              <a:xfrm>
                <a:off x="960" y="1104"/>
                <a:ext cx="2064" cy="96"/>
              </a:xfrm>
              <a:prstGeom prst="parallelogram">
                <a:avLst>
                  <a:gd name="adj" fmla="val 156273"/>
                </a:avLst>
              </a:prstGeom>
              <a:solidFill>
                <a:srgbClr val="0000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Helvetica" charset="0"/>
                  <a:ea typeface="ＭＳ Ｐゴシック" charset="0"/>
                </a:endParaRPr>
              </a:p>
            </p:txBody>
          </p:sp>
          <p:pic>
            <p:nvPicPr>
              <p:cNvPr id="184497" name="Picture 17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2" y="816"/>
                <a:ext cx="468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4162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Summary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7152" y="1502875"/>
            <a:ext cx="8364648" cy="4958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Discrete Event Simulation: sequence of event computations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Modify state variables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Schedule new events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DES System = model + simulation executive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Data structures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Pending event list to hold unprocessed events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State variables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Simulation time clock variable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Program (Code)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Main event processing loop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Event procedures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Events processed in time stamp order</a:t>
            </a:r>
          </a:p>
        </p:txBody>
      </p:sp>
    </p:spTree>
    <p:extLst>
      <p:ext uri="{BB962C8B-B14F-4D97-AF65-F5344CB8AC3E}">
        <p14:creationId xmlns:p14="http://schemas.microsoft.com/office/powerpoint/2010/main" val="30293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A dynamical system is a system whose state is uniquely specified by a set of variables and whose behavior is described by predefined rules.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Examples</a:t>
            </a:r>
          </a:p>
          <a:p>
            <a:r>
              <a:rPr lang="en-US" sz="3600" dirty="0"/>
              <a:t>Swinging pendulum</a:t>
            </a:r>
          </a:p>
          <a:p>
            <a:r>
              <a:rPr lang="en-US" sz="3600" dirty="0"/>
              <a:t>Population growth</a:t>
            </a:r>
          </a:p>
          <a:p>
            <a:r>
              <a:rPr lang="en-US" sz="3600" dirty="0"/>
              <a:t>People leaving a stadium</a:t>
            </a:r>
          </a:p>
        </p:txBody>
      </p:sp>
    </p:spTree>
    <p:extLst>
      <p:ext uri="{BB962C8B-B14F-4D97-AF65-F5344CB8AC3E}">
        <p14:creationId xmlns:p14="http://schemas.microsoft.com/office/powerpoint/2010/main" val="9258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Dynamical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Discrete-time dynamical system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F(x</a:t>
            </a:r>
            <a:r>
              <a:rPr lang="en-US" baseline="-25000" dirty="0"/>
              <a:t>t-1</a:t>
            </a:r>
            <a:r>
              <a:rPr lang="en-US" dirty="0"/>
              <a:t> , t) (difference equation, recurrence equation)</a:t>
            </a:r>
          </a:p>
          <a:p>
            <a:pPr marL="0" indent="0">
              <a:buNone/>
            </a:pPr>
            <a:r>
              <a:rPr lang="en-US" b="1" dirty="0"/>
              <a:t>Continuous-time dynamical system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dx/</a:t>
            </a:r>
            <a:r>
              <a:rPr lang="en-US" dirty="0" err="1"/>
              <a:t>dt</a:t>
            </a:r>
            <a:r>
              <a:rPr lang="en-US" dirty="0"/>
              <a:t> = F (x, t) (differential equations)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denotes the state of the system at time t (in general, x is a vector of state variables)</a:t>
            </a:r>
          </a:p>
          <a:p>
            <a:r>
              <a:rPr lang="en-US" dirty="0"/>
              <a:t>F denotes a function that describes how the system evolves over time</a:t>
            </a:r>
          </a:p>
          <a:p>
            <a:r>
              <a:rPr lang="en-US" dirty="0"/>
              <a:t>Including x in F means the possibility of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17518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Difference equation: </a:t>
            </a:r>
            <a:r>
              <a:rPr lang="en-US" sz="3600" dirty="0" err="1"/>
              <a:t>x</a:t>
            </a:r>
            <a:r>
              <a:rPr lang="en-US" sz="3600" baseline="-25000" dirty="0" err="1"/>
              <a:t>t</a:t>
            </a:r>
            <a:r>
              <a:rPr lang="en-US" sz="3600" dirty="0"/>
              <a:t> = F(x</a:t>
            </a:r>
            <a:r>
              <a:rPr lang="en-US" sz="3600" baseline="-25000" dirty="0"/>
              <a:t>t-1</a:t>
            </a:r>
            <a:r>
              <a:rPr lang="en-US" sz="3600" dirty="0"/>
              <a:t> , t)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x</a:t>
            </a:r>
            <a:r>
              <a:rPr lang="en-US" sz="3600" baseline="-25000" dirty="0"/>
              <a:t>0</a:t>
            </a:r>
            <a:r>
              <a:rPr lang="en-US" sz="3600" dirty="0"/>
              <a:t> : initial state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difference equation produces a series of values: 				{x</a:t>
            </a:r>
            <a:r>
              <a:rPr lang="en-US" sz="3600" baseline="-25000" dirty="0"/>
              <a:t>0</a:t>
            </a:r>
            <a:r>
              <a:rPr lang="en-US" sz="3600" dirty="0"/>
              <a:t>, x</a:t>
            </a:r>
            <a:r>
              <a:rPr lang="en-US" sz="3600" baseline="-25000" dirty="0"/>
              <a:t>1</a:t>
            </a:r>
            <a:r>
              <a:rPr lang="en-US" sz="3600" dirty="0"/>
              <a:t>, x</a:t>
            </a:r>
            <a:r>
              <a:rPr lang="en-US" sz="3600" baseline="-25000" dirty="0"/>
              <a:t>2</a:t>
            </a:r>
            <a:r>
              <a:rPr lang="en-US" sz="3600" dirty="0"/>
              <a:t>, x</a:t>
            </a:r>
            <a:r>
              <a:rPr lang="en-US" sz="3600" baseline="-25000" dirty="0"/>
              <a:t>3</a:t>
            </a:r>
            <a:r>
              <a:rPr lang="en-US" sz="3600" dirty="0"/>
              <a:t>, </a:t>
            </a:r>
            <a:r>
              <a:rPr lang="is-IS" sz="3600" dirty="0"/>
              <a:t>…}</a:t>
            </a:r>
            <a:r>
              <a:rPr lang="en-US" sz="3600" dirty="0"/>
              <a:t> </a:t>
            </a:r>
          </a:p>
          <a:p>
            <a:pPr marL="0" indent="0">
              <a:buNone/>
            </a:pPr>
            <a:r>
              <a:rPr lang="en-US" sz="3600" dirty="0"/>
              <a:t>referred to as a time series</a:t>
            </a:r>
          </a:p>
          <a:p>
            <a:pPr marL="0" indent="0">
              <a:buNone/>
            </a:pPr>
            <a:r>
              <a:rPr lang="en-US" sz="3600" dirty="0"/>
              <a:t>aka </a:t>
            </a:r>
            <a:r>
              <a:rPr lang="en-US" sz="3600" i="1" dirty="0"/>
              <a:t>sample path </a:t>
            </a:r>
            <a:r>
              <a:rPr lang="en-US" sz="3600" dirty="0"/>
              <a:t>(one trajectory of system states)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589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F(x</a:t>
            </a:r>
            <a:r>
              <a:rPr lang="en-US" baseline="-25000" dirty="0"/>
              <a:t>t-1</a:t>
            </a:r>
            <a:r>
              <a:rPr lang="en-US" dirty="0"/>
              <a:t> , t)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Linear: Right hand side is a linear combination of state variables* (constant times a variable, a constant, or their sum)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ax</a:t>
            </a:r>
            <a:r>
              <a:rPr lang="en-US" baseline="-25000" dirty="0"/>
              <a:t>t-1</a:t>
            </a:r>
            <a:r>
              <a:rPr lang="en-US" dirty="0"/>
              <a:t> + bx</a:t>
            </a:r>
            <a:r>
              <a:rPr lang="en-US" baseline="-25000" dirty="0"/>
              <a:t>t-2</a:t>
            </a:r>
            <a:r>
              <a:rPr lang="en-US" dirty="0"/>
              <a:t> + cx</a:t>
            </a:r>
            <a:r>
              <a:rPr lang="en-US" baseline="-25000" dirty="0"/>
              <a:t>t-3</a:t>
            </a:r>
            <a:r>
              <a:rPr lang="en-US" dirty="0"/>
              <a:t> 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Nonlinear: Anything else (e.g., squares, cubes, radicals, trigonometric functions)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ax</a:t>
            </a:r>
            <a:r>
              <a:rPr lang="en-US" baseline="-25000" dirty="0"/>
              <a:t>t-1</a:t>
            </a:r>
            <a:r>
              <a:rPr lang="en-US" dirty="0"/>
              <a:t> + bx</a:t>
            </a:r>
            <a:r>
              <a:rPr lang="en-US" baseline="-25000" dirty="0"/>
              <a:t>t-2</a:t>
            </a:r>
            <a:r>
              <a:rPr lang="en-US" baseline="30000" dirty="0"/>
              <a:t>2</a:t>
            </a:r>
            <a:r>
              <a:rPr lang="en-US" dirty="0"/>
              <a:t> + c </a:t>
            </a:r>
            <a:r>
              <a:rPr lang="en-US" dirty="0" err="1"/>
              <a:t>sqrt</a:t>
            </a:r>
            <a:r>
              <a:rPr lang="en-US" dirty="0"/>
              <a:t> (x</a:t>
            </a:r>
            <a:r>
              <a:rPr lang="en-US" baseline="-25000" dirty="0"/>
              <a:t>t-1</a:t>
            </a:r>
            <a:r>
              <a:rPr lang="en-US" dirty="0"/>
              <a:t> x</a:t>
            </a:r>
            <a:r>
              <a:rPr lang="en-US" baseline="-25000" dirty="0"/>
              <a:t>t-2</a:t>
            </a:r>
            <a:r>
              <a:rPr lang="en-US" dirty="0"/>
              <a:t>)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629" y="6356815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i.e., a first-order </a:t>
            </a:r>
            <a:r>
              <a:rPr lang="en-US" dirty="0"/>
              <a:t>polynomial</a:t>
            </a:r>
          </a:p>
        </p:txBody>
      </p:sp>
    </p:spTree>
    <p:extLst>
      <p:ext uri="{BB962C8B-B14F-4D97-AF65-F5344CB8AC3E}">
        <p14:creationId xmlns:p14="http://schemas.microsoft.com/office/powerpoint/2010/main" val="87353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-Order vs. Higher-Order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F(x</a:t>
            </a:r>
            <a:r>
              <a:rPr lang="en-US" baseline="-25000" dirty="0"/>
              <a:t>t-1</a:t>
            </a:r>
            <a:r>
              <a:rPr lang="en-US" dirty="0"/>
              <a:t> , t) 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 right hand side only refers to the state variables in the previous time step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a x</a:t>
            </a:r>
            <a:r>
              <a:rPr lang="en-US" baseline="-25000" dirty="0"/>
              <a:t>t-1</a:t>
            </a:r>
            <a:r>
              <a:rPr lang="en-US" dirty="0"/>
              <a:t> (1 – x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Higher-order: anything else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a x</a:t>
            </a:r>
            <a:r>
              <a:rPr lang="en-US" baseline="-25000" dirty="0"/>
              <a:t>t-1</a:t>
            </a:r>
            <a:r>
              <a:rPr lang="en-US" dirty="0"/>
              <a:t> + b x</a:t>
            </a:r>
            <a:r>
              <a:rPr lang="en-US" baseline="-25000" dirty="0"/>
              <a:t>t-2</a:t>
            </a:r>
            <a:r>
              <a:rPr lang="en-US" dirty="0"/>
              <a:t> + cx</a:t>
            </a:r>
            <a:r>
              <a:rPr lang="en-US" baseline="-25000" dirty="0"/>
              <a:t>t-3</a:t>
            </a:r>
            <a:r>
              <a:rPr lang="en-US" dirty="0"/>
              <a:t> + </a:t>
            </a:r>
            <a:r>
              <a:rPr lang="is-IS" dirty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order here is different from the “order of a polynomial”</a:t>
            </a:r>
          </a:p>
        </p:txBody>
      </p:sp>
    </p:spTree>
    <p:extLst>
      <p:ext uri="{BB962C8B-B14F-4D97-AF65-F5344CB8AC3E}">
        <p14:creationId xmlns:p14="http://schemas.microsoft.com/office/powerpoint/2010/main" val="5219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vs. Non-Autonomous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F(x</a:t>
            </a:r>
            <a:r>
              <a:rPr lang="en-US" baseline="-25000" dirty="0"/>
              <a:t>t-1</a:t>
            </a:r>
            <a:r>
              <a:rPr lang="en-US" dirty="0"/>
              <a:t> , t) </a:t>
            </a:r>
          </a:p>
          <a:p>
            <a:endParaRPr lang="en-US" dirty="0"/>
          </a:p>
          <a:p>
            <a:r>
              <a:rPr lang="en-US" dirty="0"/>
              <a:t>Autonomous: Right hand side only includes state variables (x) and does not include t itself or any other external variables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a x</a:t>
            </a:r>
            <a:r>
              <a:rPr lang="en-US" baseline="-25000" dirty="0"/>
              <a:t>t-1</a:t>
            </a:r>
            <a:r>
              <a:rPr lang="en-US" dirty="0"/>
              <a:t> x</a:t>
            </a:r>
            <a:r>
              <a:rPr lang="en-US" baseline="-25000" dirty="0"/>
              <a:t>t-2</a:t>
            </a:r>
            <a:r>
              <a:rPr lang="en-US" dirty="0"/>
              <a:t> + bx</a:t>
            </a:r>
            <a:r>
              <a:rPr lang="en-US" baseline="-25000" dirty="0"/>
              <a:t>t-3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Non-autonomous: Right hand side includes terms that explicitly depend on the </a:t>
            </a:r>
            <a:r>
              <a:rPr lang="en-US" i="1" dirty="0"/>
              <a:t>value</a:t>
            </a:r>
            <a:r>
              <a:rPr lang="en-US" dirty="0"/>
              <a:t> of t or other external variables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a x</a:t>
            </a:r>
            <a:r>
              <a:rPr lang="en-US" baseline="-25000" dirty="0"/>
              <a:t>t-1</a:t>
            </a:r>
            <a:r>
              <a:rPr lang="en-US" dirty="0"/>
              <a:t> x</a:t>
            </a:r>
            <a:r>
              <a:rPr lang="en-US" baseline="-25000" dirty="0"/>
              <a:t>t-2</a:t>
            </a:r>
            <a:r>
              <a:rPr lang="en-US" dirty="0"/>
              <a:t> + b x</a:t>
            </a:r>
            <a:r>
              <a:rPr lang="en-US" baseline="-25000" dirty="0"/>
              <a:t>t-3</a:t>
            </a:r>
            <a:r>
              <a:rPr lang="en-US" baseline="30000" dirty="0"/>
              <a:t>2</a:t>
            </a:r>
            <a:r>
              <a:rPr lang="en-US" dirty="0"/>
              <a:t> + sin(t)</a:t>
            </a:r>
          </a:p>
        </p:txBody>
      </p:sp>
    </p:spTree>
    <p:extLst>
      <p:ext uri="{BB962C8B-B14F-4D97-AF65-F5344CB8AC3E}">
        <p14:creationId xmlns:p14="http://schemas.microsoft.com/office/powerpoint/2010/main" val="14261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EXCERCISES</a:t>
            </a:r>
          </a:p>
        </p:txBody>
      </p:sp>
    </p:spTree>
    <p:extLst>
      <p:ext uri="{BB962C8B-B14F-4D97-AF65-F5344CB8AC3E}">
        <p14:creationId xmlns:p14="http://schemas.microsoft.com/office/powerpoint/2010/main" val="18750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1087</Words>
  <Application>Microsoft Office PowerPoint</Application>
  <PresentationFormat>Widescreen</PresentationFormat>
  <Paragraphs>352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MS PGothic</vt:lpstr>
      <vt:lpstr>MS PGothic</vt:lpstr>
      <vt:lpstr>Arial</vt:lpstr>
      <vt:lpstr>Calibri</vt:lpstr>
      <vt:lpstr>Calibri Light</vt:lpstr>
      <vt:lpstr>Courier</vt:lpstr>
      <vt:lpstr>Helvetica</vt:lpstr>
      <vt:lpstr>Times</vt:lpstr>
      <vt:lpstr>Office Theme</vt:lpstr>
      <vt:lpstr>Discrete Time Models</vt:lpstr>
      <vt:lpstr>Notes</vt:lpstr>
      <vt:lpstr>Dynamical Systems</vt:lpstr>
      <vt:lpstr>Specifying Dynamical Systems</vt:lpstr>
      <vt:lpstr>Time Series</vt:lpstr>
      <vt:lpstr>Linear vs. Non-Linear</vt:lpstr>
      <vt:lpstr>1st-Order vs. Higher-Order</vt:lpstr>
      <vt:lpstr>Autonomous vs. Non-Autonomous</vt:lpstr>
      <vt:lpstr>PowerPoint Presentation</vt:lpstr>
      <vt:lpstr>Observations</vt:lpstr>
      <vt:lpstr>PowerPoint Presentation</vt:lpstr>
      <vt:lpstr>Simulating Dynamical Systems</vt:lpstr>
      <vt:lpstr>Example</vt:lpstr>
      <vt:lpstr>Example</vt:lpstr>
      <vt:lpstr>Example</vt:lpstr>
      <vt:lpstr>Example (corrected)</vt:lpstr>
      <vt:lpstr>Discrete Event Simulation</vt:lpstr>
      <vt:lpstr>Modeling and Simulation Process</vt:lpstr>
      <vt:lpstr>Discrete Event Simulation</vt:lpstr>
      <vt:lpstr>Discrete Event Simulation Computation</vt:lpstr>
      <vt:lpstr>Discrete Event Simulation System</vt:lpstr>
      <vt:lpstr>Event-Oriented World View</vt:lpstr>
      <vt:lpstr>Example: Air traffic at an Airport</vt:lpstr>
      <vt:lpstr>Arrival Events</vt:lpstr>
      <vt:lpstr>Landed Event</vt:lpstr>
      <vt:lpstr>Departure Event</vt:lpstr>
      <vt:lpstr>Execution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Time Models</dc:title>
  <dc:creator>Microsoft Office User</dc:creator>
  <cp:lastModifiedBy>Swenson, Brian</cp:lastModifiedBy>
  <cp:revision>67</cp:revision>
  <cp:lastPrinted>2016-01-25T14:45:52Z</cp:lastPrinted>
  <dcterms:created xsi:type="dcterms:W3CDTF">2016-01-24T03:57:56Z</dcterms:created>
  <dcterms:modified xsi:type="dcterms:W3CDTF">2017-01-30T19:20:26Z</dcterms:modified>
</cp:coreProperties>
</file>