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6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Modeling and Simulation:  Fundamentals and Implementation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78721"/>
          </a:xfrm>
        </p:spPr>
        <p:txBody>
          <a:bodyPr>
            <a:normAutofit/>
          </a:bodyPr>
          <a:lstStyle/>
          <a:p>
            <a:r>
              <a:rPr lang="en-US" sz="1800" dirty="0"/>
              <a:t>Dr. Brian Swenson</a:t>
            </a:r>
          </a:p>
          <a:p>
            <a:r>
              <a:rPr lang="en-US" sz="1800" dirty="0"/>
              <a:t>Content from required textbooks and slides created by Dr. Richard Fujimoto</a:t>
            </a:r>
          </a:p>
        </p:txBody>
      </p:sp>
    </p:spTree>
    <p:extLst>
      <p:ext uri="{BB962C8B-B14F-4D97-AF65-F5344CB8AC3E}">
        <p14:creationId xmlns:p14="http://schemas.microsoft.com/office/powerpoint/2010/main" val="79273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72" y="2003838"/>
            <a:ext cx="6584049" cy="2718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472" y="5114321"/>
            <a:ext cx="2771939" cy="9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07" y="2006839"/>
            <a:ext cx="6299470" cy="25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2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03022"/>
            <a:ext cx="8946541" cy="4195481"/>
          </a:xfrm>
        </p:spPr>
        <p:txBody>
          <a:bodyPr/>
          <a:lstStyle/>
          <a:p>
            <a:r>
              <a:rPr lang="en-US" sz="2400" b="1" dirty="0"/>
              <a:t>System Under Investigation (SUI) </a:t>
            </a:r>
            <a:r>
              <a:rPr lang="en-US" sz="2400" dirty="0"/>
              <a:t>or </a:t>
            </a:r>
            <a:r>
              <a:rPr lang="en-US" sz="2400" b="1" dirty="0"/>
              <a:t>Physical System</a:t>
            </a:r>
            <a:endParaRPr lang="en-US" sz="2400" dirty="0"/>
          </a:p>
          <a:p>
            <a:pPr lvl="1"/>
            <a:r>
              <a:rPr lang="en-US" sz="2000" dirty="0"/>
              <a:t>The real or imagined system that is to be modeled</a:t>
            </a:r>
          </a:p>
          <a:p>
            <a:r>
              <a:rPr lang="en-US" sz="2400" dirty="0"/>
              <a:t>Here, we are interested in models of </a:t>
            </a:r>
            <a:r>
              <a:rPr lang="en-US" sz="2400" i="1" dirty="0"/>
              <a:t>dynamic systems, </a:t>
            </a:r>
            <a:r>
              <a:rPr lang="en-US" sz="2400" dirty="0" err="1"/>
              <a:t>i.e</a:t>
            </a:r>
            <a:r>
              <a:rPr lang="en-US" sz="2400" dirty="0"/>
              <a:t>, systems that exhibit behavior over time</a:t>
            </a:r>
          </a:p>
          <a:p>
            <a:pPr lvl="1"/>
            <a:r>
              <a:rPr lang="en-US" sz="2000" dirty="0"/>
              <a:t>“… a dynamic system is a collection of interacting </a:t>
            </a:r>
            <a:r>
              <a:rPr lang="en-US" sz="2000" i="1" dirty="0"/>
              <a:t>entities</a:t>
            </a:r>
            <a:r>
              <a:rPr lang="en-US" sz="2000" b="1" i="1" dirty="0"/>
              <a:t> </a:t>
            </a:r>
            <a:r>
              <a:rPr lang="en-US" sz="2000" dirty="0"/>
              <a:t>that produces some form of behavior that can be observed over an interval of time”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4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computer simulation is a computer program that uses computation to construct a representation of the behavior of a model of a particular system over time.</a:t>
            </a:r>
          </a:p>
          <a:p>
            <a:endParaRPr lang="en-US" sz="2800" dirty="0"/>
          </a:p>
          <a:p>
            <a:r>
              <a:rPr lang="en-US" sz="2800" dirty="0"/>
              <a:t>Computer simulations build on purely mathematical models in science, engineering and social sciences.</a:t>
            </a:r>
          </a:p>
        </p:txBody>
      </p:sp>
    </p:spTree>
    <p:extLst>
      <p:ext uri="{BB962C8B-B14F-4D97-AF65-F5344CB8AC3E}">
        <p14:creationId xmlns:p14="http://schemas.microsoft.com/office/powerpoint/2010/main" val="166897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Simulate?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4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Simulate?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Observing an operational system may be</a:t>
            </a:r>
          </a:p>
          <a:p>
            <a:pPr lvl="1"/>
            <a:r>
              <a:rPr lang="en-US" dirty="0"/>
              <a:t>Too expensive (e.g., computer chips)</a:t>
            </a:r>
          </a:p>
          <a:p>
            <a:pPr lvl="1"/>
            <a:r>
              <a:rPr lang="en-US" dirty="0"/>
              <a:t>Too dangerous (e.g., forest fires or chemical spills)</a:t>
            </a:r>
          </a:p>
          <a:p>
            <a:pPr lvl="1"/>
            <a:r>
              <a:rPr lang="en-US" dirty="0"/>
              <a:t>Too disruptive (e.g., traffic signal timing)</a:t>
            </a:r>
          </a:p>
          <a:p>
            <a:pPr lvl="1"/>
            <a:r>
              <a:rPr lang="en-US" dirty="0"/>
              <a:t>Too time consuming (e.g. weather)</a:t>
            </a:r>
          </a:p>
          <a:p>
            <a:pPr lvl="1"/>
            <a:r>
              <a:rPr lang="en-US" dirty="0"/>
              <a:t>Not possible (e.g., creation of the universe)</a:t>
            </a:r>
          </a:p>
          <a:p>
            <a:pPr lvl="1"/>
            <a:r>
              <a:rPr lang="en-US" dirty="0"/>
              <a:t>Morally or ethically unacceptable (e.g., spread of disease)</a:t>
            </a:r>
          </a:p>
          <a:p>
            <a:pPr lvl="1"/>
            <a:r>
              <a:rPr lang="en-US" dirty="0"/>
              <a:t>Parts of the system may not be observable (e.g., internals of a silicon chip or biological system)</a:t>
            </a:r>
          </a:p>
        </p:txBody>
      </p:sp>
    </p:spTree>
    <p:extLst>
      <p:ext uri="{BB962C8B-B14F-4D97-AF65-F5344CB8AC3E}">
        <p14:creationId xmlns:p14="http://schemas.microsoft.com/office/powerpoint/2010/main" val="168171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Simulate?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Uses of simulations</a:t>
            </a:r>
            <a:endParaRPr lang="en-US" sz="2400" dirty="0"/>
          </a:p>
          <a:p>
            <a:pPr lvl="1"/>
            <a:r>
              <a:rPr lang="en-US" sz="2000" dirty="0"/>
              <a:t>Analyze systems before they are built</a:t>
            </a:r>
          </a:p>
          <a:p>
            <a:pPr lvl="2"/>
            <a:r>
              <a:rPr lang="en-US" sz="1800" dirty="0"/>
              <a:t>Reduce the number of design mistakes</a:t>
            </a:r>
          </a:p>
          <a:p>
            <a:pPr lvl="2"/>
            <a:r>
              <a:rPr lang="en-US" sz="1800" dirty="0"/>
              <a:t>Optimized design</a:t>
            </a:r>
          </a:p>
          <a:p>
            <a:pPr lvl="1"/>
            <a:r>
              <a:rPr lang="en-US" sz="2000" dirty="0"/>
              <a:t>As a replacement for purely mathematical representations to explore physical systems</a:t>
            </a:r>
          </a:p>
          <a:p>
            <a:pPr lvl="1"/>
            <a:r>
              <a:rPr lang="en-US" sz="2000" dirty="0"/>
              <a:t>Analyze and/or optimize operational systems</a:t>
            </a:r>
          </a:p>
          <a:p>
            <a:pPr lvl="1"/>
            <a:r>
              <a:rPr lang="en-US" sz="2000" dirty="0"/>
              <a:t>Create virtual environments for training, entertainment</a:t>
            </a:r>
          </a:p>
        </p:txBody>
      </p:sp>
    </p:spTree>
    <p:extLst>
      <p:ext uri="{BB962C8B-B14F-4D97-AF65-F5344CB8AC3E}">
        <p14:creationId xmlns:p14="http://schemas.microsoft.com/office/powerpoint/2010/main" val="39320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applications of simulation to analyze, design, optimize systems</a:t>
            </a:r>
          </a:p>
          <a:p>
            <a:pPr lvl="1"/>
            <a:r>
              <a:rPr lang="en-US" dirty="0"/>
              <a:t>Weather, climate, astrophysics</a:t>
            </a:r>
          </a:p>
          <a:p>
            <a:pPr lvl="1"/>
            <a:r>
              <a:rPr lang="en-US" dirty="0"/>
              <a:t>Aerospace, automotive design</a:t>
            </a:r>
          </a:p>
          <a:p>
            <a:pPr lvl="1"/>
            <a:r>
              <a:rPr lang="en-US" dirty="0"/>
              <a:t>Telecommunication networks</a:t>
            </a:r>
          </a:p>
          <a:p>
            <a:pPr lvl="1"/>
            <a:r>
              <a:rPr lang="en-US" dirty="0"/>
              <a:t>Transportation networks</a:t>
            </a:r>
          </a:p>
          <a:p>
            <a:pPr lvl="1"/>
            <a:r>
              <a:rPr lang="en-US" dirty="0"/>
              <a:t>Microelectronics, computer systems</a:t>
            </a:r>
          </a:p>
          <a:p>
            <a:pPr lvl="1"/>
            <a:r>
              <a:rPr lang="en-US" dirty="0"/>
              <a:t>Battlefield simulations</a:t>
            </a:r>
          </a:p>
          <a:p>
            <a:pPr lvl="1"/>
            <a:r>
              <a:rPr lang="en-US" dirty="0"/>
              <a:t>Manufacturing systems</a:t>
            </a:r>
          </a:p>
          <a:p>
            <a:r>
              <a:rPr lang="en-US" dirty="0"/>
              <a:t>Typically focus on planning, system design, </a:t>
            </a:r>
            <a:r>
              <a:rPr lang="en-US" dirty="0" err="1"/>
              <a:t>optimizationt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vs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focuses on using observational data to infer properties or behavior of a system</a:t>
            </a:r>
          </a:p>
          <a:p>
            <a:pPr lvl="1"/>
            <a:r>
              <a:rPr lang="en-US" dirty="0"/>
              <a:t>Requires there be data for the SUI</a:t>
            </a:r>
          </a:p>
          <a:p>
            <a:pPr lvl="1"/>
            <a:r>
              <a:rPr lang="en-US" dirty="0"/>
              <a:t>Does not includes rules concerning how the system behaves</a:t>
            </a:r>
          </a:p>
          <a:p>
            <a:pPr lvl="1"/>
            <a:r>
              <a:rPr lang="en-US" dirty="0"/>
              <a:t>Less useful for non-recurring phenomena, what-if? Analysis</a:t>
            </a:r>
          </a:p>
          <a:p>
            <a:r>
              <a:rPr lang="en-US" dirty="0"/>
              <a:t>Data analysis and simulation are synergistic</a:t>
            </a:r>
          </a:p>
          <a:p>
            <a:pPr lvl="1"/>
            <a:r>
              <a:rPr lang="en-US" dirty="0"/>
              <a:t>Data analysis used to characterize inputs to the simulation (input analysis)</a:t>
            </a:r>
          </a:p>
          <a:p>
            <a:pPr lvl="1"/>
            <a:r>
              <a:rPr lang="en-US" dirty="0"/>
              <a:t>Data analysis used to make inferences concerning simulation results (output analysis)</a:t>
            </a:r>
          </a:p>
        </p:txBody>
      </p:sp>
    </p:spTree>
    <p:extLst>
      <p:ext uri="{BB962C8B-B14F-4D97-AF65-F5344CB8AC3E}">
        <p14:creationId xmlns:p14="http://schemas.microsoft.com/office/powerpoint/2010/main" val="215446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1940’s – Earliest electronic computers used to determine trajectories of projectiles</a:t>
            </a:r>
          </a:p>
          <a:p>
            <a:r>
              <a:rPr lang="en-US" dirty="0"/>
              <a:t>1950’s – Analog computers commercially available and used for continuous simulations (solving differential equations), e.g., weather prediction</a:t>
            </a:r>
          </a:p>
          <a:p>
            <a:r>
              <a:rPr lang="en-US" dirty="0"/>
              <a:t>1960’s – The digital computer offers an alternative to analog computer and provides a means for simulating discrete event systems incorporating stochastic phenomena</a:t>
            </a:r>
          </a:p>
          <a:p>
            <a:r>
              <a:rPr lang="en-US" dirty="0"/>
              <a:t>1970’s and 80’s – Numerous modeling and simulation applications are developed</a:t>
            </a:r>
          </a:p>
          <a:p>
            <a:r>
              <a:rPr lang="en-US" dirty="0"/>
              <a:t>1980’s and 90’s – Emergence of parallel and distributed simulation</a:t>
            </a:r>
          </a:p>
        </p:txBody>
      </p:sp>
    </p:spTree>
    <p:extLst>
      <p:ext uri="{BB962C8B-B14F-4D97-AF65-F5344CB8AC3E}">
        <p14:creationId xmlns:p14="http://schemas.microsoft.com/office/powerpoint/2010/main" val="222892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Lecture 1</a:t>
            </a:r>
            <a:br>
              <a:rPr lang="en-US" sz="5400" dirty="0"/>
            </a:br>
            <a:r>
              <a:rPr lang="en-US" sz="5400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4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10767" y="2086126"/>
            <a:ext cx="7082295" cy="232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Simulation Taxonomy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610768" y="2776688"/>
            <a:ext cx="1446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Real people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04380" y="3691088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/>
              <a:t>Simulated people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503068" y="2128466"/>
            <a:ext cx="222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Real machines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952580" y="2123704"/>
            <a:ext cx="295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Simulated machines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768941" y="2877629"/>
            <a:ext cx="1446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Live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473748" y="2889289"/>
            <a:ext cx="1446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Virtual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213604" y="3777455"/>
            <a:ext cx="1992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Constructive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257396" y="2086126"/>
            <a:ext cx="0" cy="2323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26697" y="2086126"/>
            <a:ext cx="0" cy="2323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10767" y="2632225"/>
            <a:ext cx="7082295" cy="12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1610766" y="3606951"/>
            <a:ext cx="7082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103312" y="4679618"/>
            <a:ext cx="8946541" cy="2009281"/>
          </a:xfrm>
        </p:spPr>
        <p:txBody>
          <a:bodyPr/>
          <a:lstStyle/>
          <a:p>
            <a:r>
              <a:rPr lang="en-US" dirty="0"/>
              <a:t>Types of simulation (LVC)</a:t>
            </a:r>
          </a:p>
          <a:p>
            <a:pPr lvl="1"/>
            <a:r>
              <a:rPr lang="en-US" dirty="0"/>
              <a:t>Live: real people operating real equipment</a:t>
            </a:r>
          </a:p>
          <a:p>
            <a:pPr lvl="1"/>
            <a:r>
              <a:rPr lang="en-US" dirty="0"/>
              <a:t>Virtual: real people operating simulated equipment (simulator)</a:t>
            </a:r>
          </a:p>
          <a:p>
            <a:pPr lvl="1"/>
            <a:r>
              <a:rPr lang="en-US" dirty="0"/>
              <a:t>Constructive: simulated people operating simulated equipment</a:t>
            </a: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3768941" y="3675303"/>
            <a:ext cx="1446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Hardware in the loop</a:t>
            </a:r>
          </a:p>
        </p:txBody>
      </p:sp>
    </p:spTree>
    <p:extLst>
      <p:ext uri="{BB962C8B-B14F-4D97-AF65-F5344CB8AC3E}">
        <p14:creationId xmlns:p14="http://schemas.microsoft.com/office/powerpoint/2010/main" val="249298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10767" y="2086126"/>
            <a:ext cx="7082295" cy="232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Simulation Taxonomy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610768" y="2776688"/>
            <a:ext cx="1446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Real people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04380" y="3691088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/>
              <a:t>Simulated people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503068" y="2128466"/>
            <a:ext cx="222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Real machines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952580" y="2123704"/>
            <a:ext cx="295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Simulated machines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768941" y="2877629"/>
            <a:ext cx="1446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Live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473748" y="2889289"/>
            <a:ext cx="1446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Virtual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213604" y="3777455"/>
            <a:ext cx="1992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Constructive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257396" y="2086126"/>
            <a:ext cx="0" cy="2323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26697" y="2086126"/>
            <a:ext cx="0" cy="2323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10767" y="2632225"/>
            <a:ext cx="7082295" cy="12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1610766" y="3606951"/>
            <a:ext cx="7082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103312" y="4679618"/>
            <a:ext cx="8946541" cy="2009281"/>
          </a:xfrm>
        </p:spPr>
        <p:txBody>
          <a:bodyPr/>
          <a:lstStyle/>
          <a:p>
            <a:r>
              <a:rPr lang="en-US" dirty="0"/>
              <a:t>Major application areas</a:t>
            </a:r>
          </a:p>
          <a:p>
            <a:pPr lvl="1"/>
            <a:r>
              <a:rPr lang="en-US" dirty="0"/>
              <a:t>Analysis: </a:t>
            </a:r>
            <a:r>
              <a:rPr lang="en-US" dirty="0" err="1"/>
              <a:t>Wargamming</a:t>
            </a:r>
            <a:r>
              <a:rPr lang="en-US" dirty="0"/>
              <a:t>, logistics</a:t>
            </a:r>
          </a:p>
          <a:p>
            <a:pPr lvl="1"/>
            <a:r>
              <a:rPr lang="en-US" dirty="0"/>
              <a:t>Training: Platform level, Command Level</a:t>
            </a:r>
          </a:p>
          <a:p>
            <a:pPr lvl="1"/>
            <a:r>
              <a:rPr lang="en-US" dirty="0"/>
              <a:t>Test and evaluation: Hardware-in-the-loop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3768941" y="3675303"/>
            <a:ext cx="1446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dirty="0"/>
              <a:t>Hardware in the loop</a:t>
            </a:r>
          </a:p>
        </p:txBody>
      </p:sp>
    </p:spTree>
    <p:extLst>
      <p:ext uri="{BB962C8B-B14F-4D97-AF65-F5344CB8AC3E}">
        <p14:creationId xmlns:p14="http://schemas.microsoft.com/office/powerpoint/2010/main" val="284570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Simulation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6323" y="1853248"/>
            <a:ext cx="2956143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2558" y="2909004"/>
            <a:ext cx="2956143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Deterministic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4691" y="2909003"/>
            <a:ext cx="2956143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Stochastic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2558" y="3964760"/>
            <a:ext cx="1350723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7978" y="3964760"/>
            <a:ext cx="1350723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645052" y="5279114"/>
            <a:ext cx="1600722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85021" y="5279114"/>
            <a:ext cx="1600722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4690" y="4015467"/>
            <a:ext cx="1350723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00111" y="4009474"/>
            <a:ext cx="1350723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4392" y="5279114"/>
            <a:ext cx="1600722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04361" y="5279114"/>
            <a:ext cx="1600722" cy="501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110630" y="2354893"/>
            <a:ext cx="2613765" cy="55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5724395" y="2354893"/>
            <a:ext cx="2848368" cy="554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 flipH="1">
            <a:off x="2307920" y="3410649"/>
            <a:ext cx="802710" cy="55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8" idx="0"/>
          </p:cNvCxnSpPr>
          <p:nvPr/>
        </p:nvCxnSpPr>
        <p:spPr>
          <a:xfrm>
            <a:off x="3110630" y="3410649"/>
            <a:ext cx="802710" cy="554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1" idx="0"/>
          </p:cNvCxnSpPr>
          <p:nvPr/>
        </p:nvCxnSpPr>
        <p:spPr>
          <a:xfrm flipH="1">
            <a:off x="7770052" y="3410648"/>
            <a:ext cx="802711" cy="604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12" idx="0"/>
          </p:cNvCxnSpPr>
          <p:nvPr/>
        </p:nvCxnSpPr>
        <p:spPr>
          <a:xfrm>
            <a:off x="8572763" y="3410648"/>
            <a:ext cx="802710" cy="598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3" idx="0"/>
          </p:cNvCxnSpPr>
          <p:nvPr/>
        </p:nvCxnSpPr>
        <p:spPr>
          <a:xfrm flipH="1">
            <a:off x="2964753" y="4466405"/>
            <a:ext cx="948587" cy="812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4" idx="0"/>
          </p:cNvCxnSpPr>
          <p:nvPr/>
        </p:nvCxnSpPr>
        <p:spPr>
          <a:xfrm>
            <a:off x="3913340" y="4466405"/>
            <a:ext cx="991382" cy="812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9" idx="0"/>
          </p:cNvCxnSpPr>
          <p:nvPr/>
        </p:nvCxnSpPr>
        <p:spPr>
          <a:xfrm flipH="1">
            <a:off x="8445413" y="4511119"/>
            <a:ext cx="930060" cy="767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0" idx="0"/>
          </p:cNvCxnSpPr>
          <p:nvPr/>
        </p:nvCxnSpPr>
        <p:spPr>
          <a:xfrm>
            <a:off x="9375473" y="4511119"/>
            <a:ext cx="1009909" cy="767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2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Stochastic simulation: A simulation that contains random (probabilistic) elements</a:t>
            </a:r>
          </a:p>
          <a:p>
            <a:pPr lvl="1"/>
            <a:r>
              <a:rPr lang="en-US" sz="2400" dirty="0"/>
              <a:t>Examples</a:t>
            </a:r>
          </a:p>
          <a:p>
            <a:pPr lvl="2"/>
            <a:r>
              <a:rPr lang="en-US" sz="2000" dirty="0"/>
              <a:t>Inter-arrival time or service time of customers at a restaurant or store</a:t>
            </a:r>
          </a:p>
          <a:p>
            <a:pPr lvl="2"/>
            <a:r>
              <a:rPr lang="en-US" sz="2000" dirty="0"/>
              <a:t>Amount of time required to service a customer</a:t>
            </a:r>
          </a:p>
          <a:p>
            <a:pPr lvl="1"/>
            <a:r>
              <a:rPr lang="en-US" sz="2400" dirty="0"/>
              <a:t>Output is a random quantity (multiple runs required to analyze output)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Deterministic simulation: A simulation containing no random elements</a:t>
            </a:r>
          </a:p>
          <a:p>
            <a:pPr lvl="1"/>
            <a:r>
              <a:rPr lang="en-US" sz="2200" dirty="0"/>
              <a:t>Examples</a:t>
            </a:r>
          </a:p>
          <a:p>
            <a:pPr lvl="2"/>
            <a:r>
              <a:rPr lang="en-US" sz="2000" dirty="0"/>
              <a:t>Simulation of a digital circuit</a:t>
            </a:r>
          </a:p>
          <a:p>
            <a:pPr lvl="2"/>
            <a:r>
              <a:rPr lang="en-US" sz="2000" dirty="0"/>
              <a:t>Simulation of a chemical reaction based on differential equations</a:t>
            </a:r>
          </a:p>
          <a:p>
            <a:pPr lvl="1"/>
            <a:r>
              <a:rPr lang="en-US" sz="2200" dirty="0"/>
              <a:t>Output is deterministic for a given set of inputs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8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Models</a:t>
            </a:r>
          </a:p>
          <a:p>
            <a:pPr lvl="1"/>
            <a:r>
              <a:rPr lang="en-US" dirty="0"/>
              <a:t>Arguably, these are not simulations</a:t>
            </a:r>
          </a:p>
          <a:p>
            <a:pPr lvl="1"/>
            <a:r>
              <a:rPr lang="en-US" dirty="0"/>
              <a:t>Model where time is not a significant variable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Determine the probability of a winning solitaire hand</a:t>
            </a:r>
          </a:p>
          <a:p>
            <a:r>
              <a:rPr lang="en-US" dirty="0"/>
              <a:t>Dynamic Models</a:t>
            </a:r>
          </a:p>
          <a:p>
            <a:pPr lvl="1"/>
            <a:r>
              <a:rPr lang="en-US" dirty="0"/>
              <a:t>Model focusing on the evolution of the system under investigation over time</a:t>
            </a:r>
          </a:p>
          <a:p>
            <a:pPr lvl="1"/>
            <a:r>
              <a:rPr lang="en-US" dirty="0"/>
              <a:t>Main 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242948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vs Discrete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Time</a:t>
            </a:r>
          </a:p>
          <a:p>
            <a:pPr lvl="1"/>
            <a:r>
              <a:rPr lang="en-US" dirty="0"/>
              <a:t>State of the system is viewed as changing at discrete points in time</a:t>
            </a:r>
          </a:p>
          <a:p>
            <a:pPr lvl="1"/>
            <a:r>
              <a:rPr lang="en-US" dirty="0"/>
              <a:t>An event is associated with each state transition</a:t>
            </a:r>
          </a:p>
          <a:p>
            <a:pPr lvl="2"/>
            <a:r>
              <a:rPr lang="en-US" dirty="0"/>
              <a:t>Events contain time stamps</a:t>
            </a:r>
          </a:p>
          <a:p>
            <a:r>
              <a:rPr lang="en-US" dirty="0"/>
              <a:t>Continuous Time</a:t>
            </a:r>
          </a:p>
          <a:p>
            <a:pPr lvl="1"/>
            <a:r>
              <a:rPr lang="en-US" dirty="0"/>
              <a:t>State of the system is viewed as changing continuously across time</a:t>
            </a:r>
          </a:p>
          <a:p>
            <a:pPr lvl="1"/>
            <a:r>
              <a:rPr lang="en-US" dirty="0"/>
              <a:t>System typically described by a set of differential equations</a:t>
            </a:r>
          </a:p>
          <a:p>
            <a:r>
              <a:rPr lang="en-US" dirty="0"/>
              <a:t>Distinction is conceptual; in practice continuous simulations discretize time</a:t>
            </a:r>
          </a:p>
          <a:p>
            <a:pPr lvl="1"/>
            <a:r>
              <a:rPr lang="en-US" dirty="0"/>
              <a:t>Why do they need to do this?</a:t>
            </a:r>
          </a:p>
        </p:txBody>
      </p:sp>
    </p:spTree>
    <p:extLst>
      <p:ext uri="{BB962C8B-B14F-4D97-AF65-F5344CB8AC3E}">
        <p14:creationId xmlns:p14="http://schemas.microsoft.com/office/powerpoint/2010/main" val="278622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Event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State changes can occur at irregular points in time</a:t>
            </a:r>
          </a:p>
          <a:p>
            <a:r>
              <a:rPr lang="en-US" sz="3200" dirty="0"/>
              <a:t>In practice, one can always discretize the time scale and map a discrete event simulation to a time stepped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7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3228"/>
            <a:ext cx="8947522" cy="4872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concern here is computer simulations of dynamic systems; capture the behavior of the system over time</a:t>
            </a:r>
          </a:p>
          <a:p>
            <a:r>
              <a:rPr lang="en-US" dirty="0"/>
              <a:t>Modeling and simulation used everywhere</a:t>
            </a:r>
          </a:p>
          <a:p>
            <a:pPr lvl="1"/>
            <a:r>
              <a:rPr lang="en-US" dirty="0"/>
              <a:t>System analysis, design and optimization</a:t>
            </a:r>
          </a:p>
          <a:p>
            <a:pPr lvl="1"/>
            <a:r>
              <a:rPr lang="en-US" dirty="0"/>
              <a:t>Training and entertainment</a:t>
            </a:r>
          </a:p>
          <a:p>
            <a:pPr lvl="1"/>
            <a:r>
              <a:rPr lang="en-US" dirty="0"/>
              <a:t>Test and evaluation</a:t>
            </a:r>
          </a:p>
          <a:p>
            <a:r>
              <a:rPr lang="en-US" dirty="0"/>
              <a:t>Vocabulary</a:t>
            </a:r>
          </a:p>
          <a:p>
            <a:pPr lvl="1"/>
            <a:r>
              <a:rPr lang="en-US" dirty="0"/>
              <a:t>Model, simulation, system under investigation</a:t>
            </a:r>
          </a:p>
          <a:p>
            <a:pPr lvl="1"/>
            <a:r>
              <a:rPr lang="en-US" dirty="0"/>
              <a:t>Virtual, constructive, live simulation</a:t>
            </a:r>
          </a:p>
          <a:p>
            <a:pPr lvl="1"/>
            <a:r>
              <a:rPr lang="en-US" dirty="0"/>
              <a:t>Stochastic vs. deterministic: out of stochastic model is a random variable, so multiple runs are required</a:t>
            </a:r>
          </a:p>
          <a:p>
            <a:pPr lvl="1"/>
            <a:r>
              <a:rPr lang="en-US" dirty="0"/>
              <a:t>Static vs dynamic simulation (here, focus on dynamic)</a:t>
            </a:r>
          </a:p>
          <a:p>
            <a:pPr lvl="1"/>
            <a:r>
              <a:rPr lang="en-US" dirty="0"/>
              <a:t>Continuous vs discrete</a:t>
            </a:r>
          </a:p>
        </p:txBody>
      </p:sp>
    </p:spTree>
    <p:extLst>
      <p:ext uri="{BB962C8B-B14F-4D97-AF65-F5344CB8AC3E}">
        <p14:creationId xmlns:p14="http://schemas.microsoft.com/office/powerpoint/2010/main" val="42716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not currently have any updates on the wait list.  I have asked about it.  I currently have no control on who gets into the class.</a:t>
            </a:r>
          </a:p>
          <a:p>
            <a:r>
              <a:rPr lang="en-US" dirty="0"/>
              <a:t>I wish I had better answers, but I currently do not</a:t>
            </a:r>
          </a:p>
          <a:p>
            <a:r>
              <a:rPr lang="en-US" dirty="0"/>
              <a:t>Readings:</a:t>
            </a:r>
          </a:p>
          <a:p>
            <a:pPr lvl="1"/>
            <a:r>
              <a:rPr lang="en-US" dirty="0" err="1"/>
              <a:t>Sayama</a:t>
            </a:r>
            <a:r>
              <a:rPr lang="en-US" dirty="0"/>
              <a:t>: Chapter 2</a:t>
            </a:r>
          </a:p>
          <a:p>
            <a:pPr lvl="1"/>
            <a:r>
              <a:rPr lang="en-US" dirty="0" err="1"/>
              <a:t>Birta-Arbez</a:t>
            </a:r>
            <a:r>
              <a:rPr lang="en-US" dirty="0"/>
              <a:t>: Chapters 1 &amp; 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0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pic>
        <p:nvPicPr>
          <p:cNvPr id="4" name="Picture 3" descr="Miniature_Sailing_Ship_Model_From_Phoenician_Ti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86" y="1595636"/>
            <a:ext cx="33528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uilding_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84" y="738915"/>
            <a:ext cx="327660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irplane_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37" y="4200112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857" y="3647662"/>
            <a:ext cx="1866900" cy="2838450"/>
          </a:xfrm>
          <a:prstGeom prst="rect">
            <a:avLst/>
          </a:prstGeom>
        </p:spPr>
      </p:pic>
      <p:pic>
        <p:nvPicPr>
          <p:cNvPr id="8" name="Picture 7" descr="molecule_mod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27" y="3597036"/>
            <a:ext cx="1839913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55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model </a:t>
            </a:r>
            <a:r>
              <a:rPr lang="en-US" sz="3200" dirty="0"/>
              <a:t>is a </a:t>
            </a:r>
            <a:r>
              <a:rPr lang="en-US" sz="3200" i="1" dirty="0"/>
              <a:t>simplified </a:t>
            </a:r>
            <a:r>
              <a:rPr lang="en-US" sz="3200" dirty="0"/>
              <a:t>representation of a system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It can be conceptual, verbal, diagrammatic, physical or formal (mathematical)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3312" y="6078737"/>
            <a:ext cx="770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H. </a:t>
            </a:r>
            <a:r>
              <a:rPr lang="en-US" dirty="0" err="1"/>
              <a:t>Sayama</a:t>
            </a:r>
            <a:r>
              <a:rPr lang="en-US" dirty="0"/>
              <a:t>, </a:t>
            </a:r>
            <a:r>
              <a:rPr lang="en-US" u="sng" dirty="0"/>
              <a:t>Introduction to the Modeling and Analysis of Complex Systems</a:t>
            </a:r>
            <a:r>
              <a:rPr lang="en-US" dirty="0"/>
              <a:t>, p 13. </a:t>
            </a:r>
          </a:p>
        </p:txBody>
      </p:sp>
    </p:spTree>
    <p:extLst>
      <p:ext uri="{BB962C8B-B14F-4D97-AF65-F5344CB8AC3E}">
        <p14:creationId xmlns:p14="http://schemas.microsoft.com/office/powerpoint/2010/main" val="25357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create models in your mind all of the time to understand or analyze something</a:t>
            </a:r>
          </a:p>
          <a:p>
            <a:r>
              <a:rPr lang="en-US" sz="2800" dirty="0"/>
              <a:t>Examples of models in science</a:t>
            </a:r>
          </a:p>
          <a:p>
            <a:pPr lvl="1"/>
            <a:r>
              <a:rPr lang="en-US" sz="2400" dirty="0"/>
              <a:t>F = M A</a:t>
            </a:r>
          </a:p>
          <a:p>
            <a:r>
              <a:rPr lang="en-US" sz="2800" dirty="0"/>
              <a:t>One cannot “prove” a model is correct</a:t>
            </a:r>
          </a:p>
          <a:p>
            <a:pPr lvl="1"/>
            <a:r>
              <a:rPr lang="en-US" sz="2400" dirty="0"/>
              <a:t>We can only observe that a model is consistent with the experiment; this does not “prove” it is correct</a:t>
            </a:r>
          </a:p>
          <a:p>
            <a:pPr lvl="1"/>
            <a:r>
              <a:rPr lang="en-US" sz="2400" dirty="0"/>
              <a:t>A model can be disproved</a:t>
            </a:r>
          </a:p>
        </p:txBody>
      </p:sp>
    </p:spTree>
    <p:extLst>
      <p:ext uri="{BB962C8B-B14F-4D97-AF65-F5344CB8AC3E}">
        <p14:creationId xmlns:p14="http://schemas.microsoft.com/office/powerpoint/2010/main" val="303619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26" y="2163153"/>
            <a:ext cx="7309865" cy="31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26" y="2163153"/>
            <a:ext cx="7309865" cy="3122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26" y="5710889"/>
            <a:ext cx="1685925" cy="670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5" y="5595888"/>
            <a:ext cx="2602218" cy="10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72" y="2003838"/>
            <a:ext cx="6584049" cy="27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4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1090</Words>
  <Application>Microsoft Office PowerPoint</Application>
  <PresentationFormat>Widescreen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Modeling and Simulation:  Fundamentals and Implementation </vt:lpstr>
      <vt:lpstr>Lecture 1 Introduction</vt:lpstr>
      <vt:lpstr>Class Notes</vt:lpstr>
      <vt:lpstr>What is a model?</vt:lpstr>
      <vt:lpstr>Model</vt:lpstr>
      <vt:lpstr>Model</vt:lpstr>
      <vt:lpstr>Create a model!</vt:lpstr>
      <vt:lpstr>Create a model!</vt:lpstr>
      <vt:lpstr>Create a model</vt:lpstr>
      <vt:lpstr>Create a model</vt:lpstr>
      <vt:lpstr>Create a model</vt:lpstr>
      <vt:lpstr>Terminology</vt:lpstr>
      <vt:lpstr>Computer Simulation</vt:lpstr>
      <vt:lpstr>Why Simulate?</vt:lpstr>
      <vt:lpstr>Why Simulate?</vt:lpstr>
      <vt:lpstr>Why Simulate?</vt:lpstr>
      <vt:lpstr>Applications: System Analysis</vt:lpstr>
      <vt:lpstr>Simulation vs Data Analysis</vt:lpstr>
      <vt:lpstr>History of Computer Simulation</vt:lpstr>
      <vt:lpstr>Simulation Taxonomy</vt:lpstr>
      <vt:lpstr>Simulation Taxonomy</vt:lpstr>
      <vt:lpstr>Types of Simulation Models</vt:lpstr>
      <vt:lpstr>Types of Simulation Models</vt:lpstr>
      <vt:lpstr>Types of Simulation Models</vt:lpstr>
      <vt:lpstr>Static vs Dynamic Models</vt:lpstr>
      <vt:lpstr>Continuous vs Discrete</vt:lpstr>
      <vt:lpstr>Discrete Event Simulation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Simulation:  Fundamentals and Implementation </dc:title>
  <dc:creator>Brian</dc:creator>
  <cp:lastModifiedBy>Brian</cp:lastModifiedBy>
  <cp:revision>14</cp:revision>
  <dcterms:created xsi:type="dcterms:W3CDTF">2017-01-11T14:51:39Z</dcterms:created>
  <dcterms:modified xsi:type="dcterms:W3CDTF">2017-01-11T17:49:11Z</dcterms:modified>
</cp:coreProperties>
</file>