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Modeling and Simulation:  Fundamentals and Implementation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78721"/>
          </a:xfrm>
        </p:spPr>
        <p:txBody>
          <a:bodyPr>
            <a:normAutofit/>
          </a:bodyPr>
          <a:lstStyle/>
          <a:p>
            <a:r>
              <a:rPr lang="en-US" sz="1800" dirty="0"/>
              <a:t>Dr. Brian Swenson</a:t>
            </a:r>
          </a:p>
          <a:p>
            <a:r>
              <a:rPr lang="en-US" sz="1800" dirty="0"/>
              <a:t>Content from required textbooks and slides created by Dr. Richard Fujimoto</a:t>
            </a:r>
          </a:p>
        </p:txBody>
      </p:sp>
    </p:spTree>
    <p:extLst>
      <p:ext uri="{BB962C8B-B14F-4D97-AF65-F5344CB8AC3E}">
        <p14:creationId xmlns:p14="http://schemas.microsoft.com/office/powerpoint/2010/main" val="79273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What to include</a:t>
            </a:r>
          </a:p>
          <a:p>
            <a:pPr lvl="1"/>
            <a:r>
              <a:rPr lang="en-US" sz="2400" dirty="0"/>
              <a:t>Statement of goals of the project</a:t>
            </a:r>
          </a:p>
          <a:p>
            <a:pPr lvl="1"/>
            <a:r>
              <a:rPr lang="en-US" sz="2400" dirty="0"/>
              <a:t>Description of behavioral features of SUI relevant to the project goals</a:t>
            </a:r>
          </a:p>
          <a:p>
            <a:r>
              <a:rPr lang="en-US" sz="2800" dirty="0"/>
              <a:t>Informal language, colored by SUI related jargon</a:t>
            </a:r>
          </a:p>
          <a:p>
            <a:r>
              <a:rPr lang="en-US" sz="2800" dirty="0"/>
              <a:t>Informal sketches used to represent structural features</a:t>
            </a:r>
          </a:p>
          <a:p>
            <a:r>
              <a:rPr lang="en-US" sz="2800" dirty="0"/>
              <a:t>Communications tool to understand the problem</a:t>
            </a:r>
          </a:p>
        </p:txBody>
      </p:sp>
    </p:spTree>
    <p:extLst>
      <p:ext uri="{BB962C8B-B14F-4D97-AF65-F5344CB8AC3E}">
        <p14:creationId xmlns:p14="http://schemas.microsoft.com/office/powerpoint/2010/main" val="419765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Service Gas 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2434107"/>
            <a:ext cx="6143223" cy="3928056"/>
          </a:xfrm>
        </p:spPr>
        <p:txBody>
          <a:bodyPr>
            <a:normAutofit/>
          </a:bodyPr>
          <a:lstStyle/>
          <a:p>
            <a:r>
              <a:rPr lang="en-US" sz="2400" dirty="0"/>
              <a:t>Two islands and four service lanes</a:t>
            </a:r>
          </a:p>
          <a:p>
            <a:r>
              <a:rPr lang="en-US" sz="2400" dirty="0"/>
              <a:t>Depending on time of day, one or two attendants serve the customers</a:t>
            </a:r>
          </a:p>
          <a:p>
            <a:r>
              <a:rPr lang="en-US" sz="2400" dirty="0"/>
              <a:t>A significant portion of customers drive vans and light trucks</a:t>
            </a:r>
          </a:p>
          <a:p>
            <a:pPr lvl="1"/>
            <a:r>
              <a:rPr lang="en-US" sz="2000" dirty="0"/>
              <a:t>Large trucks take more time to fill</a:t>
            </a:r>
          </a:p>
          <a:p>
            <a:pPr lvl="1"/>
            <a:r>
              <a:rPr lang="en-US" sz="2000" dirty="0"/>
              <a:t>Drivers of smaller cars wait longer for service behind these vans or light trucks.  They get impatient.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463" y="806439"/>
            <a:ext cx="7469537" cy="415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87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Service Gas 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92970" cy="4579702"/>
          </a:xfrm>
        </p:spPr>
        <p:txBody>
          <a:bodyPr>
            <a:normAutofit/>
          </a:bodyPr>
          <a:lstStyle/>
          <a:p>
            <a:r>
              <a:rPr lang="en-US" sz="2400" dirty="0"/>
              <a:t>Management is considering restricting the vans and light trucks to 2 lanes to improve the flow of vehicles</a:t>
            </a:r>
          </a:p>
          <a:p>
            <a:r>
              <a:rPr lang="en-US" sz="2400" dirty="0"/>
              <a:t>Servicing a customer has three phases</a:t>
            </a:r>
          </a:p>
          <a:p>
            <a:pPr lvl="1"/>
            <a:r>
              <a:rPr lang="en-US" sz="2000" dirty="0"/>
              <a:t>During the first phase, the attendant determines customer’s requirements and starts pumping the gas, cleans windshield, checks fuel levels, etc.</a:t>
            </a:r>
          </a:p>
          <a:p>
            <a:pPr lvl="1"/>
            <a:r>
              <a:rPr lang="en-US" sz="2000" dirty="0"/>
              <a:t>Delivery phase during which gas is pumped (attendant need not be present)</a:t>
            </a:r>
          </a:p>
          <a:p>
            <a:pPr lvl="1"/>
            <a:r>
              <a:rPr lang="en-US" sz="2000" dirty="0"/>
              <a:t>The payment phase when the attendant receives payment by cash or credit card</a:t>
            </a:r>
          </a:p>
        </p:txBody>
      </p:sp>
    </p:spTree>
    <p:extLst>
      <p:ext uri="{BB962C8B-B14F-4D97-AF65-F5344CB8AC3E}">
        <p14:creationId xmlns:p14="http://schemas.microsoft.com/office/powerpoint/2010/main" val="337554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84" y="236625"/>
            <a:ext cx="7328615" cy="66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09504" y="1562236"/>
            <a:ext cx="2133600" cy="1143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0762" y="2052918"/>
            <a:ext cx="3400022" cy="4195481"/>
          </a:xfrm>
        </p:spPr>
        <p:txBody>
          <a:bodyPr>
            <a:normAutofit/>
          </a:bodyPr>
          <a:lstStyle/>
          <a:p>
            <a:r>
              <a:rPr lang="en-US" sz="2800" dirty="0"/>
              <a:t>Modeling and Simulation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4635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6676"/>
            <a:ext cx="10461916" cy="483172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An abstract (i.e., not directly executable) representation of the system</a:t>
            </a:r>
          </a:p>
          <a:p>
            <a:r>
              <a:rPr lang="en-US" sz="2400" dirty="0"/>
              <a:t>Specifies what is included in the model (and implicitly, what is left out)</a:t>
            </a:r>
          </a:p>
          <a:p>
            <a:r>
              <a:rPr lang="en-US" sz="2400" dirty="0"/>
              <a:t>What abstractions should be used</a:t>
            </a:r>
          </a:p>
          <a:p>
            <a:pPr lvl="1"/>
            <a:r>
              <a:rPr lang="en-US" sz="2000" dirty="0"/>
              <a:t>Level of detail (granularity)</a:t>
            </a:r>
          </a:p>
          <a:p>
            <a:pPr lvl="1"/>
            <a:r>
              <a:rPr lang="en-US" sz="2000" dirty="0"/>
              <a:t>Often a variation of standard abstractions</a:t>
            </a:r>
          </a:p>
          <a:p>
            <a:pPr lvl="2"/>
            <a:r>
              <a:rPr lang="en-US" sz="1800" dirty="0"/>
              <a:t>Queueing networks, differential equations</a:t>
            </a:r>
          </a:p>
          <a:p>
            <a:r>
              <a:rPr lang="en-US" sz="2400" dirty="0"/>
              <a:t>What are the inputs and outputs?  What metrics will be produced by the model?</a:t>
            </a:r>
          </a:p>
          <a:p>
            <a:r>
              <a:rPr lang="en-US" sz="2400" dirty="0"/>
              <a:t>Appropriate choice depends on the purpose of the model</a:t>
            </a:r>
          </a:p>
          <a:p>
            <a:r>
              <a:rPr lang="en-US" sz="2400" dirty="0"/>
              <a:t>Need to verify conceptual model is consistent with the 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296422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3" y="317142"/>
            <a:ext cx="101822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4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84" y="236625"/>
            <a:ext cx="7328615" cy="66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26110" y="3060343"/>
            <a:ext cx="1371600" cy="2514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50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vs Simulation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9860"/>
            <a:ext cx="8946541" cy="4638540"/>
          </a:xfrm>
        </p:spPr>
        <p:txBody>
          <a:bodyPr>
            <a:normAutofit/>
          </a:bodyPr>
          <a:lstStyle/>
          <a:p>
            <a:r>
              <a:rPr lang="en-US" sz="2400" dirty="0"/>
              <a:t>Conceptual Model: A representation of the SUI using some type of formalism (mathematics/symbolic in nature)</a:t>
            </a:r>
          </a:p>
          <a:p>
            <a:pPr lvl="1"/>
            <a:r>
              <a:rPr lang="en-US" sz="2000" dirty="0"/>
              <a:t>Provides the means to capture and discuss the model using some well understood “language”</a:t>
            </a:r>
          </a:p>
          <a:p>
            <a:pPr lvl="1"/>
            <a:r>
              <a:rPr lang="en-US" sz="2000" dirty="0"/>
              <a:t>Represents the salient aspects of the SUI consistent with the purpose of the simulation model</a:t>
            </a:r>
          </a:p>
          <a:p>
            <a:r>
              <a:rPr lang="en-US" sz="2400" dirty="0"/>
              <a:t>Simulation Model: Representation of the model as a computer program that can be executed</a:t>
            </a:r>
          </a:p>
          <a:p>
            <a:pPr lvl="1"/>
            <a:r>
              <a:rPr lang="en-US" sz="2000" dirty="0"/>
              <a:t>Example simulation techniques: discrete event, continuous, agent-based, parallel/distributed simulations</a:t>
            </a:r>
          </a:p>
        </p:txBody>
      </p:sp>
    </p:spTree>
    <p:extLst>
      <p:ext uri="{BB962C8B-B14F-4D97-AF65-F5344CB8AC3E}">
        <p14:creationId xmlns:p14="http://schemas.microsoft.com/office/powerpoint/2010/main" val="109417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Need to collect data to populate model</a:t>
            </a:r>
          </a:p>
          <a:p>
            <a:pPr lvl="1"/>
            <a:r>
              <a:rPr lang="en-US" sz="2400" dirty="0"/>
              <a:t>For traffic:  Road geometry, signal timing, expected traffic demand</a:t>
            </a:r>
          </a:p>
          <a:p>
            <a:pPr lvl="1"/>
            <a:r>
              <a:rPr lang="en-US" sz="2400" dirty="0"/>
              <a:t>Empirical data or probability distributions often used</a:t>
            </a:r>
          </a:p>
          <a:p>
            <a:r>
              <a:rPr lang="en-US" sz="2800" dirty="0"/>
              <a:t>Need to collect additional behavioral information to define specifics of model, e.g., algorithms and other details</a:t>
            </a:r>
          </a:p>
          <a:p>
            <a:pPr lvl="1"/>
            <a:r>
              <a:rPr lang="en-US" sz="2400" dirty="0"/>
              <a:t>Path planning for vehicles, driver behavior</a:t>
            </a:r>
          </a:p>
        </p:txBody>
      </p:sp>
    </p:spTree>
    <p:extLst>
      <p:ext uri="{BB962C8B-B14F-4D97-AF65-F5344CB8AC3E}">
        <p14:creationId xmlns:p14="http://schemas.microsoft.com/office/powerpoint/2010/main" val="322368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/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conceptual model as an executable computer program</a:t>
            </a:r>
          </a:p>
          <a:p>
            <a:r>
              <a:rPr lang="en-US" dirty="0"/>
              <a:t>Several software approaches</a:t>
            </a:r>
          </a:p>
          <a:p>
            <a:pPr lvl="1"/>
            <a:r>
              <a:rPr lang="en-US" dirty="0"/>
              <a:t>General purpose language (C, C++, FORTRAN, …)</a:t>
            </a:r>
          </a:p>
          <a:p>
            <a:pPr lvl="1"/>
            <a:r>
              <a:rPr lang="en-US" dirty="0"/>
              <a:t>Special purpose simulation language (</a:t>
            </a:r>
            <a:r>
              <a:rPr lang="en-US" dirty="0" err="1"/>
              <a:t>Simula</a:t>
            </a:r>
            <a:r>
              <a:rPr lang="en-US" dirty="0"/>
              <a:t>, GPSS, …)</a:t>
            </a:r>
          </a:p>
          <a:p>
            <a:pPr lvl="1"/>
            <a:r>
              <a:rPr lang="en-US" dirty="0"/>
              <a:t>Simulation package (Arena, </a:t>
            </a:r>
            <a:r>
              <a:rPr lang="en-US" dirty="0" err="1"/>
              <a:t>AutoMod</a:t>
            </a:r>
            <a:r>
              <a:rPr lang="en-US" dirty="0"/>
              <a:t>, …)</a:t>
            </a:r>
          </a:p>
          <a:p>
            <a:r>
              <a:rPr lang="en-US" dirty="0"/>
              <a:t>Choice may depend on need for customization, economics, performance, interoperability</a:t>
            </a:r>
          </a:p>
          <a:p>
            <a:pPr lvl="1"/>
            <a:r>
              <a:rPr lang="en-US" dirty="0"/>
              <a:t>Economic factors may constrain choice (build vs buy)</a:t>
            </a:r>
          </a:p>
          <a:p>
            <a:pPr lvl="1"/>
            <a:r>
              <a:rPr lang="en-US" dirty="0"/>
              <a:t>Is the goal creating the simulator or getting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6481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Lecture 2</a:t>
            </a:r>
            <a:br>
              <a:rPr lang="en-US" sz="5400" dirty="0"/>
            </a:br>
            <a:r>
              <a:rPr lang="en-US" sz="5400" dirty="0"/>
              <a:t>Modeling and Simulation Process</a:t>
            </a:r>
            <a:endParaRPr lang="en-US" dirty="0"/>
          </a:p>
        </p:txBody>
      </p:sp>
      <p:sp>
        <p:nvSpPr>
          <p:cNvPr id="3" name="Subtitle 6"/>
          <p:cNvSpPr>
            <a:spLocks noGrp="1"/>
          </p:cNvSpPr>
          <p:nvPr/>
        </p:nvSpPr>
        <p:spPr bwMode="auto">
          <a:xfrm>
            <a:off x="1154955" y="5763296"/>
            <a:ext cx="42698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en-US" sz="2000" dirty="0"/>
              <a:t>Reference: </a:t>
            </a:r>
            <a:r>
              <a:rPr lang="en-US" altLang="en-US" sz="2000" dirty="0" err="1"/>
              <a:t>Birta&amp;Arbez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chpt</a:t>
            </a:r>
            <a:r>
              <a:rPr lang="en-US" altLang="en-US" sz="2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7904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/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Simulation Model: Code making up the model</a:t>
            </a:r>
          </a:p>
          <a:p>
            <a:r>
              <a:rPr lang="en-US" sz="2800" dirty="0"/>
              <a:t>Simulation Program: Services and execution environment</a:t>
            </a:r>
          </a:p>
          <a:p>
            <a:pPr lvl="1"/>
            <a:r>
              <a:rPr lang="en-US" sz="2400" dirty="0"/>
              <a:t>Databases, I/O, visualization., …)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00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Did I build the model correctly?</a:t>
            </a:r>
          </a:p>
          <a:p>
            <a:r>
              <a:rPr lang="en-US" sz="2400" dirty="0"/>
              <a:t>Does the simulation model/program match the conceptual model?</a:t>
            </a:r>
          </a:p>
          <a:p>
            <a:r>
              <a:rPr lang="en-US" sz="2400" dirty="0"/>
              <a:t>Largely a software engineering activity (debugging)</a:t>
            </a:r>
          </a:p>
          <a:p>
            <a:r>
              <a:rPr lang="en-US" sz="2400" dirty="0"/>
              <a:t>Not to be confused with correctness (model validation)</a:t>
            </a:r>
          </a:p>
        </p:txBody>
      </p:sp>
    </p:spTree>
    <p:extLst>
      <p:ext uri="{BB962C8B-B14F-4D97-AF65-F5344CB8AC3E}">
        <p14:creationId xmlns:p14="http://schemas.microsoft.com/office/powerpoint/2010/main" val="213717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900" y="1493950"/>
            <a:ext cx="3400022" cy="646089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68" y="785612"/>
            <a:ext cx="8406298" cy="579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03700" y="521058"/>
            <a:ext cx="6064865" cy="403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1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6980"/>
            <a:ext cx="9663426" cy="4893972"/>
          </a:xfrm>
        </p:spPr>
        <p:txBody>
          <a:bodyPr>
            <a:normAutofit/>
          </a:bodyPr>
          <a:lstStyle/>
          <a:p>
            <a:r>
              <a:rPr lang="en-US" dirty="0"/>
              <a:t>Verification:  Did I build the model right?</a:t>
            </a:r>
          </a:p>
          <a:p>
            <a:r>
              <a:rPr lang="en-US" dirty="0"/>
              <a:t>Validation: Did I build the right model?</a:t>
            </a:r>
          </a:p>
          <a:p>
            <a:r>
              <a:rPr lang="en-US" dirty="0"/>
              <a:t>Does the simulation model match the actual system?</a:t>
            </a:r>
          </a:p>
          <a:p>
            <a:r>
              <a:rPr lang="en-US" dirty="0"/>
              <a:t>Typically compared against</a:t>
            </a:r>
          </a:p>
          <a:p>
            <a:pPr lvl="1"/>
            <a:r>
              <a:rPr lang="en-US" dirty="0"/>
              <a:t>Measurements of actual system</a:t>
            </a:r>
          </a:p>
          <a:p>
            <a:pPr lvl="1"/>
            <a:r>
              <a:rPr lang="en-US" dirty="0"/>
              <a:t>An analytical (mathematical) model of the system</a:t>
            </a:r>
          </a:p>
          <a:p>
            <a:pPr lvl="1"/>
            <a:r>
              <a:rPr lang="en-US" dirty="0"/>
              <a:t>Another simulation model</a:t>
            </a:r>
          </a:p>
          <a:p>
            <a:r>
              <a:rPr lang="en-US" dirty="0"/>
              <a:t>By necessity, always an incomplete activity!</a:t>
            </a:r>
          </a:p>
          <a:p>
            <a:pPr lvl="1"/>
            <a:r>
              <a:rPr lang="en-US" dirty="0"/>
              <a:t>Often can only validate portions of the model</a:t>
            </a:r>
          </a:p>
          <a:p>
            <a:pPr lvl="1"/>
            <a:r>
              <a:rPr lang="en-US" dirty="0"/>
              <a:t>If you can validate the simulation with 100% certainty, why build the system?</a:t>
            </a:r>
          </a:p>
          <a:p>
            <a:pPr lvl="1"/>
            <a:r>
              <a:rPr lang="en-US" dirty="0"/>
              <a:t>Goal is to improve credibility and confidence in the model</a:t>
            </a:r>
          </a:p>
        </p:txBody>
      </p:sp>
    </p:spTree>
    <p:extLst>
      <p:ext uri="{BB962C8B-B14F-4D97-AF65-F5344CB8AC3E}">
        <p14:creationId xmlns:p14="http://schemas.microsoft.com/office/powerpoint/2010/main" val="345756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validation</a:t>
            </a:r>
          </a:p>
          <a:p>
            <a:pPr lvl="1"/>
            <a:r>
              <a:rPr lang="en-US" dirty="0"/>
              <a:t>Observed behavior appears correct by means of animation, graphical displays or the values of designated variables</a:t>
            </a:r>
          </a:p>
          <a:p>
            <a:pPr lvl="1"/>
            <a:r>
              <a:rPr lang="en-US" dirty="0"/>
              <a:t>More qualitative than quantitative</a:t>
            </a:r>
          </a:p>
          <a:p>
            <a:pPr lvl="1"/>
            <a:r>
              <a:rPr lang="en-US" dirty="0"/>
              <a:t>Naïve approach but still useful when the judgement of “domain experts” are included</a:t>
            </a:r>
          </a:p>
          <a:p>
            <a:r>
              <a:rPr lang="en-US" dirty="0"/>
              <a:t>Behavior validation</a:t>
            </a:r>
          </a:p>
          <a:p>
            <a:pPr lvl="1"/>
            <a:r>
              <a:rPr lang="en-US" dirty="0"/>
              <a:t>Validating using a collection of anticipated known behaviors</a:t>
            </a:r>
          </a:p>
          <a:p>
            <a:pPr lvl="2"/>
            <a:r>
              <a:rPr lang="en-US" dirty="0"/>
              <a:t>Engine failure of aircraft leads to decrease in altitude</a:t>
            </a:r>
          </a:p>
          <a:p>
            <a:pPr lvl="2"/>
            <a:r>
              <a:rPr lang="en-US" dirty="0"/>
              <a:t>People wait a long time to get gas get </a:t>
            </a:r>
            <a:r>
              <a:rPr lang="en-US" dirty="0" err="1"/>
              <a:t>irrate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4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Replication validation</a:t>
            </a:r>
          </a:p>
          <a:p>
            <a:pPr lvl="1"/>
            <a:r>
              <a:rPr lang="en-US" sz="2400" dirty="0"/>
              <a:t>Collect input-output behavior of SUI in a database</a:t>
            </a:r>
          </a:p>
          <a:p>
            <a:pPr lvl="1"/>
            <a:r>
              <a:rPr lang="en-US" sz="2400" dirty="0"/>
              <a:t>Compare input-output behavior of model to observed SUI behavior</a:t>
            </a:r>
          </a:p>
          <a:p>
            <a:r>
              <a:rPr lang="en-US" sz="2800" dirty="0"/>
              <a:t>Validation of the data model is just as important as validation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71169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166" y="1056068"/>
            <a:ext cx="4172756" cy="1083971"/>
          </a:xfrm>
        </p:spPr>
        <p:txBody>
          <a:bodyPr>
            <a:normAutofit/>
          </a:bodyPr>
          <a:lstStyle/>
          <a:p>
            <a:r>
              <a:rPr lang="en-US" dirty="0"/>
              <a:t>Experimentation</a:t>
            </a:r>
          </a:p>
          <a:p>
            <a:r>
              <a:rPr lang="en-US" dirty="0"/>
              <a:t>Presentation of Results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68" y="785612"/>
            <a:ext cx="8406298" cy="579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25053" y="2340665"/>
            <a:ext cx="3094687" cy="423922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41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and Presentation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of experiments</a:t>
            </a:r>
          </a:p>
          <a:p>
            <a:pPr lvl="1"/>
            <a:r>
              <a:rPr lang="en-US" sz="2000" dirty="0"/>
              <a:t>Have clear questions before beginning experimentation</a:t>
            </a:r>
          </a:p>
          <a:p>
            <a:pPr lvl="1"/>
            <a:r>
              <a:rPr lang="en-US" sz="2000" dirty="0"/>
              <a:t>Develop experiment plan</a:t>
            </a:r>
          </a:p>
          <a:p>
            <a:pPr lvl="2"/>
            <a:r>
              <a:rPr lang="en-US" sz="1800" dirty="0"/>
              <a:t>What model configurations?  How long?</a:t>
            </a:r>
          </a:p>
          <a:p>
            <a:pPr lvl="2"/>
            <a:r>
              <a:rPr lang="en-US" sz="1800" dirty="0"/>
              <a:t>How many runs?</a:t>
            </a:r>
          </a:p>
          <a:p>
            <a:pPr lvl="2"/>
            <a:r>
              <a:rPr lang="en-US" sz="1800" dirty="0"/>
              <a:t>What parameters?  How are they varied?</a:t>
            </a:r>
          </a:p>
          <a:p>
            <a:r>
              <a:rPr lang="en-US" sz="2400" dirty="0"/>
              <a:t>Output analysis</a:t>
            </a:r>
          </a:p>
          <a:p>
            <a:pPr lvl="1"/>
            <a:r>
              <a:rPr lang="en-US" sz="2000" dirty="0"/>
              <a:t>Statistical analysis of results</a:t>
            </a:r>
          </a:p>
          <a:p>
            <a:pPr lvl="1"/>
            <a:r>
              <a:rPr lang="en-US" sz="2000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350404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and Presentation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Presentation</a:t>
            </a:r>
          </a:p>
          <a:p>
            <a:pPr lvl="1"/>
            <a:r>
              <a:rPr lang="en-US" sz="2400" dirty="0"/>
              <a:t>Important to keep customer informed throughout modeling process to build confidence</a:t>
            </a:r>
          </a:p>
          <a:p>
            <a:pPr lvl="1"/>
            <a:r>
              <a:rPr lang="en-US" sz="2400" dirty="0"/>
              <a:t>Effective visualization may trump model quality</a:t>
            </a:r>
          </a:p>
        </p:txBody>
      </p:sp>
    </p:spTree>
    <p:extLst>
      <p:ext uri="{BB962C8B-B14F-4D97-AF65-F5344CB8AC3E}">
        <p14:creationId xmlns:p14="http://schemas.microsoft.com/office/powerpoint/2010/main" val="2839915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Modeling and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Inappropriate statement of goals</a:t>
            </a:r>
          </a:p>
          <a:p>
            <a:r>
              <a:rPr lang="en-US" sz="2800" dirty="0"/>
              <a:t>Inappropriate granularity of a model</a:t>
            </a:r>
          </a:p>
          <a:p>
            <a:r>
              <a:rPr lang="en-US" sz="2800" dirty="0"/>
              <a:t>Ignoring unexpected behavior</a:t>
            </a:r>
          </a:p>
          <a:p>
            <a:r>
              <a:rPr lang="en-US" sz="2800" dirty="0"/>
              <a:t>Inappropriate mix of essential skills</a:t>
            </a:r>
          </a:p>
          <a:p>
            <a:r>
              <a:rPr lang="en-US" sz="2800" dirty="0"/>
              <a:t>Inadequate flow of information to the customer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2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Hopefully everyone here is registered for the class!</a:t>
            </a:r>
          </a:p>
          <a:p>
            <a:r>
              <a:rPr lang="en-US" sz="2800" dirty="0"/>
              <a:t>At this point, no one else can be added</a:t>
            </a:r>
          </a:p>
          <a:p>
            <a:r>
              <a:rPr lang="en-US" sz="2800" dirty="0"/>
              <a:t>I will be out of town next week, there will be class however</a:t>
            </a:r>
          </a:p>
          <a:p>
            <a:pPr lvl="1"/>
            <a:r>
              <a:rPr lang="en-US" sz="2400" dirty="0"/>
              <a:t>Monday:  </a:t>
            </a:r>
            <a:r>
              <a:rPr lang="en-US" sz="2400" dirty="0" err="1"/>
              <a:t>github</a:t>
            </a:r>
            <a:r>
              <a:rPr lang="en-US" sz="2400" dirty="0"/>
              <a:t> overview Eric Hein</a:t>
            </a:r>
          </a:p>
          <a:p>
            <a:pPr lvl="1"/>
            <a:r>
              <a:rPr lang="en-US" sz="2400" dirty="0"/>
              <a:t>Wednesday: guest lecturer Philip </a:t>
            </a:r>
            <a:r>
              <a:rPr lang="en-US" sz="2400" dirty="0" err="1"/>
              <a:t>Pecher</a:t>
            </a:r>
            <a:endParaRPr lang="en-US" sz="2400" dirty="0"/>
          </a:p>
          <a:p>
            <a:r>
              <a:rPr lang="en-US" sz="2800" dirty="0"/>
              <a:t>Syllabus has been updated with office hours info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0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a computer simulation involves developing the mathematical or conceptual abstractions of systems, and converting these abstractions into efficient software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508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a modeling and simulation study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 an understanding of the system under investigation</a:t>
            </a:r>
          </a:p>
          <a:p>
            <a:r>
              <a:rPr lang="en-US" sz="2800" dirty="0"/>
              <a:t>Build the simulation program</a:t>
            </a:r>
          </a:p>
          <a:p>
            <a:r>
              <a:rPr lang="en-US" sz="2800" dirty="0"/>
              <a:t>Drink coffee and relax because your job is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M&amp;S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questions every model must answer</a:t>
            </a:r>
          </a:p>
          <a:p>
            <a:pPr lvl="1"/>
            <a:r>
              <a:rPr lang="en-US" sz="2400" dirty="0"/>
              <a:t>What to represent in the model?</a:t>
            </a:r>
          </a:p>
          <a:p>
            <a:pPr lvl="1"/>
            <a:r>
              <a:rPr lang="en-US" sz="2400" dirty="0"/>
              <a:t>What </a:t>
            </a:r>
            <a:r>
              <a:rPr lang="en-US" sz="2400" i="1" dirty="0"/>
              <a:t>not</a:t>
            </a:r>
            <a:r>
              <a:rPr lang="en-US" sz="2400" dirty="0"/>
              <a:t> to represent?</a:t>
            </a:r>
          </a:p>
          <a:p>
            <a:pPr lvl="2"/>
            <a:r>
              <a:rPr lang="en-US" sz="2000" dirty="0"/>
              <a:t>How much detail is required?</a:t>
            </a:r>
          </a:p>
          <a:p>
            <a:r>
              <a:rPr lang="en-US" sz="2800" dirty="0"/>
              <a:t>Knowing the answer to these questions requires one to know what you plan to do with the model</a:t>
            </a:r>
          </a:p>
          <a:p>
            <a:pPr lvl="1"/>
            <a:r>
              <a:rPr lang="en-US" sz="2400" dirty="0"/>
              <a:t>What questions do you hope to answer</a:t>
            </a:r>
          </a:p>
        </p:txBody>
      </p:sp>
    </p:spTree>
    <p:extLst>
      <p:ext uri="{BB962C8B-B14F-4D97-AF65-F5344CB8AC3E}">
        <p14:creationId xmlns:p14="http://schemas.microsoft.com/office/powerpoint/2010/main" val="155483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rule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“Everything should be as simple as possible, but no simpler”</a:t>
            </a:r>
          </a:p>
          <a:p>
            <a:pPr lvl="1"/>
            <a:r>
              <a:rPr lang="en-US" altLang="en-US" i="1" dirty="0"/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81826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2" y="2052918"/>
            <a:ext cx="3400022" cy="4195481"/>
          </a:xfrm>
        </p:spPr>
        <p:txBody>
          <a:bodyPr>
            <a:normAutofit/>
          </a:bodyPr>
          <a:lstStyle/>
          <a:p>
            <a:r>
              <a:rPr lang="en-US" sz="2800" dirty="0"/>
              <a:t>Modeling and Simulation Process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84" y="236625"/>
            <a:ext cx="7328615" cy="66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05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2" y="2052918"/>
            <a:ext cx="3400022" cy="4195481"/>
          </a:xfrm>
        </p:spPr>
        <p:txBody>
          <a:bodyPr/>
          <a:lstStyle/>
          <a:p>
            <a:r>
              <a:rPr lang="en-US" dirty="0"/>
              <a:t>Modeling and Simulation Process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68" y="785612"/>
            <a:ext cx="8406298" cy="579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62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 you (or the customer) hope to accomplish with the model?</a:t>
            </a:r>
          </a:p>
          <a:p>
            <a:pPr lvl="1"/>
            <a:r>
              <a:rPr lang="en-US" sz="2000" dirty="0"/>
              <a:t>Example:  Optimize a manufacturing process or develop the most cost effective means to reduce traffic congestion in some part of a city</a:t>
            </a:r>
          </a:p>
          <a:p>
            <a:r>
              <a:rPr lang="en-US" sz="2400" dirty="0"/>
              <a:t>Often requires developing a business case to justify the cost</a:t>
            </a:r>
          </a:p>
          <a:p>
            <a:pPr lvl="1"/>
            <a:r>
              <a:rPr lang="en-US" sz="2000" dirty="0"/>
              <a:t>Improved efficiency will save the company $$$</a:t>
            </a:r>
          </a:p>
          <a:p>
            <a:r>
              <a:rPr lang="en-US" sz="2400" dirty="0"/>
              <a:t>Goals may not be known when you start the project!</a:t>
            </a:r>
          </a:p>
          <a:p>
            <a:pPr lvl="1"/>
            <a:r>
              <a:rPr lang="en-US" sz="2000" dirty="0"/>
              <a:t>One often learns things along the way; goals may change</a:t>
            </a:r>
          </a:p>
        </p:txBody>
      </p:sp>
    </p:spTree>
    <p:extLst>
      <p:ext uri="{BB962C8B-B14F-4D97-AF65-F5344CB8AC3E}">
        <p14:creationId xmlns:p14="http://schemas.microsoft.com/office/powerpoint/2010/main" val="271394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1160</Words>
  <Application>Microsoft Office PowerPoint</Application>
  <PresentationFormat>Widescreen</PresentationFormat>
  <Paragraphs>149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MS PGothic</vt:lpstr>
      <vt:lpstr>Arial</vt:lpstr>
      <vt:lpstr>Century Gothic</vt:lpstr>
      <vt:lpstr>Wingdings 3</vt:lpstr>
      <vt:lpstr>Ion</vt:lpstr>
      <vt:lpstr>Modeling and Simulation:  Fundamentals and Implementation </vt:lpstr>
      <vt:lpstr>Lecture 2 Modeling and Simulation Process</vt:lpstr>
      <vt:lpstr>Class Notes</vt:lpstr>
      <vt:lpstr>How NOT to do a modeling and simulation study </vt:lpstr>
      <vt:lpstr>Why is M&amp;S Hard?</vt:lpstr>
      <vt:lpstr>A good rule of thumb</vt:lpstr>
      <vt:lpstr>PowerPoint Presentation</vt:lpstr>
      <vt:lpstr>PowerPoint Presentation</vt:lpstr>
      <vt:lpstr>Goals/Objectives</vt:lpstr>
      <vt:lpstr>Project Description</vt:lpstr>
      <vt:lpstr>Full Service Gas Station</vt:lpstr>
      <vt:lpstr>Full Service Gas Station</vt:lpstr>
      <vt:lpstr>PowerPoint Presentation</vt:lpstr>
      <vt:lpstr>Conceptual Model</vt:lpstr>
      <vt:lpstr>PowerPoint Presentation</vt:lpstr>
      <vt:lpstr>PowerPoint Presentation</vt:lpstr>
      <vt:lpstr>Conceptual vs Simulation Model</vt:lpstr>
      <vt:lpstr>Preliminary Steps</vt:lpstr>
      <vt:lpstr>Simulation Model / Program</vt:lpstr>
      <vt:lpstr>Simulation Model / Program</vt:lpstr>
      <vt:lpstr>Verification</vt:lpstr>
      <vt:lpstr>PowerPoint Presentation</vt:lpstr>
      <vt:lpstr>Validation</vt:lpstr>
      <vt:lpstr>Validation Methods</vt:lpstr>
      <vt:lpstr>Validation Methods</vt:lpstr>
      <vt:lpstr>PowerPoint Presentation</vt:lpstr>
      <vt:lpstr>Experimentation and Presentation of Results</vt:lpstr>
      <vt:lpstr>Experimentation and Presentation of Results</vt:lpstr>
      <vt:lpstr>Challenges to Modeling and Simulation</vt:lpstr>
      <vt:lpstr>Creating a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Simulation:  Fundamentals and Implementation </dc:title>
  <dc:creator>Brian</dc:creator>
  <cp:lastModifiedBy>Swenson, Brian</cp:lastModifiedBy>
  <cp:revision>24</cp:revision>
  <dcterms:created xsi:type="dcterms:W3CDTF">2017-01-11T14:51:39Z</dcterms:created>
  <dcterms:modified xsi:type="dcterms:W3CDTF">2017-01-18T15:47:19Z</dcterms:modified>
</cp:coreProperties>
</file>