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1"/>
  </p:notesMasterIdLst>
  <p:sldIdLst>
    <p:sldId id="256" r:id="rId2"/>
    <p:sldId id="331" r:id="rId3"/>
    <p:sldId id="333" r:id="rId4"/>
    <p:sldId id="345" r:id="rId5"/>
    <p:sldId id="349" r:id="rId6"/>
    <p:sldId id="334" r:id="rId7"/>
    <p:sldId id="335" r:id="rId8"/>
    <p:sldId id="351" r:id="rId9"/>
    <p:sldId id="35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5" autoAdjust="0"/>
    <p:restoredTop sz="96327" autoAdjust="0"/>
  </p:normalViewPr>
  <p:slideViewPr>
    <p:cSldViewPr snapToGrid="0">
      <p:cViewPr varScale="1">
        <p:scale>
          <a:sx n="128" d="100"/>
          <a:sy n="128" d="100"/>
        </p:scale>
        <p:origin x="18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A2F5E-EAFB-4ACC-91A5-7597589C2BF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AC7B3-0BC9-4BD7-B265-B623C9E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2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/>
            </a:lvl1pPr>
          </a:lstStyle>
          <a:p>
            <a:fld id="{2A0FC86E-9435-4259-8634-87C00CD23A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1147155" y="316278"/>
            <a:ext cx="6151419" cy="490058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7799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latin typeface="+mj-lt"/>
              </a:defRPr>
            </a:lvl1pPr>
          </a:lstStyle>
          <a:p>
            <a:fld id="{2A0FC86E-9435-4259-8634-87C00CD23A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147155" y="316278"/>
            <a:ext cx="6151419" cy="490058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510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6493" y="62084"/>
            <a:ext cx="9156986" cy="8596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8959" y="6458988"/>
            <a:ext cx="740226" cy="321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2A0FC86E-9435-4259-8634-87C00CD23A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19"/>
          <a:stretch/>
        </p:blipFill>
        <p:spPr>
          <a:xfrm>
            <a:off x="235770" y="133388"/>
            <a:ext cx="607311" cy="717004"/>
          </a:xfrm>
          <a:prstGeom prst="rect">
            <a:avLst/>
          </a:prstGeom>
          <a:effectLst>
            <a:innerShdw blurRad="114300">
              <a:srgbClr val="00206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44"/>
          <a:stretch/>
        </p:blipFill>
        <p:spPr>
          <a:xfrm>
            <a:off x="7610702" y="133388"/>
            <a:ext cx="1202825" cy="7406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43607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1.png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10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359645411004654" TargetMode="External"/><Relationship Id="rId2" Type="http://schemas.openxmlformats.org/officeDocument/2006/relationships/hyperlink" Target="http://www.sciencedirect.com/science/article/pii/S13596454080048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186/s40192-015-0044-x" TargetMode="External"/><Relationship Id="rId4" Type="http://schemas.openxmlformats.org/officeDocument/2006/relationships/hyperlink" Target="http://www.sciencedirect.com/science/article/pii/S13596454150016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9785" y="1809723"/>
            <a:ext cx="8204432" cy="16350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MATLAB Tutorial for Reduced Order Representation of Microstructure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57326" y="3920030"/>
            <a:ext cx="6229351" cy="828139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500" dirty="0"/>
              <a:t>Yuksel C. Yabansu, PhD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500" dirty="0"/>
              <a:t>September 25, 2017</a:t>
            </a:r>
          </a:p>
        </p:txBody>
      </p:sp>
    </p:spTree>
    <p:extLst>
      <p:ext uri="{BB962C8B-B14F-4D97-AF65-F5344CB8AC3E}">
        <p14:creationId xmlns:p14="http://schemas.microsoft.com/office/powerpoint/2010/main" val="240580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Microstructure Descriptor for Composites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757483" y="1529930"/>
            <a:ext cx="5106519" cy="2012034"/>
            <a:chOff x="3300396" y="1638490"/>
            <a:chExt cx="5794265" cy="259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Line Callout 2 4"/>
                <p:cNvSpPr/>
                <p:nvPr/>
              </p:nvSpPr>
              <p:spPr>
                <a:xfrm>
                  <a:off x="7183485" y="3421986"/>
                  <a:ext cx="1890631" cy="814157"/>
                </a:xfrm>
                <a:prstGeom prst="borderCallout2">
                  <a:avLst>
                    <a:gd name="adj1" fmla="val 51883"/>
                    <a:gd name="adj2" fmla="val 433"/>
                    <a:gd name="adj3" fmla="val 51872"/>
                    <a:gd name="adj4" fmla="val -37321"/>
                    <a:gd name="adj5" fmla="val 2384"/>
                    <a:gd name="adj6" fmla="val -48594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𝒔</m:t>
                      </m:r>
                    </m:oMath>
                  </a14:m>
                  <a:r>
                    <a:rPr lang="en-US" sz="2000" dirty="0"/>
                    <a:t> : spatial bin</a:t>
                  </a:r>
                </a:p>
              </p:txBody>
            </p:sp>
          </mc:Choice>
          <mc:Fallback xmlns="">
            <p:sp>
              <p:nvSpPr>
                <p:cNvPr id="32" name="Line Callout 2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485" y="3421986"/>
                  <a:ext cx="1890631" cy="814157"/>
                </a:xfrm>
                <a:prstGeom prst="borderCallout2">
                  <a:avLst>
                    <a:gd name="adj1" fmla="val 51883"/>
                    <a:gd name="adj2" fmla="val 433"/>
                    <a:gd name="adj3" fmla="val 51872"/>
                    <a:gd name="adj4" fmla="val -37321"/>
                    <a:gd name="adj5" fmla="val 2384"/>
                    <a:gd name="adj6" fmla="val -48594"/>
                  </a:avLst>
                </a:prstGeom>
                <a:blipFill rotWithShape="1">
                  <a:blip r:embed="rId2"/>
                  <a:stretch>
                    <a:fillRect r="-22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ine Callout 2 5"/>
                <p:cNvSpPr/>
                <p:nvPr/>
              </p:nvSpPr>
              <p:spPr>
                <a:xfrm>
                  <a:off x="7149251" y="1638490"/>
                  <a:ext cx="1945410" cy="785661"/>
                </a:xfrm>
                <a:prstGeom prst="borderCallout2">
                  <a:avLst>
                    <a:gd name="adj1" fmla="val 47423"/>
                    <a:gd name="adj2" fmla="val -16"/>
                    <a:gd name="adj3" fmla="val 47280"/>
                    <a:gd name="adj4" fmla="val -22242"/>
                    <a:gd name="adj5" fmla="val 141087"/>
                    <a:gd name="adj6" fmla="val -4367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dirty="0"/>
                    <a:t>: local state </a:t>
                  </a:r>
                </a:p>
              </p:txBody>
            </p:sp>
          </mc:Choice>
          <mc:Fallback xmlns="">
            <p:sp>
              <p:nvSpPr>
                <p:cNvPr id="6" name="Line Callout 2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51" y="1638490"/>
                  <a:ext cx="1945410" cy="785661"/>
                </a:xfrm>
                <a:prstGeom prst="borderCallout2">
                  <a:avLst>
                    <a:gd name="adj1" fmla="val 47423"/>
                    <a:gd name="adj2" fmla="val -16"/>
                    <a:gd name="adj3" fmla="val 47280"/>
                    <a:gd name="adj4" fmla="val -22242"/>
                    <a:gd name="adj5" fmla="val 141087"/>
                    <a:gd name="adj6" fmla="val -43677"/>
                  </a:avLst>
                </a:prstGeom>
                <a:blipFill rotWithShape="0">
                  <a:blip r:embed="rId3"/>
                  <a:stretch>
                    <a:fillRect r="-41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649871" y="2681410"/>
                  <a:ext cx="671654" cy="696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a14:m>
                  <a:r>
                    <a:rPr lang="en-US" sz="2800" dirty="0">
                      <a:latin typeface="+mj-l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71" y="2681410"/>
                  <a:ext cx="671654" cy="6964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Line Callout 2 7"/>
                <p:cNvSpPr/>
                <p:nvPr/>
              </p:nvSpPr>
              <p:spPr>
                <a:xfrm>
                  <a:off x="3300396" y="2671418"/>
                  <a:ext cx="1745609" cy="963886"/>
                </a:xfrm>
                <a:prstGeom prst="borderCallout2">
                  <a:avLst>
                    <a:gd name="adj1" fmla="val 41472"/>
                    <a:gd name="adj2" fmla="val 99712"/>
                    <a:gd name="adj3" fmla="val 41725"/>
                    <a:gd name="adj4" fmla="val 129163"/>
                    <a:gd name="adj5" fmla="val 41110"/>
                    <a:gd name="adj6" fmla="val 13818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2000" i="1" dirty="0"/>
                    <a:t> </a:t>
                  </a:r>
                  <a:r>
                    <a:rPr lang="en-US" sz="2000" dirty="0"/>
                    <a:t>: volume fraction</a:t>
                  </a:r>
                </a:p>
              </p:txBody>
            </p:sp>
          </mc:Choice>
          <mc:Fallback xmlns="">
            <p:sp>
              <p:nvSpPr>
                <p:cNvPr id="8" name="Line Callout 2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396" y="2671418"/>
                  <a:ext cx="1745609" cy="963886"/>
                </a:xfrm>
                <a:prstGeom prst="borderCallout2">
                  <a:avLst>
                    <a:gd name="adj1" fmla="val 41472"/>
                    <a:gd name="adj2" fmla="val 99712"/>
                    <a:gd name="adj3" fmla="val 41725"/>
                    <a:gd name="adj4" fmla="val 129163"/>
                    <a:gd name="adj5" fmla="val 41110"/>
                    <a:gd name="adj6" fmla="val 138187"/>
                  </a:avLst>
                </a:prstGeom>
                <a:blipFill rotWithShape="0">
                  <a:blip r:embed="rId5"/>
                  <a:stretch>
                    <a:fillRect l="-2564" b="-112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5736" y="4209308"/>
                <a:ext cx="7865868" cy="475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US" sz="2400" dirty="0">
                    <a:latin typeface="+mj-lt"/>
                  </a:rPr>
                  <a:t>: volume fraction of phase </a:t>
                </a:r>
                <a:r>
                  <a:rPr lang="en-US" sz="2400" b="1" i="1" dirty="0">
                    <a:solidFill>
                      <a:srgbClr val="00B050"/>
                    </a:solidFill>
                    <a:latin typeface="+mj-lt"/>
                  </a:rPr>
                  <a:t>h</a:t>
                </a:r>
                <a:r>
                  <a:rPr lang="en-US" sz="2400" dirty="0">
                    <a:latin typeface="+mj-lt"/>
                  </a:rPr>
                  <a:t> in spatial cell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+mj-lt"/>
                  </a:rPr>
                  <a:t>s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6" y="4209308"/>
                <a:ext cx="7865868" cy="475579"/>
              </a:xfrm>
              <a:prstGeom prst="rect">
                <a:avLst/>
              </a:prstGeom>
              <a:blipFill rotWithShape="0">
                <a:blip r:embed="rId6"/>
                <a:stretch>
                  <a:fillRect t="-6410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2281" y="4918197"/>
                <a:ext cx="233808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Phases: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=1,2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(1 </a:t>
                </a:r>
                <a:r>
                  <a:rPr lang="en-US" sz="2000" dirty="0">
                    <a:latin typeface="+mj-lt"/>
                    <a:sym typeface="Wingdings" pitchFamily="2" charset="2"/>
                  </a:rPr>
                  <a:t> white phase)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  <a:sym typeface="Wingdings" pitchFamily="2" charset="2"/>
                  </a:rPr>
                  <a:t>(2  gray phase)</a:t>
                </a:r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81" y="4918197"/>
                <a:ext cx="2338082" cy="1169551"/>
              </a:xfrm>
              <a:prstGeom prst="rect">
                <a:avLst/>
              </a:prstGeom>
              <a:blipFill rotWithShape="0">
                <a:blip r:embed="rId7"/>
                <a:stretch>
                  <a:fillRect l="-2872" t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99419" y="1190626"/>
            <a:ext cx="3012133" cy="2940049"/>
            <a:chOff x="455825" y="1221159"/>
            <a:chExt cx="2743216" cy="2757638"/>
          </a:xfrm>
        </p:grpSpPr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455825" y="1221159"/>
              <a:ext cx="2743216" cy="2757638"/>
              <a:chOff x="455825" y="1192431"/>
              <a:chExt cx="1975485" cy="1985871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91" t="6948" r="16983" b="10186"/>
              <a:stretch/>
            </p:blipFill>
            <p:spPr>
              <a:xfrm>
                <a:off x="455825" y="1192431"/>
                <a:ext cx="1975485" cy="1985871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38844" y="1265464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2451" y="1760764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7894" y="2231571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45030" y="1273628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4287" y="2732314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4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47751" y="1758042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6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45030" y="2253343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7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50471" y="2740478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8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45772" y="1260021"/>
                <a:ext cx="285750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9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9572" y="1763485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66850" y="2258785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11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64872" y="2250620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15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53986" y="1758042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14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59429" y="1257300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13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956707" y="2748642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16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75015" y="2740478"/>
                <a:ext cx="424543" cy="3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+mj-lt"/>
                  </a:rPr>
                  <a:t>12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143000" y="1920874"/>
              <a:ext cx="676275" cy="6731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95550" y="2590800"/>
              <a:ext cx="679450" cy="6826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30040" y="5019884"/>
                <a:ext cx="1310640" cy="102707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40" y="5019884"/>
                <a:ext cx="1310640" cy="10270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598920" y="5012264"/>
                <a:ext cx="1310640" cy="103592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15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15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20" y="5012264"/>
                <a:ext cx="1310640" cy="103592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9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z="1400" smtClean="0"/>
              <a:t>3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1130" y="304800"/>
            <a:ext cx="5093994" cy="498475"/>
          </a:xfrm>
        </p:spPr>
        <p:txBody>
          <a:bodyPr anchor="ctr" anchorCtr="0"/>
          <a:lstStyle/>
          <a:p>
            <a:r>
              <a:rPr lang="en-US" dirty="0"/>
              <a:t>2 Point Statistics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78068" y="974648"/>
            <a:ext cx="8825669" cy="370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+mj-lt"/>
                <a:ea typeface="ＭＳ Ｐゴシック" pitchFamily="34" charset="-128"/>
              </a:rPr>
              <a:t> Spatial correlations capture all of the salient measures of the microstructure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54589" y="1442671"/>
            <a:ext cx="7148635" cy="4859619"/>
            <a:chOff x="1054589" y="1495425"/>
            <a:chExt cx="7148635" cy="485961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19" t="6052" r="17242" b="10212"/>
            <a:stretch/>
          </p:blipFill>
          <p:spPr>
            <a:xfrm>
              <a:off x="1250950" y="1664830"/>
              <a:ext cx="2924176" cy="29368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619900" y="5331626"/>
                  <a:ext cx="3770962" cy="1023418"/>
                </a:xfrm>
                <a:prstGeom prst="rect">
                  <a:avLst/>
                </a:prstGeom>
              </p:spPr>
              <p:txBody>
                <a:bodyPr wrap="none" lIns="121917" tIns="60958" rIns="121917" bIns="60958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𝒓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𝑛𝑝</m:t>
                            </m:r>
                          </m:sup>
                        </m:sSubSup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/>
                                  </a:rPr>
                                  <m:t>𝒓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𝐽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𝒔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𝐽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Pre>
                                      <m:sPre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𝒔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  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Pre>
                                      <m:sPre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p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𝒔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𝒓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900" y="5331626"/>
                  <a:ext cx="3770962" cy="10234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62" t="21411" r="7596" b="25560"/>
            <a:stretch/>
          </p:blipFill>
          <p:spPr>
            <a:xfrm>
              <a:off x="4536979" y="1563105"/>
              <a:ext cx="3666245" cy="31041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11"/>
                <p:cNvSpPr txBox="1"/>
                <p:nvPr/>
              </p:nvSpPr>
              <p:spPr>
                <a:xfrm>
                  <a:off x="1297804" y="4750429"/>
                  <a:ext cx="2798737" cy="571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𝑇𝑟𝑖𝑎𝑙𝑠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𝑇𝑟𝑖𝑎𝑙𝑠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𝐴𝑡𝑡𝑒𝑚𝑝𝑡𝑒𝑑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804" y="4750429"/>
                  <a:ext cx="2798737" cy="57124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V="1">
              <a:off x="3362307" y="3744437"/>
              <a:ext cx="639639" cy="66413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758050" y="2178521"/>
              <a:ext cx="638243" cy="6478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330367" y="1854388"/>
              <a:ext cx="650458" cy="6603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705567" y="2810363"/>
              <a:ext cx="644511" cy="639308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89984" y="3758672"/>
              <a:ext cx="661955" cy="64772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389666" y="2169761"/>
              <a:ext cx="635184" cy="66997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1054589" y="3435613"/>
              <a:ext cx="707015" cy="696744"/>
              <a:chOff x="508305" y="3893264"/>
              <a:chExt cx="532019" cy="55772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508305" y="3895238"/>
                <a:ext cx="531246" cy="55574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02475" y="3893264"/>
                <a:ext cx="337849" cy="35488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4368574" y="1495425"/>
              <a:ext cx="0" cy="37359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080405" y="1683958"/>
              <a:ext cx="0" cy="28830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667047" y="3139792"/>
              <a:ext cx="28426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090607" y="2473020"/>
              <a:ext cx="650388" cy="64604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4877812" y="4676876"/>
                  <a:ext cx="2737256" cy="6930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 fontAlgn="base"/>
                  <a:r>
                    <a:rPr lang="en-US" sz="1600" dirty="0"/>
                    <a:t>Complete Set of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a14:m>
                  <a:r>
                    <a:rPr lang="en-US" sz="1600" dirty="0"/>
                    <a:t>for all possible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812" y="4676876"/>
                  <a:ext cx="2737256" cy="6930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668"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2699240" y="1526354"/>
              <a:ext cx="674804" cy="662902"/>
              <a:chOff x="2638915" y="1526354"/>
              <a:chExt cx="674804" cy="662902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 flipV="1">
                <a:off x="2638915" y="1526354"/>
                <a:ext cx="674804" cy="66290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41176" y="1735400"/>
                <a:ext cx="459212" cy="45296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0917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z="1200" smtClean="0"/>
              <a:t>4</a:t>
            </a:fld>
            <a:endParaRPr lang="en-US" sz="1200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434732" y="324889"/>
            <a:ext cx="5550392" cy="474182"/>
          </a:xfrm>
        </p:spPr>
        <p:txBody>
          <a:bodyPr anchor="ctr" anchorCtr="0"/>
          <a:lstStyle/>
          <a:p>
            <a:r>
              <a:rPr lang="en-US" sz="2500" dirty="0"/>
              <a:t>Statistical Description of microstructure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t="5478" r="3421" b="5126"/>
          <a:stretch/>
        </p:blipFill>
        <p:spPr bwMode="auto">
          <a:xfrm>
            <a:off x="5680323" y="1204201"/>
            <a:ext cx="3290685" cy="264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9"/>
          <p:cNvGrpSpPr>
            <a:grpSpLocks noChangeAspect="1"/>
          </p:cNvGrpSpPr>
          <p:nvPr/>
        </p:nvGrpSpPr>
        <p:grpSpPr>
          <a:xfrm>
            <a:off x="403653" y="1318880"/>
            <a:ext cx="2372498" cy="2381766"/>
            <a:chOff x="838200" y="2055316"/>
            <a:chExt cx="3429000" cy="3442395"/>
          </a:xfrm>
        </p:grpSpPr>
        <p:pic>
          <p:nvPicPr>
            <p:cNvPr id="8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" y="2055316"/>
              <a:ext cx="3429000" cy="3442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ight Arrow 8"/>
            <p:cNvSpPr/>
            <p:nvPr/>
          </p:nvSpPr>
          <p:spPr>
            <a:xfrm rot="17231246">
              <a:off x="1078101" y="3686088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rot="17231246">
              <a:off x="1501533" y="4548029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17231246">
              <a:off x="1806332" y="3176430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 rot="17231246">
              <a:off x="2796934" y="2795429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rot="17231246">
              <a:off x="3177932" y="4090830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rot="17231246">
              <a:off x="2339732" y="4624229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 rot="17231246">
              <a:off x="815731" y="2795431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 rot="17231246">
              <a:off x="815732" y="4776630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 rot="17231246">
              <a:off x="2873133" y="4929029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17231246">
              <a:off x="2415932" y="2566830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rot="17231246">
              <a:off x="2111132" y="3557429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 rot="17231246">
              <a:off x="3635133" y="4852829"/>
              <a:ext cx="696966" cy="14788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1109" y="925210"/>
            <a:ext cx="20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+mj-lt"/>
              </a:rPr>
              <a:t>Micrograph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87879" y="89225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+mj-lt"/>
              </a:rPr>
              <a:t>2-point auto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8070" y="3912968"/>
                <a:ext cx="8239897" cy="2354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100" dirty="0">
                    <a:latin typeface="+mj-lt"/>
                  </a:rPr>
                  <a:t>2-point correlation is the joint density of occurrence of local state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1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1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100" dirty="0">
                    <a:latin typeface="+mj-lt"/>
                  </a:rPr>
                  <a:t> at material points separated by vector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100" i="1" dirty="0">
                    <a:latin typeface="+mj-lt"/>
                  </a:rPr>
                  <a:t>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100" dirty="0">
                    <a:latin typeface="+mj-lt"/>
                  </a:rPr>
                  <a:t>Can be computed conveniently using FFT algorithms.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100" dirty="0">
                    <a:latin typeface="+mj-lt"/>
                  </a:rPr>
                  <a:t>More complex local states (crystal lattice orientation, tensorial variables, etc.) can be included in the definition.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100" dirty="0">
                    <a:latin typeface="+mj-lt"/>
                  </a:rPr>
                  <a:t>Applicable to partial/incomplete datasets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100" dirty="0">
                    <a:latin typeface="+mj-lt"/>
                  </a:rPr>
                  <a:t>Extensible for datasets with non-periodic/partially periodic datasets.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70" y="3912968"/>
                <a:ext cx="8239897" cy="2354491"/>
              </a:xfrm>
              <a:prstGeom prst="rect">
                <a:avLst/>
              </a:prstGeom>
              <a:blipFill>
                <a:blip r:embed="rId4"/>
                <a:stretch>
                  <a:fillRect l="-615" t="-1070" r="-923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812208" y="2108021"/>
                <a:ext cx="2989473" cy="873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208" y="2108021"/>
                <a:ext cx="2989473" cy="8730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32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Calculation of 2 point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9145" y="1187042"/>
                <a:ext cx="2219903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45" y="1187042"/>
                <a:ext cx="2219903" cy="672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8092" y="1270932"/>
            <a:ext cx="52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Two-point statistics expression is a convolution.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9145" y="2333343"/>
                <a:ext cx="3030253" cy="736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45" y="2333343"/>
                <a:ext cx="3030253" cy="736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91155" y="2378419"/>
            <a:ext cx="520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take the FFT of both sides to take care of the summation faster than convolution in real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9145" y="3738339"/>
                <a:ext cx="1971630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45" y="3738339"/>
                <a:ext cx="1971630" cy="56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338819" y="3698039"/>
            <a:ext cx="520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expression in top equation is nothing but a entry wise product in frequency space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9509" y="4759359"/>
            <a:ext cx="520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product, we take inverse FFT to go back to real space to obtain 2-point statistics.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9145" y="4844736"/>
                <a:ext cx="2566793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45" y="4844736"/>
                <a:ext cx="2566793" cy="565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96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1130" y="304800"/>
            <a:ext cx="5093994" cy="498475"/>
          </a:xfrm>
        </p:spPr>
        <p:txBody>
          <a:bodyPr anchor="ctr" anchorCtr="0"/>
          <a:lstStyle/>
          <a:p>
            <a:r>
              <a:rPr lang="en-US" dirty="0"/>
              <a:t>Principal Component Analysis (PCA)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485985" y="1886017"/>
            <a:ext cx="8213657" cy="3586935"/>
            <a:chOff x="485985" y="1886017"/>
            <a:chExt cx="8213657" cy="3586935"/>
          </a:xfrm>
        </p:grpSpPr>
        <p:sp>
          <p:nvSpPr>
            <p:cNvPr id="110" name="Right Arrow 109"/>
            <p:cNvSpPr/>
            <p:nvPr/>
          </p:nvSpPr>
          <p:spPr>
            <a:xfrm>
              <a:off x="3598827" y="3689146"/>
              <a:ext cx="547303" cy="27109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549850" y="3732961"/>
              <a:ext cx="547303" cy="271094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85985" y="1886017"/>
              <a:ext cx="3002821" cy="3586935"/>
              <a:chOff x="222215" y="2114617"/>
              <a:chExt cx="3002821" cy="35869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2215" y="2647826"/>
                <a:ext cx="2798165" cy="3053726"/>
                <a:chOff x="346224" y="3307566"/>
                <a:chExt cx="2798165" cy="3053726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481924" y="6190105"/>
                  <a:ext cx="236943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481924" y="3667183"/>
                  <a:ext cx="0" cy="25229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 flipV="1">
                  <a:off x="1231726" y="4386838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 flipV="1">
                  <a:off x="1416657" y="4571769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 flipV="1">
                  <a:off x="1615989" y="4763901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 flipV="1">
                  <a:off x="1428216" y="4814492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 flipV="1">
                  <a:off x="1289517" y="4167231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 flipV="1">
                  <a:off x="1659380" y="4537095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flipV="1">
                  <a:off x="1786521" y="4941633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 flipV="1">
                  <a:off x="1798079" y="5184356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 flipV="1">
                  <a:off x="1983011" y="5369288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844307" y="599196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46224" y="330756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07717" y="3795192"/>
                <a:ext cx="914769" cy="1808982"/>
                <a:chOff x="1231726" y="4454932"/>
                <a:chExt cx="914769" cy="180898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1235282" y="6100897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1420214" y="6100897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605146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801636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449205" y="6100897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1634137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790078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801636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986568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819069" y="6104750"/>
                  <a:ext cx="159164" cy="159164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>
                  <a:stCxn id="8" idx="2"/>
                  <a:endCxn id="20" idx="2"/>
                </p:cNvCxnSpPr>
                <p:nvPr/>
              </p:nvCxnSpPr>
              <p:spPr>
                <a:xfrm>
                  <a:off x="1231726" y="4454932"/>
                  <a:ext cx="3556" cy="172554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8" idx="6"/>
                  <a:endCxn id="16" idx="6"/>
                </p:cNvCxnSpPr>
                <p:nvPr/>
              </p:nvCxnSpPr>
              <p:spPr>
                <a:xfrm flipV="1">
                  <a:off x="2145732" y="5437382"/>
                  <a:ext cx="763" cy="74695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278598" y="3507491"/>
                <a:ext cx="1662146" cy="1365541"/>
                <a:chOff x="402607" y="4167231"/>
                <a:chExt cx="1662146" cy="1365541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406460" y="4394266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06460" y="4579198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02607" y="4764130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02607" y="4821921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02607" y="5191784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06460" y="4174660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6460" y="4544523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02607" y="4949061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02607" y="5191784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402607" y="5376716"/>
                  <a:ext cx="156056" cy="15605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/>
                <p:cNvCxnSpPr>
                  <a:stCxn id="12" idx="4"/>
                  <a:endCxn id="38" idx="0"/>
                </p:cNvCxnSpPr>
                <p:nvPr/>
              </p:nvCxnSpPr>
              <p:spPr>
                <a:xfrm flipH="1">
                  <a:off x="484488" y="4167231"/>
                  <a:ext cx="886771" cy="742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0"/>
                  <a:endCxn id="42" idx="4"/>
                </p:cNvCxnSpPr>
                <p:nvPr/>
              </p:nvCxnSpPr>
              <p:spPr>
                <a:xfrm flipH="1">
                  <a:off x="480635" y="5532772"/>
                  <a:ext cx="1584118" cy="0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1247250" y="2443138"/>
                <a:ext cx="1672796" cy="2515444"/>
                <a:chOff x="1371259" y="3102878"/>
                <a:chExt cx="1672796" cy="2515444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371259" y="3316454"/>
                  <a:ext cx="1672796" cy="2301868"/>
                  <a:chOff x="1371259" y="1487658"/>
                  <a:chExt cx="1672796" cy="2301868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 rot="3600000">
                    <a:off x="1248570" y="1994040"/>
                    <a:ext cx="2301868" cy="1289103"/>
                    <a:chOff x="2180521" y="2407867"/>
                    <a:chExt cx="1896941" cy="1062334"/>
                  </a:xfrm>
                </p:grpSpPr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 rot="7200000">
                      <a:off x="2597825" y="1990563"/>
                      <a:ext cx="1062334" cy="1896941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Oval 51"/>
                    <p:cNvSpPr/>
                    <p:nvPr/>
                  </p:nvSpPr>
                  <p:spPr>
                    <a:xfrm rot="7200000">
                      <a:off x="3098515" y="2881537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 rot="7200000">
                      <a:off x="2930472" y="2869250"/>
                      <a:ext cx="128312" cy="12831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 rot="7200000">
                      <a:off x="2750885" y="2915528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 rot="7200000">
                      <a:off x="3645356" y="2879895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 rot="7200000">
                      <a:off x="3437174" y="2875352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 rot="7200000">
                      <a:off x="3258757" y="2878945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 rot="7200000">
                      <a:off x="2839905" y="2874153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 rot="7200000">
                      <a:off x="2652802" y="2876907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 rot="7200000">
                      <a:off x="2501721" y="2866828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 rot="7200000">
                      <a:off x="3020809" y="2872617"/>
                      <a:ext cx="127683" cy="1276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9" name="Straight Connector 48"/>
                  <p:cNvCxnSpPr>
                    <a:stCxn id="12" idx="4"/>
                    <a:endCxn id="60" idx="5"/>
                  </p:cNvCxnSpPr>
                  <p:nvPr/>
                </p:nvCxnSpPr>
                <p:spPr>
                  <a:xfrm flipV="1">
                    <a:off x="1371259" y="1986636"/>
                    <a:ext cx="640406" cy="338151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>
                    <a:stCxn id="16" idx="7"/>
                    <a:endCxn id="55" idx="0"/>
                  </p:cNvCxnSpPr>
                  <p:nvPr/>
                </p:nvCxnSpPr>
                <p:spPr>
                  <a:xfrm flipV="1">
                    <a:off x="2122553" y="3328645"/>
                    <a:ext cx="624039" cy="337741"/>
                  </a:xfrm>
                  <a:prstGeom prst="line">
                    <a:avLst/>
                  </a:prstGeom>
                  <a:ln w="19050">
                    <a:solidFill>
                      <a:schemeClr val="accent6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1798780" y="3102878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p1</a:t>
                  </a: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1328149" y="3926177"/>
                <a:ext cx="1896887" cy="1264337"/>
                <a:chOff x="1273557" y="2902588"/>
                <a:chExt cx="1896887" cy="1264337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1780889" y="3041182"/>
                  <a:ext cx="1389555" cy="1125743"/>
                  <a:chOff x="1780889" y="3041182"/>
                  <a:chExt cx="1389555" cy="1125743"/>
                </a:xfrm>
              </p:grpSpPr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1780889" y="3041182"/>
                    <a:ext cx="1389555" cy="1125743"/>
                    <a:chOff x="6382197" y="3073549"/>
                    <a:chExt cx="1389555" cy="1125743"/>
                  </a:xfrm>
                </p:grpSpPr>
                <p:cxnSp>
                  <p:nvCxnSpPr>
                    <p:cNvPr id="71" name="Straight Arrow Connector 70"/>
                    <p:cNvCxnSpPr/>
                    <p:nvPr/>
                  </p:nvCxnSpPr>
                  <p:spPr>
                    <a:xfrm flipV="1">
                      <a:off x="6382197" y="3420038"/>
                      <a:ext cx="1336336" cy="759137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Oval 71"/>
                    <p:cNvSpPr/>
                    <p:nvPr/>
                  </p:nvSpPr>
                  <p:spPr>
                    <a:xfrm flipV="1">
                      <a:off x="6466506" y="4021230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 flipV="1">
                      <a:off x="6571977" y="3950548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 flipV="1">
                      <a:off x="6560829" y="3958521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 flipV="1">
                      <a:off x="6419564" y="4035808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>
                    <a:xfrm flipV="1">
                      <a:off x="6642201" y="3911117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Oval 76"/>
                    <p:cNvSpPr/>
                    <p:nvPr/>
                  </p:nvSpPr>
                  <p:spPr>
                    <a:xfrm flipV="1">
                      <a:off x="6709335" y="3867254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 flipV="1">
                      <a:off x="6602251" y="3946249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Oval 78"/>
                    <p:cNvSpPr/>
                    <p:nvPr/>
                  </p:nvSpPr>
                  <p:spPr>
                    <a:xfrm flipV="1">
                      <a:off x="6483477" y="3999852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Oval 79"/>
                    <p:cNvSpPr/>
                    <p:nvPr/>
                  </p:nvSpPr>
                  <p:spPr>
                    <a:xfrm flipV="1">
                      <a:off x="6533319" y="3972006"/>
                      <a:ext cx="163484" cy="16348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330606" y="3073549"/>
                      <a:ext cx="4411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p2</a:t>
                      </a:r>
                    </a:p>
                  </p:txBody>
                </p:sp>
              </p:grpSp>
              <p:grpSp>
                <p:nvGrpSpPr>
                  <p:cNvPr id="68" name="Group 67"/>
                  <p:cNvGrpSpPr/>
                  <p:nvPr/>
                </p:nvGrpSpPr>
                <p:grpSpPr>
                  <a:xfrm rot="3600000">
                    <a:off x="2719648" y="3586098"/>
                    <a:ext cx="144589" cy="144589"/>
                    <a:chOff x="5138442" y="5502584"/>
                    <a:chExt cx="178025" cy="178025"/>
                  </a:xfrm>
                </p:grpSpPr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5138442" y="5502584"/>
                      <a:ext cx="178025" cy="17802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5199294" y="5556687"/>
                      <a:ext cx="60530" cy="6053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1273557" y="2902588"/>
                  <a:ext cx="1008138" cy="1240395"/>
                  <a:chOff x="1273557" y="2902588"/>
                  <a:chExt cx="1008138" cy="1240395"/>
                </a:xfrm>
              </p:grpSpPr>
              <p:cxnSp>
                <p:nvCxnSpPr>
                  <p:cNvPr id="65" name="Straight Connector 64"/>
                  <p:cNvCxnSpPr>
                    <a:stCxn id="11" idx="1"/>
                    <a:endCxn id="75" idx="1"/>
                  </p:cNvCxnSpPr>
                  <p:nvPr/>
                </p:nvCxnSpPr>
                <p:spPr>
                  <a:xfrm>
                    <a:off x="1273557" y="3257057"/>
                    <a:ext cx="568641" cy="88592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1629671" y="2902588"/>
                    <a:ext cx="652024" cy="9916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2" name="TextBox 111"/>
              <p:cNvSpPr txBox="1"/>
              <p:nvPr/>
            </p:nvSpPr>
            <p:spPr>
              <a:xfrm>
                <a:off x="876862" y="2114617"/>
                <a:ext cx="16148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u="sng" dirty="0">
                    <a:latin typeface="+mj-lt"/>
                  </a:rPr>
                  <a:t>Original Axes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249915" y="1894402"/>
              <a:ext cx="2510914" cy="3572921"/>
              <a:chOff x="4082861" y="1894402"/>
              <a:chExt cx="2510914" cy="357292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4279688" y="2799784"/>
                <a:ext cx="1857343" cy="2523163"/>
                <a:chOff x="900006" y="2339416"/>
                <a:chExt cx="1857343" cy="2523163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900006" y="2339416"/>
                  <a:ext cx="14710" cy="2518597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900063" y="4849603"/>
                  <a:ext cx="1857286" cy="129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 rot="1948098">
                <a:off x="4797782" y="3453852"/>
                <a:ext cx="871617" cy="1301125"/>
                <a:chOff x="1231726" y="4167231"/>
                <a:chExt cx="914769" cy="1365541"/>
              </a:xfrm>
            </p:grpSpPr>
            <p:sp>
              <p:nvSpPr>
                <p:cNvPr id="87" name="Oval 86"/>
                <p:cNvSpPr/>
                <p:nvPr/>
              </p:nvSpPr>
              <p:spPr>
                <a:xfrm flipV="1">
                  <a:off x="1231726" y="4386838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 flipV="1">
                  <a:off x="1416657" y="4571769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flipV="1">
                  <a:off x="1615989" y="4763901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 flipV="1">
                  <a:off x="1428216" y="4814492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 flipV="1">
                  <a:off x="1289517" y="4167231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flipV="1">
                  <a:off x="1659380" y="4537095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flipV="1">
                  <a:off x="1786521" y="4941633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 flipV="1">
                  <a:off x="1798079" y="5184356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 flipV="1">
                  <a:off x="1983011" y="5369288"/>
                  <a:ext cx="163484" cy="1634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4082861" y="242170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p1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152629" y="5097991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p2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481878" y="1894402"/>
                <a:ext cx="1685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u="sng" dirty="0">
                    <a:latin typeface="+mj-lt"/>
                  </a:rPr>
                  <a:t>Principal Axes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83237" y="1889737"/>
              <a:ext cx="1616405" cy="3397299"/>
              <a:chOff x="7434928" y="1889737"/>
              <a:chExt cx="1616405" cy="3397299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8077620" y="2393371"/>
                <a:ext cx="441146" cy="2893665"/>
                <a:chOff x="8201052" y="1980807"/>
                <a:chExt cx="441146" cy="2893665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8410865" y="2355875"/>
                  <a:ext cx="14710" cy="2518597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>
                <a:xfrm rot="1948098" flipV="1">
                  <a:off x="8336851" y="3119443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 rot="1948098" flipV="1">
                  <a:off x="8334277" y="3362701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rot="1948098" flipV="1">
                  <a:off x="8331505" y="3619114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rot="1948098" flipV="1">
                  <a:off x="8332702" y="3563736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 rot="1948098" flipV="1">
                  <a:off x="8342592" y="2972464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 rot="1948098" flipV="1">
                  <a:off x="8328652" y="3458982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 rot="1948098" flipV="1">
                  <a:off x="8337222" y="3849220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 rot="1948098" flipV="1">
                  <a:off x="8327555" y="4050254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 rot="1948098" flipV="1">
                  <a:off x="8333073" y="4293514"/>
                  <a:ext cx="155772" cy="15577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8201052" y="1980807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p1</a:t>
                  </a:r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7434928" y="1889737"/>
                <a:ext cx="16164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u="sng" dirty="0">
                    <a:latin typeface="+mj-lt"/>
                  </a:rPr>
                  <a:t>Reduced Axis</a:t>
                </a:r>
              </a:p>
            </p:txBody>
          </p:sp>
        </p:grpSp>
      </p:grpSp>
      <p:sp>
        <p:nvSpPr>
          <p:cNvPr id="115" name="TextBox 114"/>
          <p:cNvSpPr txBox="1"/>
          <p:nvPr/>
        </p:nvSpPr>
        <p:spPr>
          <a:xfrm>
            <a:off x="434654" y="5673253"/>
            <a:ext cx="830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Obtain the first handful dimensions (out of possibly thousands or millions) that show the highest variation within the dataset.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6792" y="980810"/>
            <a:ext cx="8558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Objective and hierarchical identification of most characteristic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Features are </a:t>
            </a:r>
            <a:r>
              <a:rPr lang="en-US" sz="2200" u="sng" dirty="0">
                <a:latin typeface="+mj-lt"/>
              </a:rPr>
              <a:t>independent and uninformed </a:t>
            </a:r>
            <a:r>
              <a:rPr lang="en-US" sz="2200" dirty="0">
                <a:latin typeface="+mj-lt"/>
              </a:rPr>
              <a:t>of process and property.</a:t>
            </a:r>
          </a:p>
        </p:txBody>
      </p:sp>
    </p:spTree>
    <p:extLst>
      <p:ext uri="{BB962C8B-B14F-4D97-AF65-F5344CB8AC3E}">
        <p14:creationId xmlns:p14="http://schemas.microsoft.com/office/powerpoint/2010/main" val="110722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91130" y="304800"/>
            <a:ext cx="5093994" cy="498475"/>
          </a:xfrm>
        </p:spPr>
        <p:txBody>
          <a:bodyPr anchor="ctr" anchorCtr="0"/>
          <a:lstStyle/>
          <a:p>
            <a:r>
              <a:rPr lang="en-US" dirty="0"/>
              <a:t>Principal Component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13751" y="1137396"/>
                <a:ext cx="3688607" cy="135306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𝑘𝑟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Calibri  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51" y="1137396"/>
                <a:ext cx="3688607" cy="13530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56234" y="1580247"/>
                <a:ext cx="3025302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Calibri  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>
                  <a:solidFill>
                    <a:prstClr val="black"/>
                  </a:solidFill>
                  <a:latin typeface="Calibri  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34" y="1580247"/>
                <a:ext cx="3025302" cy="404983"/>
              </a:xfrm>
              <a:prstGeom prst="rect">
                <a:avLst/>
              </a:prstGeom>
              <a:blipFill rotWithShape="0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qual 1"/>
          <p:cNvSpPr/>
          <p:nvPr/>
        </p:nvSpPr>
        <p:spPr>
          <a:xfrm>
            <a:off x="1608994" y="5237670"/>
            <a:ext cx="404444" cy="27432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698" r="73102" b="2351"/>
          <a:stretch/>
        </p:blipFill>
        <p:spPr>
          <a:xfrm>
            <a:off x="2444262" y="4734750"/>
            <a:ext cx="1284037" cy="12801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36959" r="36664" b="2462"/>
          <a:stretch/>
        </p:blipFill>
        <p:spPr>
          <a:xfrm>
            <a:off x="4572003" y="4734750"/>
            <a:ext cx="1294176" cy="12801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73043" r="403"/>
          <a:stretch/>
        </p:blipFill>
        <p:spPr>
          <a:xfrm>
            <a:off x="6699744" y="4734750"/>
            <a:ext cx="1270789" cy="1280160"/>
          </a:xfrm>
          <a:prstGeom prst="rect">
            <a:avLst/>
          </a:prstGeom>
        </p:spPr>
      </p:pic>
      <p:sp>
        <p:nvSpPr>
          <p:cNvPr id="26" name="Plus 25"/>
          <p:cNvSpPr/>
          <p:nvPr/>
        </p:nvSpPr>
        <p:spPr>
          <a:xfrm>
            <a:off x="3780692" y="5214810"/>
            <a:ext cx="320040" cy="32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lus 29"/>
          <p:cNvSpPr/>
          <p:nvPr/>
        </p:nvSpPr>
        <p:spPr>
          <a:xfrm>
            <a:off x="5893778" y="5214810"/>
            <a:ext cx="320040" cy="32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lus 30"/>
          <p:cNvSpPr/>
          <p:nvPr/>
        </p:nvSpPr>
        <p:spPr>
          <a:xfrm>
            <a:off x="8021516" y="5214810"/>
            <a:ext cx="320040" cy="32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8446723" y="53291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648946" y="53291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845307" y="53291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26625" y="5102182"/>
                <a:ext cx="4730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25" y="5102182"/>
                <a:ext cx="47307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58658" y="5102182"/>
                <a:ext cx="4813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658" y="5102182"/>
                <a:ext cx="4813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25055" y="5102182"/>
                <a:ext cx="4813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055" y="5102182"/>
                <a:ext cx="48134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717996" y="4283470"/>
                <a:ext cx="7392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996" y="4283470"/>
                <a:ext cx="739240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857457" y="4283470"/>
                <a:ext cx="746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457" y="4283470"/>
                <a:ext cx="74635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941234" y="4283470"/>
                <a:ext cx="746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234" y="4283470"/>
                <a:ext cx="746358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7730" y="2871156"/>
                <a:ext cx="88362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𝑘𝑟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are orthonormal basis vectors which count as unweighted microstructure features.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are PC weights and explicitly represents the microstructure.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0" y="2871156"/>
                <a:ext cx="8836270" cy="1200329"/>
              </a:xfrm>
              <a:prstGeom prst="rect">
                <a:avLst/>
              </a:prstGeom>
              <a:blipFill rotWithShape="0">
                <a:blip r:embed="rId11"/>
                <a:stretch>
                  <a:fillRect l="-89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1" t="11146" r="41149" b="17161"/>
          <a:stretch/>
        </p:blipFill>
        <p:spPr>
          <a:xfrm>
            <a:off x="272562" y="4734750"/>
            <a:ext cx="1280159" cy="1280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07707" y="4283470"/>
                <a:ext cx="517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07" y="4283470"/>
                <a:ext cx="517962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176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11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9F0075-A552-5F4F-BF41-EC154014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1F189A-0307-6142-8ED0-C191AC8C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PyMKS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7D712-7E7F-1D43-9DBF-BA029DF1F40A}"/>
              </a:ext>
            </a:extLst>
          </p:cNvPr>
          <p:cNvSpPr txBox="1"/>
          <p:nvPr/>
        </p:nvSpPr>
        <p:spPr>
          <a:xfrm>
            <a:off x="83821" y="2108752"/>
            <a:ext cx="898536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$ </a:t>
            </a:r>
            <a:r>
              <a:rPr lang="en-US" sz="1200" dirty="0" err="1">
                <a:latin typeface="+mj-lt"/>
              </a:rPr>
              <a:t>conda</a:t>
            </a:r>
            <a:r>
              <a:rPr lang="en-US" sz="1200" dirty="0">
                <a:latin typeface="+mj-lt"/>
              </a:rPr>
              <a:t> install -c </a:t>
            </a:r>
            <a:r>
              <a:rPr lang="en-US" sz="1200" dirty="0" err="1">
                <a:latin typeface="+mj-lt"/>
              </a:rPr>
              <a:t>conda</a:t>
            </a:r>
            <a:r>
              <a:rPr lang="en-US" sz="1200" dirty="0">
                <a:latin typeface="+mj-lt"/>
              </a:rPr>
              <a:t>-forge </a:t>
            </a:r>
            <a:r>
              <a:rPr lang="en-US" sz="1200" dirty="0" err="1">
                <a:latin typeface="+mj-lt"/>
              </a:rPr>
              <a:t>pymks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scikit</a:t>
            </a:r>
            <a:r>
              <a:rPr lang="en-US" sz="1200" dirty="0">
                <a:latin typeface="+mj-lt"/>
              </a:rPr>
              <a:t>-learn=0.19 </a:t>
            </a:r>
            <a:r>
              <a:rPr lang="en-US" sz="1200" dirty="0" err="1">
                <a:latin typeface="+mj-lt"/>
              </a:rPr>
              <a:t>sfepy</a:t>
            </a:r>
            <a:r>
              <a:rPr lang="en-US" sz="1200" dirty="0">
                <a:latin typeface="+mj-lt"/>
              </a:rPr>
              <a:t>=2017.2 </a:t>
            </a:r>
            <a:r>
              <a:rPr lang="en-US" sz="1200" dirty="0" err="1">
                <a:latin typeface="+mj-lt"/>
              </a:rPr>
              <a:t>toolz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scipy</a:t>
            </a:r>
            <a:r>
              <a:rPr lang="en-US" sz="1200" dirty="0">
                <a:latin typeface="+mj-lt"/>
              </a:rPr>
              <a:t>=0.19.1 matplotlib=2.0.2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$ </a:t>
            </a:r>
            <a:r>
              <a:rPr lang="en-US" sz="1200" dirty="0" err="1">
                <a:latin typeface="+mj-lt"/>
              </a:rPr>
              <a:t>conda</a:t>
            </a:r>
            <a:r>
              <a:rPr lang="en-US" sz="1200" dirty="0">
                <a:latin typeface="+mj-lt"/>
              </a:rPr>
              <a:t> install </a:t>
            </a:r>
            <a:r>
              <a:rPr lang="en-US" sz="1200" dirty="0" err="1">
                <a:latin typeface="+mj-lt"/>
              </a:rPr>
              <a:t>jupyter</a:t>
            </a:r>
            <a:r>
              <a:rPr lang="en-US" sz="1200" dirty="0">
                <a:latin typeface="+mj-lt"/>
              </a:rPr>
              <a:t> 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$ </a:t>
            </a:r>
            <a:r>
              <a:rPr lang="en-US" sz="1200" dirty="0" err="1">
                <a:latin typeface="+mj-lt"/>
              </a:rPr>
              <a:t>conda</a:t>
            </a:r>
            <a:r>
              <a:rPr lang="en-US" sz="1200" dirty="0">
                <a:latin typeface="+mj-lt"/>
              </a:rPr>
              <a:t> install </a:t>
            </a:r>
            <a:r>
              <a:rPr lang="en-US" sz="1200" dirty="0" err="1">
                <a:latin typeface="+mj-lt"/>
              </a:rPr>
              <a:t>dask</a:t>
            </a:r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$ </a:t>
            </a:r>
            <a:r>
              <a:rPr lang="en-US" sz="1200" dirty="0" err="1">
                <a:latin typeface="+mj-lt"/>
              </a:rPr>
              <a:t>conda</a:t>
            </a:r>
            <a:r>
              <a:rPr lang="en-US" sz="1200" dirty="0">
                <a:latin typeface="+mj-lt"/>
              </a:rPr>
              <a:t> install -c </a:t>
            </a:r>
            <a:r>
              <a:rPr lang="en-US" sz="1200" dirty="0" err="1">
                <a:latin typeface="+mj-lt"/>
              </a:rPr>
              <a:t>conda</a:t>
            </a:r>
            <a:r>
              <a:rPr lang="en-US" sz="1200" dirty="0">
                <a:latin typeface="+mj-lt"/>
              </a:rPr>
              <a:t>-forge </a:t>
            </a:r>
            <a:r>
              <a:rPr lang="en-US" sz="1200" dirty="0" err="1">
                <a:latin typeface="+mj-lt"/>
              </a:rPr>
              <a:t>bqplot</a:t>
            </a:r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Link to tutorial:</a:t>
            </a:r>
          </a:p>
          <a:p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688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C86E-9435-4259-8634-87C00CD23ABF}" type="slidenum">
              <a:rPr lang="en-US" sz="1400" smtClean="0"/>
              <a:t>9</a:t>
            </a:fld>
            <a:endParaRPr lang="en-US" sz="1400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91130" y="304800"/>
            <a:ext cx="5093994" cy="498475"/>
          </a:xfrm>
        </p:spPr>
        <p:txBody>
          <a:bodyPr anchor="ctr" anchorCtr="0"/>
          <a:lstStyle/>
          <a:p>
            <a:r>
              <a:rPr lang="en-US" dirty="0"/>
              <a:t>Documentation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698" y="1226701"/>
            <a:ext cx="83260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Delineation of the space of 2-point correlations in a composite material system</a:t>
            </a:r>
          </a:p>
          <a:p>
            <a:r>
              <a:rPr lang="en-US" dirty="0">
                <a:hlinkClick r:id="rId2"/>
              </a:rPr>
              <a:t>http://www.sciencedirect.com/science/article/pii/S1359645408004886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Understanding and visualizing microstructure and microstructure variance as a stochastic process</a:t>
            </a:r>
          </a:p>
          <a:p>
            <a:r>
              <a:rPr lang="en-US" dirty="0">
                <a:hlinkClick r:id="rId3"/>
              </a:rPr>
              <a:t>http://www.sciencedirect.com/science/article/pii/S1359645411004654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Structure–property linkages using a data science approach: Application to a non-metallic inclusion/steel composite system</a:t>
            </a:r>
          </a:p>
          <a:p>
            <a:r>
              <a:rPr lang="en-US" dirty="0">
                <a:hlinkClick r:id="rId4"/>
              </a:rPr>
              <a:t>http://www.sciencedirect.com/science/article/pii/S1359645415001603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Versatile algorithms for the computation of 2-point spatial correlations in quantifying material structure</a:t>
            </a:r>
          </a:p>
          <a:p>
            <a:r>
              <a:rPr lang="en-US" dirty="0">
                <a:hlinkClick r:id="rId5"/>
              </a:rPr>
              <a:t>https://link.springer.com/article/10.1186/s40192-015-0044-x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8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ME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4" id="{EBCA0808-34B7-42FE-8FA9-68FBA9785D98}" vid="{2591E44A-E5F6-4370-97EC-62283C5307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21281</TotalTime>
  <Words>559</Words>
  <Application>Microsoft Macintosh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 </vt:lpstr>
      <vt:lpstr>Cambria Math</vt:lpstr>
      <vt:lpstr>Times New Roman</vt:lpstr>
      <vt:lpstr>Wingdings</vt:lpstr>
      <vt:lpstr>TemplateME43</vt:lpstr>
      <vt:lpstr>PowerPoint Presentation</vt:lpstr>
      <vt:lpstr>Local Microstructure Descriptor for Composites</vt:lpstr>
      <vt:lpstr>2 Point Statistics</vt:lpstr>
      <vt:lpstr>Statistical Description of microstructure</vt:lpstr>
      <vt:lpstr>Calculation of 2 point statistics</vt:lpstr>
      <vt:lpstr>Principal Component Analysis (PCA)</vt:lpstr>
      <vt:lpstr>Principal Component Analysis (PCA)</vt:lpstr>
      <vt:lpstr>Install PyMKS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yyabansu3</dc:creator>
  <cp:lastModifiedBy>Shanker, Apaar</cp:lastModifiedBy>
  <cp:revision>315</cp:revision>
  <dcterms:created xsi:type="dcterms:W3CDTF">2014-03-25T18:48:54Z</dcterms:created>
  <dcterms:modified xsi:type="dcterms:W3CDTF">2020-02-10T19:41:15Z</dcterms:modified>
</cp:coreProperties>
</file>