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4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60" r:id="rId4"/>
    <p:sldId id="261" r:id="rId5"/>
    <p:sldId id="257" r:id="rId6"/>
    <p:sldId id="26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3" r:id="rId16"/>
    <p:sldId id="272" r:id="rId17"/>
    <p:sldId id="274" r:id="rId18"/>
    <p:sldId id="277" r:id="rId19"/>
    <p:sldId id="275" r:id="rId20"/>
    <p:sldId id="276" r:id="rId21"/>
    <p:sldId id="259" r:id="rId22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321">
          <p15:clr>
            <a:srgbClr val="A4A3A4"/>
          </p15:clr>
        </p15:guide>
        <p15:guide id="3" orient="horz" pos="1071">
          <p15:clr>
            <a:srgbClr val="A4A3A4"/>
          </p15:clr>
        </p15:guide>
        <p15:guide id="4" orient="horz" pos="1480" userDrawn="1">
          <p15:clr>
            <a:srgbClr val="A4A3A4"/>
          </p15:clr>
        </p15:guide>
        <p15:guide id="5" pos="3120">
          <p15:clr>
            <a:srgbClr val="A4A3A4"/>
          </p15:clr>
        </p15:guide>
        <p15:guide id="6" pos="308">
          <p15:clr>
            <a:srgbClr val="A4A3A4"/>
          </p15:clr>
        </p15:guide>
        <p15:guide id="7" pos="5842" userDrawn="1">
          <p15:clr>
            <a:srgbClr val="A4A3A4"/>
          </p15:clr>
        </p15:guide>
        <p15:guide id="8" pos="2984" userDrawn="1">
          <p15:clr>
            <a:srgbClr val="A4A3A4"/>
          </p15:clr>
        </p15:guide>
        <p15:guide id="9" pos="3188">
          <p15:clr>
            <a:srgbClr val="A4A3A4"/>
          </p15:clr>
        </p15:guide>
        <p15:guide id="10" pos="1033" userDrawn="1">
          <p15:clr>
            <a:srgbClr val="A4A3A4"/>
          </p15:clr>
        </p15:guide>
        <p15:guide id="11" pos="34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승준" initials="오" lastIdx="1" clrIdx="0">
    <p:extLst>
      <p:ext uri="{19B8F6BF-5375-455C-9EA6-DF929625EA0E}">
        <p15:presenceInfo xmlns:p15="http://schemas.microsoft.com/office/powerpoint/2012/main" userId="S::tmdwns0907@hanyang.ac.kr::b57430ba-67d6-443e-8635-b1c397b8f08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7D1"/>
    <a:srgbClr val="1175B3"/>
    <a:srgbClr val="41B6E6"/>
    <a:srgbClr val="E499C2"/>
    <a:srgbClr val="203864"/>
    <a:srgbClr val="7CC5F3"/>
    <a:srgbClr val="FFEBAD"/>
    <a:srgbClr val="A18E5D"/>
    <a:srgbClr val="E6E6E6"/>
    <a:srgbClr val="FBE4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9" autoAdjust="0"/>
    <p:restoredTop sz="98692" autoAdjust="0"/>
  </p:normalViewPr>
  <p:slideViewPr>
    <p:cSldViewPr snapToGrid="0" snapToObjects="1">
      <p:cViewPr varScale="1">
        <p:scale>
          <a:sx n="85" d="100"/>
          <a:sy n="85" d="100"/>
        </p:scale>
        <p:origin x="1363" y="86"/>
      </p:cViewPr>
      <p:guideLst>
        <p:guide orient="horz" pos="1321"/>
        <p:guide orient="horz" pos="1071"/>
        <p:guide orient="horz" pos="1480"/>
        <p:guide pos="3120"/>
        <p:guide pos="308"/>
        <p:guide pos="5842"/>
        <p:guide pos="2984"/>
        <p:guide pos="3188"/>
        <p:guide pos="1033"/>
        <p:guide pos="347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-4110" y="-96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099" cy="496967"/>
          </a:xfrm>
          <a:prstGeom prst="rect">
            <a:avLst/>
          </a:prstGeom>
        </p:spPr>
        <p:txBody>
          <a:bodyPr vert="horz" lIns="91833" tIns="45917" rIns="91833" bIns="459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1"/>
            <a:ext cx="2949099" cy="496967"/>
          </a:xfrm>
          <a:prstGeom prst="rect">
            <a:avLst/>
          </a:prstGeom>
        </p:spPr>
        <p:txBody>
          <a:bodyPr vert="horz" lIns="91833" tIns="45917" rIns="91833" bIns="45917" rtlCol="0"/>
          <a:lstStyle>
            <a:lvl1pPr algn="r">
              <a:defRPr sz="1200"/>
            </a:lvl1pPr>
          </a:lstStyle>
          <a:p>
            <a:fld id="{56125EB9-B568-4970-8A00-174C0FACC011}" type="datetimeFigureOut">
              <a:rPr lang="ko-KR" altLang="en-US" smtClean="0"/>
              <a:pPr/>
              <a:t>2020-03-23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6967"/>
          </a:xfrm>
          <a:prstGeom prst="rect">
            <a:avLst/>
          </a:prstGeom>
        </p:spPr>
        <p:txBody>
          <a:bodyPr vert="horz" lIns="91833" tIns="45917" rIns="91833" bIns="459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7"/>
            <a:ext cx="2949099" cy="496967"/>
          </a:xfrm>
          <a:prstGeom prst="rect">
            <a:avLst/>
          </a:prstGeom>
        </p:spPr>
        <p:txBody>
          <a:bodyPr vert="horz" lIns="91833" tIns="45917" rIns="91833" bIns="45917" rtlCol="0" anchor="b"/>
          <a:lstStyle>
            <a:lvl1pPr algn="r">
              <a:defRPr sz="1200"/>
            </a:lvl1pPr>
          </a:lstStyle>
          <a:p>
            <a:fld id="{64BD42D6-F0FA-477B-9011-CD15656248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840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099" cy="496967"/>
          </a:xfrm>
          <a:prstGeom prst="rect">
            <a:avLst/>
          </a:prstGeom>
        </p:spPr>
        <p:txBody>
          <a:bodyPr vert="horz" lIns="91833" tIns="45917" rIns="91833" bIns="459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1"/>
            <a:ext cx="2949099" cy="496967"/>
          </a:xfrm>
          <a:prstGeom prst="rect">
            <a:avLst/>
          </a:prstGeom>
        </p:spPr>
        <p:txBody>
          <a:bodyPr vert="horz" lIns="91833" tIns="45917" rIns="91833" bIns="45917" rtlCol="0"/>
          <a:lstStyle>
            <a:lvl1pPr algn="r">
              <a:defRPr sz="1200"/>
            </a:lvl1pPr>
          </a:lstStyle>
          <a:p>
            <a:fld id="{B3947741-A22E-4480-84C0-CC23461D308A}" type="datetimeFigureOut">
              <a:rPr lang="ko-KR" altLang="en-US" smtClean="0"/>
              <a:pPr/>
              <a:t>2020-03-23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33" tIns="45917" rIns="91833" bIns="4591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3"/>
          </a:xfrm>
          <a:prstGeom prst="rect">
            <a:avLst/>
          </a:prstGeom>
        </p:spPr>
        <p:txBody>
          <a:bodyPr vert="horz" lIns="91833" tIns="45917" rIns="91833" bIns="4591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6967"/>
          </a:xfrm>
          <a:prstGeom prst="rect">
            <a:avLst/>
          </a:prstGeom>
        </p:spPr>
        <p:txBody>
          <a:bodyPr vert="horz" lIns="91833" tIns="45917" rIns="91833" bIns="459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7"/>
            <a:ext cx="2949099" cy="496967"/>
          </a:xfrm>
          <a:prstGeom prst="rect">
            <a:avLst/>
          </a:prstGeom>
        </p:spPr>
        <p:txBody>
          <a:bodyPr vert="horz" lIns="91833" tIns="45917" rIns="91833" bIns="45917" rtlCol="0" anchor="b"/>
          <a:lstStyle>
            <a:lvl1pPr algn="r">
              <a:defRPr sz="1200"/>
            </a:lvl1pPr>
          </a:lstStyle>
          <a:p>
            <a:fld id="{FB16F937-3A99-4EB8-888A-F546F6C77C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100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832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68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46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0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2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8" r:id="rId3"/>
    <p:sldLayoutId id="2147483707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75BD7-0753-49FE-B968-E2167ADFEF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" t="3349" r="1837" b="3349"/>
          <a:stretch/>
        </p:blipFill>
        <p:spPr>
          <a:xfrm>
            <a:off x="0" y="-1"/>
            <a:ext cx="9906000" cy="685800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880799B-77E9-4984-AC47-003325DEB809}"/>
              </a:ext>
            </a:extLst>
          </p:cNvPr>
          <p:cNvSpPr/>
          <p:nvPr/>
        </p:nvSpPr>
        <p:spPr>
          <a:xfrm>
            <a:off x="0" y="638629"/>
            <a:ext cx="4737100" cy="5762171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BAC941-7FE5-4298-8A58-8E7153792B01}"/>
              </a:ext>
            </a:extLst>
          </p:cNvPr>
          <p:cNvSpPr/>
          <p:nvPr/>
        </p:nvSpPr>
        <p:spPr>
          <a:xfrm>
            <a:off x="-99152" y="907143"/>
            <a:ext cx="4584066" cy="52251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927086-9EE0-4263-B683-E0F8BC4D6045}"/>
              </a:ext>
            </a:extLst>
          </p:cNvPr>
          <p:cNvSpPr/>
          <p:nvPr/>
        </p:nvSpPr>
        <p:spPr>
          <a:xfrm>
            <a:off x="508000" y="1408113"/>
            <a:ext cx="3646714" cy="202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갓승준의</a:t>
            </a:r>
            <a:endParaRPr lang="en-US" altLang="ko-KR" sz="4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  <a:p>
            <a:r>
              <a:rPr lang="ko-KR" altLang="en-US" sz="4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다익스트라</a:t>
            </a:r>
            <a:r>
              <a:rPr lang="en-US" altLang="ko-KR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&amp;</a:t>
            </a:r>
          </a:p>
          <a:p>
            <a:r>
              <a:rPr lang="ko-KR" altLang="en-US" sz="4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플로이드</a:t>
            </a:r>
            <a:r>
              <a:rPr lang="ko-KR" altLang="en-US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</a:t>
            </a:r>
            <a:r>
              <a:rPr lang="ko-KR" altLang="en-US" sz="4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워셜</a:t>
            </a:r>
            <a:endParaRPr lang="en-US" altLang="ko-KR" sz="4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  <a:p>
            <a:r>
              <a:rPr lang="ko-KR" altLang="en-US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교실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376E25-9109-4479-8F7E-1170A1AECFBC}"/>
              </a:ext>
            </a:extLst>
          </p:cNvPr>
          <p:cNvSpPr/>
          <p:nvPr/>
        </p:nvSpPr>
        <p:spPr>
          <a:xfrm>
            <a:off x="508000" y="4889500"/>
            <a:ext cx="3646714" cy="801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갓승준</a:t>
            </a:r>
            <a:br>
              <a:rPr lang="en-US" altLang="ko-KR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4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2020.03.24</a:t>
            </a:r>
            <a:endParaRPr lang="ko-KR" altLang="en-US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2864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186AB2-E7E0-4E99-9A68-3187A34ABCF3}"/>
              </a:ext>
            </a:extLst>
          </p:cNvPr>
          <p:cNvSpPr/>
          <p:nvPr/>
        </p:nvSpPr>
        <p:spPr>
          <a:xfrm>
            <a:off x="0" y="1295399"/>
            <a:ext cx="9906000" cy="5562600"/>
          </a:xfrm>
          <a:prstGeom prst="rect">
            <a:avLst/>
          </a:prstGeom>
          <a:solidFill>
            <a:srgbClr val="7CC5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30519-FD31-4B1B-ACC6-4D7889C521CD}"/>
              </a:ext>
            </a:extLst>
          </p:cNvPr>
          <p:cNvSpPr/>
          <p:nvPr/>
        </p:nvSpPr>
        <p:spPr>
          <a:xfrm>
            <a:off x="0" y="0"/>
            <a:ext cx="9906000" cy="12954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588A7-DBD1-4F18-95A8-C6B251426AC3}"/>
              </a:ext>
            </a:extLst>
          </p:cNvPr>
          <p:cNvSpPr/>
          <p:nvPr/>
        </p:nvSpPr>
        <p:spPr>
          <a:xfrm>
            <a:off x="507999" y="429768"/>
            <a:ext cx="5006975" cy="86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err="1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보노보노</a:t>
            </a:r>
            <a:r>
              <a:rPr lang="ko-KR" altLang="en-US" sz="4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가</a:t>
            </a:r>
            <a:r>
              <a:rPr lang="ko-KR" altLang="en-US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어때서</a:t>
            </a:r>
            <a:r>
              <a:rPr lang="en-US" altLang="ko-KR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...</a:t>
            </a:r>
            <a:endParaRPr lang="ko-KR" altLang="en-US" sz="4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4AB4A-B511-4DB7-BAC7-27741A2C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0" b="15816"/>
          <a:stretch/>
        </p:blipFill>
        <p:spPr>
          <a:xfrm>
            <a:off x="7854696" y="5147414"/>
            <a:ext cx="2051304" cy="17105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7C62AA-46E7-451D-B9FE-5B9DAC601EBA}"/>
              </a:ext>
            </a:extLst>
          </p:cNvPr>
          <p:cNvSpPr txBox="1"/>
          <p:nvPr/>
        </p:nvSpPr>
        <p:spPr>
          <a:xfrm>
            <a:off x="5238750" y="1416424"/>
            <a:ext cx="4667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아직 방문하지 않은 정점들 중 거리가 가장 짧은 정점을 하나 선택해 방문한다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② </a:t>
            </a:r>
            <a:r>
              <a:rPr lang="ko-KR" altLang="en-US" dirty="0"/>
              <a:t>해당 정점에서 인접하고 아직 방문하지 않은 정점들의 거리를 갱신한다</a:t>
            </a:r>
            <a:r>
              <a:rPr lang="en-US" altLang="ko-KR" dirty="0"/>
              <a:t>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F81F2E4-DB86-42FD-98BB-4D66784E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398"/>
            <a:ext cx="523875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198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186AB2-E7E0-4E99-9A68-3187A34ABCF3}"/>
              </a:ext>
            </a:extLst>
          </p:cNvPr>
          <p:cNvSpPr/>
          <p:nvPr/>
        </p:nvSpPr>
        <p:spPr>
          <a:xfrm>
            <a:off x="0" y="1295399"/>
            <a:ext cx="9906000" cy="5562600"/>
          </a:xfrm>
          <a:prstGeom prst="rect">
            <a:avLst/>
          </a:prstGeom>
          <a:solidFill>
            <a:srgbClr val="7CC5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30519-FD31-4B1B-ACC6-4D7889C521CD}"/>
              </a:ext>
            </a:extLst>
          </p:cNvPr>
          <p:cNvSpPr/>
          <p:nvPr/>
        </p:nvSpPr>
        <p:spPr>
          <a:xfrm>
            <a:off x="0" y="0"/>
            <a:ext cx="9906000" cy="12954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588A7-DBD1-4F18-95A8-C6B251426AC3}"/>
              </a:ext>
            </a:extLst>
          </p:cNvPr>
          <p:cNvSpPr/>
          <p:nvPr/>
        </p:nvSpPr>
        <p:spPr>
          <a:xfrm>
            <a:off x="507999" y="429768"/>
            <a:ext cx="5006975" cy="86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err="1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보노보노</a:t>
            </a:r>
            <a:r>
              <a:rPr lang="ko-KR" altLang="en-US" sz="4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가</a:t>
            </a:r>
            <a:r>
              <a:rPr lang="ko-KR" altLang="en-US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어때서</a:t>
            </a:r>
            <a:r>
              <a:rPr lang="en-US" altLang="ko-KR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...</a:t>
            </a:r>
            <a:endParaRPr lang="ko-KR" altLang="en-US" sz="4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4AB4A-B511-4DB7-BAC7-27741A2C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0" b="15816"/>
          <a:stretch/>
        </p:blipFill>
        <p:spPr>
          <a:xfrm>
            <a:off x="7854696" y="5147414"/>
            <a:ext cx="2051304" cy="17105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7C62AA-46E7-451D-B9FE-5B9DAC601EBA}"/>
              </a:ext>
            </a:extLst>
          </p:cNvPr>
          <p:cNvSpPr txBox="1"/>
          <p:nvPr/>
        </p:nvSpPr>
        <p:spPr>
          <a:xfrm>
            <a:off x="5238750" y="1416424"/>
            <a:ext cx="4667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아직 방문하지 않은 정점들 중 거리가 가장 짧은 정점을 하나 선택해 방문한다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② </a:t>
            </a:r>
            <a:r>
              <a:rPr lang="ko-KR" altLang="en-US" dirty="0"/>
              <a:t>해당 정점에서 인접하고 아직 방문하지 않은 정점들의 거리를 갱신한다</a:t>
            </a:r>
            <a:r>
              <a:rPr lang="en-US" altLang="ko-KR" dirty="0"/>
              <a:t>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E556CAE-DB5A-4CAC-A0FE-8C51C8FA4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5238750" cy="556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806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186AB2-E7E0-4E99-9A68-3187A34ABCF3}"/>
              </a:ext>
            </a:extLst>
          </p:cNvPr>
          <p:cNvSpPr/>
          <p:nvPr/>
        </p:nvSpPr>
        <p:spPr>
          <a:xfrm>
            <a:off x="0" y="1295399"/>
            <a:ext cx="9906000" cy="5562600"/>
          </a:xfrm>
          <a:prstGeom prst="rect">
            <a:avLst/>
          </a:prstGeom>
          <a:solidFill>
            <a:srgbClr val="7CC5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30519-FD31-4B1B-ACC6-4D7889C521CD}"/>
              </a:ext>
            </a:extLst>
          </p:cNvPr>
          <p:cNvSpPr/>
          <p:nvPr/>
        </p:nvSpPr>
        <p:spPr>
          <a:xfrm>
            <a:off x="0" y="0"/>
            <a:ext cx="9906000" cy="12954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588A7-DBD1-4F18-95A8-C6B251426AC3}"/>
              </a:ext>
            </a:extLst>
          </p:cNvPr>
          <p:cNvSpPr/>
          <p:nvPr/>
        </p:nvSpPr>
        <p:spPr>
          <a:xfrm>
            <a:off x="507999" y="429768"/>
            <a:ext cx="5006975" cy="86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err="1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보노보노</a:t>
            </a:r>
            <a:r>
              <a:rPr lang="ko-KR" altLang="en-US" sz="4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가</a:t>
            </a:r>
            <a:r>
              <a:rPr lang="ko-KR" altLang="en-US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어때서</a:t>
            </a:r>
            <a:r>
              <a:rPr lang="en-US" altLang="ko-KR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...</a:t>
            </a:r>
            <a:endParaRPr lang="ko-KR" altLang="en-US" sz="4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4AB4A-B511-4DB7-BAC7-27741A2C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0" b="15816"/>
          <a:stretch/>
        </p:blipFill>
        <p:spPr>
          <a:xfrm>
            <a:off x="7854696" y="5147414"/>
            <a:ext cx="2051304" cy="17105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7C62AA-46E7-451D-B9FE-5B9DAC601EBA}"/>
              </a:ext>
            </a:extLst>
          </p:cNvPr>
          <p:cNvSpPr txBox="1"/>
          <p:nvPr/>
        </p:nvSpPr>
        <p:spPr>
          <a:xfrm>
            <a:off x="5238750" y="1416424"/>
            <a:ext cx="4667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아직 방문하지 않은 정점들 중 거리가 가장 짧은 정점을 하나 선택해 방문한다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② </a:t>
            </a:r>
            <a:r>
              <a:rPr lang="ko-KR" altLang="en-US" dirty="0"/>
              <a:t>해당 정점에서 인접하고 아직 방문하지 않은 정점들의 거리를 갱신한다</a:t>
            </a:r>
            <a:r>
              <a:rPr lang="en-US" altLang="ko-KR" dirty="0"/>
              <a:t>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6D40653-7F4E-42C2-8376-69FDB112F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5238750" cy="556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865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186AB2-E7E0-4E99-9A68-3187A34ABCF3}"/>
              </a:ext>
            </a:extLst>
          </p:cNvPr>
          <p:cNvSpPr/>
          <p:nvPr/>
        </p:nvSpPr>
        <p:spPr>
          <a:xfrm>
            <a:off x="0" y="1295399"/>
            <a:ext cx="9906000" cy="5562600"/>
          </a:xfrm>
          <a:prstGeom prst="rect">
            <a:avLst/>
          </a:prstGeom>
          <a:solidFill>
            <a:srgbClr val="7CC5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30519-FD31-4B1B-ACC6-4D7889C521CD}"/>
              </a:ext>
            </a:extLst>
          </p:cNvPr>
          <p:cNvSpPr/>
          <p:nvPr/>
        </p:nvSpPr>
        <p:spPr>
          <a:xfrm>
            <a:off x="0" y="0"/>
            <a:ext cx="9906000" cy="12954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588A7-DBD1-4F18-95A8-C6B251426AC3}"/>
              </a:ext>
            </a:extLst>
          </p:cNvPr>
          <p:cNvSpPr/>
          <p:nvPr/>
        </p:nvSpPr>
        <p:spPr>
          <a:xfrm>
            <a:off x="507999" y="429768"/>
            <a:ext cx="5006975" cy="86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err="1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보노보노</a:t>
            </a:r>
            <a:r>
              <a:rPr lang="ko-KR" altLang="en-US" sz="4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가</a:t>
            </a:r>
            <a:r>
              <a:rPr lang="ko-KR" altLang="en-US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어때서</a:t>
            </a:r>
            <a:r>
              <a:rPr lang="en-US" altLang="ko-KR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...</a:t>
            </a:r>
            <a:endParaRPr lang="ko-KR" altLang="en-US" sz="4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4AB4A-B511-4DB7-BAC7-27741A2C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0" b="15816"/>
          <a:stretch/>
        </p:blipFill>
        <p:spPr>
          <a:xfrm>
            <a:off x="7854696" y="5147414"/>
            <a:ext cx="2051304" cy="17105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7C62AA-46E7-451D-B9FE-5B9DAC601EBA}"/>
              </a:ext>
            </a:extLst>
          </p:cNvPr>
          <p:cNvSpPr txBox="1"/>
          <p:nvPr/>
        </p:nvSpPr>
        <p:spPr>
          <a:xfrm>
            <a:off x="5238750" y="1416424"/>
            <a:ext cx="4667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아직 방문하지 않은 정점들 중 거리가 가장 짧은 정점을 하나 선택해 방문한다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② </a:t>
            </a:r>
            <a:r>
              <a:rPr lang="ko-KR" altLang="en-US" dirty="0"/>
              <a:t>해당 정점에서 인접하고 아직 방문하지 않은 정점들의 거리를 갱신한다</a:t>
            </a:r>
            <a:r>
              <a:rPr lang="en-US" altLang="ko-KR" dirty="0"/>
              <a:t>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2E615AA-E1B4-40B9-96FC-79BB1ADEB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5238750" cy="556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784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186AB2-E7E0-4E99-9A68-3187A34ABCF3}"/>
              </a:ext>
            </a:extLst>
          </p:cNvPr>
          <p:cNvSpPr/>
          <p:nvPr/>
        </p:nvSpPr>
        <p:spPr>
          <a:xfrm>
            <a:off x="0" y="1295399"/>
            <a:ext cx="9906000" cy="5562600"/>
          </a:xfrm>
          <a:prstGeom prst="rect">
            <a:avLst/>
          </a:prstGeom>
          <a:solidFill>
            <a:srgbClr val="7CC5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</a:rPr>
              <a:t>백준 </a:t>
            </a:r>
            <a:r>
              <a:rPr lang="en-US" altLang="ko-KR" sz="4000" dirty="0">
                <a:solidFill>
                  <a:schemeClr val="tx1"/>
                </a:solidFill>
              </a:rPr>
              <a:t>1753</a:t>
            </a:r>
            <a:r>
              <a:rPr lang="ko-KR" altLang="en-US" sz="4000" dirty="0">
                <a:solidFill>
                  <a:schemeClr val="tx1"/>
                </a:solidFill>
              </a:rPr>
              <a:t>번 최단경로</a:t>
            </a:r>
            <a:endParaRPr lang="en-US" altLang="ko-KR" sz="4000" dirty="0">
              <a:solidFill>
                <a:schemeClr val="tx1"/>
              </a:solidFill>
            </a:endParaRPr>
          </a:p>
          <a:p>
            <a:pPr algn="ctr"/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30519-FD31-4B1B-ACC6-4D7889C521CD}"/>
              </a:ext>
            </a:extLst>
          </p:cNvPr>
          <p:cNvSpPr/>
          <p:nvPr/>
        </p:nvSpPr>
        <p:spPr>
          <a:xfrm>
            <a:off x="0" y="0"/>
            <a:ext cx="9906000" cy="12954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588A7-DBD1-4F18-95A8-C6B251426AC3}"/>
              </a:ext>
            </a:extLst>
          </p:cNvPr>
          <p:cNvSpPr/>
          <p:nvPr/>
        </p:nvSpPr>
        <p:spPr>
          <a:xfrm>
            <a:off x="507999" y="429768"/>
            <a:ext cx="5006975" cy="86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err="1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보노보노</a:t>
            </a:r>
            <a:r>
              <a:rPr lang="ko-KR" altLang="en-US" sz="4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가</a:t>
            </a:r>
            <a:r>
              <a:rPr lang="ko-KR" altLang="en-US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어때서</a:t>
            </a:r>
            <a:r>
              <a:rPr lang="en-US" altLang="ko-KR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...</a:t>
            </a:r>
            <a:endParaRPr lang="ko-KR" altLang="en-US" sz="4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4AB4A-B511-4DB7-BAC7-27741A2C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0" b="15816"/>
          <a:stretch/>
        </p:blipFill>
        <p:spPr>
          <a:xfrm>
            <a:off x="7854696" y="5147414"/>
            <a:ext cx="2051304" cy="17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74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186AB2-E7E0-4E99-9A68-3187A34ABCF3}"/>
              </a:ext>
            </a:extLst>
          </p:cNvPr>
          <p:cNvSpPr/>
          <p:nvPr/>
        </p:nvSpPr>
        <p:spPr>
          <a:xfrm>
            <a:off x="0" y="1295399"/>
            <a:ext cx="9906000" cy="5562600"/>
          </a:xfrm>
          <a:prstGeom prst="rect">
            <a:avLst/>
          </a:prstGeom>
          <a:solidFill>
            <a:srgbClr val="7CC5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출발점으로부터의 최단거리를 저장할 배열 </a:t>
            </a:r>
            <a:r>
              <a:rPr lang="en-US" altLang="ko-KR" dirty="0">
                <a:solidFill>
                  <a:schemeClr val="tx1"/>
                </a:solidFill>
              </a:rPr>
              <a:t>d[v]</a:t>
            </a:r>
            <a:r>
              <a:rPr lang="ko-KR" altLang="en-US" dirty="0">
                <a:solidFill>
                  <a:schemeClr val="tx1"/>
                </a:solidFill>
              </a:rPr>
              <a:t>를 만들고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출발 노드에는 </a:t>
            </a:r>
            <a:r>
              <a:rPr lang="en-US" altLang="ko-KR" dirty="0">
                <a:solidFill>
                  <a:schemeClr val="tx1"/>
                </a:solidFill>
              </a:rPr>
              <a:t>0</a:t>
            </a:r>
            <a:r>
              <a:rPr lang="ko-KR" altLang="en-US" dirty="0">
                <a:solidFill>
                  <a:schemeClr val="tx1"/>
                </a:solidFill>
              </a:rPr>
              <a:t>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출발점을 제외한 다른 </a:t>
            </a:r>
            <a:r>
              <a:rPr lang="ko-KR" altLang="en-US" dirty="0" err="1">
                <a:solidFill>
                  <a:schemeClr val="tx1"/>
                </a:solidFill>
              </a:rPr>
              <a:t>노드들에는</a:t>
            </a:r>
            <a:r>
              <a:rPr lang="ko-KR" altLang="en-US" dirty="0">
                <a:solidFill>
                  <a:schemeClr val="tx1"/>
                </a:solidFill>
              </a:rPr>
              <a:t> 매우 큰 값 </a:t>
            </a:r>
            <a:r>
              <a:rPr lang="en-US" altLang="ko-KR" dirty="0">
                <a:solidFill>
                  <a:schemeClr val="tx1"/>
                </a:solidFill>
              </a:rPr>
              <a:t>INF</a:t>
            </a:r>
            <a:r>
              <a:rPr lang="ko-KR" altLang="en-US" dirty="0">
                <a:solidFill>
                  <a:schemeClr val="tx1"/>
                </a:solidFill>
              </a:rPr>
              <a:t>를 채워 넣는다</a:t>
            </a:r>
            <a:r>
              <a:rPr lang="en-US" altLang="ko-KR" dirty="0">
                <a:solidFill>
                  <a:schemeClr val="tx1"/>
                </a:solidFill>
              </a:rPr>
              <a:t>. (</a:t>
            </a:r>
            <a:r>
              <a:rPr lang="ko-KR" altLang="en-US" dirty="0">
                <a:solidFill>
                  <a:schemeClr val="tx1"/>
                </a:solidFill>
              </a:rPr>
              <a:t>정말 무한이 아닌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무한으로 간주될 수 있는 값을 의미한다</a:t>
            </a:r>
            <a:r>
              <a:rPr lang="en-US" altLang="ko-KR" dirty="0">
                <a:solidFill>
                  <a:schemeClr val="tx1"/>
                </a:solidFill>
              </a:rPr>
              <a:t>.) </a:t>
            </a:r>
            <a:r>
              <a:rPr lang="ko-KR" altLang="en-US" dirty="0">
                <a:solidFill>
                  <a:schemeClr val="tx1"/>
                </a:solidFill>
              </a:rPr>
              <a:t>보통은 최단거리 저장 배열의 이론상 최대값에 맞게 </a:t>
            </a:r>
            <a:r>
              <a:rPr lang="en-US" altLang="ko-KR" dirty="0">
                <a:solidFill>
                  <a:schemeClr val="tx1"/>
                </a:solidFill>
              </a:rPr>
              <a:t>INF</a:t>
            </a:r>
            <a:r>
              <a:rPr lang="ko-KR" altLang="en-US" dirty="0">
                <a:solidFill>
                  <a:schemeClr val="tx1"/>
                </a:solidFill>
              </a:rPr>
              <a:t>를 정한다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실무에서는 보통 </a:t>
            </a:r>
            <a:r>
              <a:rPr lang="en-US" altLang="ko-KR" dirty="0">
                <a:solidFill>
                  <a:schemeClr val="tx1"/>
                </a:solidFill>
              </a:rPr>
              <a:t>d</a:t>
            </a:r>
            <a:r>
              <a:rPr lang="ko-KR" altLang="en-US" dirty="0">
                <a:solidFill>
                  <a:schemeClr val="tx1"/>
                </a:solidFill>
              </a:rPr>
              <a:t>의 원소 타입에 대한 최대값으로 설정하는 편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현재 노드를 나타내는 변수 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에 출발 노드의 번호를 저장한다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3. A</a:t>
            </a:r>
            <a:r>
              <a:rPr lang="ko-KR" altLang="en-US" dirty="0">
                <a:solidFill>
                  <a:schemeClr val="tx1"/>
                </a:solidFill>
              </a:rPr>
              <a:t>로부터 갈 수 있는 임의의 노드 </a:t>
            </a:r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ko-KR" altLang="en-US" dirty="0">
                <a:solidFill>
                  <a:schemeClr val="tx1"/>
                </a:solidFill>
              </a:rPr>
              <a:t>에 대해</a:t>
            </a:r>
            <a:r>
              <a:rPr lang="en-US" altLang="ko-KR" dirty="0">
                <a:solidFill>
                  <a:schemeClr val="tx1"/>
                </a:solidFill>
              </a:rPr>
              <a:t>, d[A] + P[A][B][7]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d[B][8]</a:t>
            </a:r>
            <a:r>
              <a:rPr lang="ko-KR" altLang="en-US" dirty="0">
                <a:solidFill>
                  <a:schemeClr val="tx1"/>
                </a:solidFill>
              </a:rPr>
              <a:t>의 값을 비교한다</a:t>
            </a:r>
            <a:r>
              <a:rPr lang="en-US" altLang="ko-KR" dirty="0">
                <a:solidFill>
                  <a:schemeClr val="tx1"/>
                </a:solidFill>
              </a:rPr>
              <a:t>. INF</a:t>
            </a:r>
            <a:r>
              <a:rPr lang="ko-KR" altLang="en-US" dirty="0">
                <a:solidFill>
                  <a:schemeClr val="tx1"/>
                </a:solidFill>
              </a:rPr>
              <a:t>와 비교할 경우 무조건 전자가 작다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만약 </a:t>
            </a:r>
            <a:r>
              <a:rPr lang="en-US" altLang="ko-KR" dirty="0">
                <a:solidFill>
                  <a:schemeClr val="tx1"/>
                </a:solidFill>
              </a:rPr>
              <a:t>d[A] + P[A][B]</a:t>
            </a:r>
            <a:r>
              <a:rPr lang="ko-KR" altLang="en-US" dirty="0">
                <a:solidFill>
                  <a:schemeClr val="tx1"/>
                </a:solidFill>
              </a:rPr>
              <a:t>의 값이 더 작다면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즉 더 짧은 경로라면</a:t>
            </a:r>
            <a:r>
              <a:rPr lang="en-US" altLang="ko-KR" dirty="0">
                <a:solidFill>
                  <a:schemeClr val="tx1"/>
                </a:solidFill>
              </a:rPr>
              <a:t>, d[B]</a:t>
            </a:r>
            <a:r>
              <a:rPr lang="ko-KR" altLang="en-US" dirty="0">
                <a:solidFill>
                  <a:schemeClr val="tx1"/>
                </a:solidFill>
              </a:rPr>
              <a:t>의 값을 이 값으로 </a:t>
            </a:r>
            <a:r>
              <a:rPr lang="ko-KR" altLang="en-US" dirty="0" err="1">
                <a:solidFill>
                  <a:schemeClr val="tx1"/>
                </a:solidFill>
              </a:rPr>
              <a:t>갱신시킨다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5. A</a:t>
            </a:r>
            <a:r>
              <a:rPr lang="ko-KR" altLang="en-US" dirty="0">
                <a:solidFill>
                  <a:schemeClr val="tx1"/>
                </a:solidFill>
              </a:rPr>
              <a:t>의 모든 이웃 노드 </a:t>
            </a:r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ko-KR" altLang="en-US" dirty="0">
                <a:solidFill>
                  <a:schemeClr val="tx1"/>
                </a:solidFill>
              </a:rPr>
              <a:t>에 대해 이 작업을 수행한다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6. A</a:t>
            </a:r>
            <a:r>
              <a:rPr lang="ko-KR" altLang="en-US" dirty="0">
                <a:solidFill>
                  <a:schemeClr val="tx1"/>
                </a:solidFill>
              </a:rPr>
              <a:t>의 상태를 </a:t>
            </a:r>
            <a:r>
              <a:rPr lang="en-US" altLang="ko-KR" dirty="0">
                <a:solidFill>
                  <a:schemeClr val="tx1"/>
                </a:solidFill>
              </a:rPr>
              <a:t>"</a:t>
            </a:r>
            <a:r>
              <a:rPr lang="ko-KR" altLang="en-US" dirty="0">
                <a:solidFill>
                  <a:schemeClr val="tx1"/>
                </a:solidFill>
              </a:rPr>
              <a:t>방문 완료</a:t>
            </a:r>
            <a:r>
              <a:rPr lang="en-US" altLang="ko-KR" dirty="0">
                <a:solidFill>
                  <a:schemeClr val="tx1"/>
                </a:solidFill>
              </a:rPr>
              <a:t>"</a:t>
            </a:r>
            <a:r>
              <a:rPr lang="ko-KR" altLang="en-US" dirty="0">
                <a:solidFill>
                  <a:schemeClr val="tx1"/>
                </a:solidFill>
              </a:rPr>
              <a:t>로 바꾼다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그러면 이제 더 이상 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는 사용하지 않는다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7. "</a:t>
            </a:r>
            <a:r>
              <a:rPr lang="ko-KR" altLang="en-US" dirty="0" err="1">
                <a:solidFill>
                  <a:schemeClr val="tx1"/>
                </a:solidFill>
              </a:rPr>
              <a:t>미방문</a:t>
            </a:r>
            <a:r>
              <a:rPr lang="en-US" altLang="ko-KR" dirty="0">
                <a:solidFill>
                  <a:schemeClr val="tx1"/>
                </a:solidFill>
              </a:rPr>
              <a:t>" </a:t>
            </a:r>
            <a:r>
              <a:rPr lang="ko-KR" altLang="en-US" dirty="0">
                <a:solidFill>
                  <a:schemeClr val="tx1"/>
                </a:solidFill>
              </a:rPr>
              <a:t>상태인 모든 노드들 중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출발점으로부터의 거리가 제일 짧은 노드 하나를 골라서 그 노드를 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에 저장한다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8. </a:t>
            </a:r>
            <a:r>
              <a:rPr lang="ko-KR" altLang="en-US" dirty="0">
                <a:solidFill>
                  <a:schemeClr val="tx1"/>
                </a:solidFill>
              </a:rPr>
              <a:t>도착 노드가 </a:t>
            </a:r>
            <a:r>
              <a:rPr lang="en-US" altLang="ko-KR" dirty="0">
                <a:solidFill>
                  <a:schemeClr val="tx1"/>
                </a:solidFill>
              </a:rPr>
              <a:t>"</a:t>
            </a:r>
            <a:r>
              <a:rPr lang="ko-KR" altLang="en-US" dirty="0">
                <a:solidFill>
                  <a:schemeClr val="tx1"/>
                </a:solidFill>
              </a:rPr>
              <a:t>방문 완료</a:t>
            </a:r>
            <a:r>
              <a:rPr lang="en-US" altLang="ko-KR" dirty="0">
                <a:solidFill>
                  <a:schemeClr val="tx1"/>
                </a:solidFill>
              </a:rPr>
              <a:t>" </a:t>
            </a:r>
            <a:r>
              <a:rPr lang="ko-KR" altLang="en-US" dirty="0">
                <a:solidFill>
                  <a:schemeClr val="tx1"/>
                </a:solidFill>
              </a:rPr>
              <a:t>상태가 되거나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혹은 더 이상 </a:t>
            </a:r>
            <a:r>
              <a:rPr lang="ko-KR" altLang="en-US" dirty="0" err="1">
                <a:solidFill>
                  <a:schemeClr val="tx1"/>
                </a:solidFill>
              </a:rPr>
              <a:t>미방문</a:t>
            </a:r>
            <a:r>
              <a:rPr lang="ko-KR" altLang="en-US" dirty="0">
                <a:solidFill>
                  <a:schemeClr val="tx1"/>
                </a:solidFill>
              </a:rPr>
              <a:t> 상태의 노드를 선택할 수 없을 때까지</a:t>
            </a:r>
            <a:r>
              <a:rPr lang="en-US" altLang="ko-KR" dirty="0">
                <a:solidFill>
                  <a:schemeClr val="tx1"/>
                </a:solidFill>
              </a:rPr>
              <a:t>, 3~7</a:t>
            </a:r>
            <a:r>
              <a:rPr lang="ko-KR" altLang="en-US" dirty="0">
                <a:solidFill>
                  <a:schemeClr val="tx1"/>
                </a:solidFill>
              </a:rPr>
              <a:t>의 과정을 반복한다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30519-FD31-4B1B-ACC6-4D7889C521CD}"/>
              </a:ext>
            </a:extLst>
          </p:cNvPr>
          <p:cNvSpPr/>
          <p:nvPr/>
        </p:nvSpPr>
        <p:spPr>
          <a:xfrm>
            <a:off x="0" y="0"/>
            <a:ext cx="9906000" cy="12954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588A7-DBD1-4F18-95A8-C6B251426AC3}"/>
              </a:ext>
            </a:extLst>
          </p:cNvPr>
          <p:cNvSpPr/>
          <p:nvPr/>
        </p:nvSpPr>
        <p:spPr>
          <a:xfrm>
            <a:off x="507999" y="429768"/>
            <a:ext cx="5006975" cy="86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err="1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보노보노</a:t>
            </a:r>
            <a:r>
              <a:rPr lang="ko-KR" altLang="en-US" sz="4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가</a:t>
            </a:r>
            <a:r>
              <a:rPr lang="ko-KR" altLang="en-US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어때서</a:t>
            </a:r>
            <a:r>
              <a:rPr lang="en-US" altLang="ko-KR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...</a:t>
            </a:r>
            <a:endParaRPr lang="ko-KR" altLang="en-US" sz="4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4AB4A-B511-4DB7-BAC7-27741A2C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0" b="15816"/>
          <a:stretch/>
        </p:blipFill>
        <p:spPr>
          <a:xfrm>
            <a:off x="7854696" y="5147414"/>
            <a:ext cx="2051304" cy="17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09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186AB2-E7E0-4E99-9A68-3187A34ABCF3}"/>
              </a:ext>
            </a:extLst>
          </p:cNvPr>
          <p:cNvSpPr/>
          <p:nvPr/>
        </p:nvSpPr>
        <p:spPr>
          <a:xfrm>
            <a:off x="0" y="1295399"/>
            <a:ext cx="9906000" cy="5562600"/>
          </a:xfrm>
          <a:prstGeom prst="rect">
            <a:avLst/>
          </a:prstGeom>
          <a:solidFill>
            <a:srgbClr val="7CC5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altLang="ko-KR" dirty="0">
                <a:solidFill>
                  <a:schemeClr val="tx1"/>
                </a:solidFill>
              </a:rPr>
              <a:t>const int MAX_V = 20000;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const int INF = 1000000000; // </a:t>
            </a:r>
            <a:r>
              <a:rPr lang="ko-KR" altLang="en-US" dirty="0">
                <a:solidFill>
                  <a:schemeClr val="tx1"/>
                </a:solidFill>
              </a:rPr>
              <a:t>절대 나올 수 없는 </a:t>
            </a:r>
            <a:r>
              <a:rPr lang="ko-KR" altLang="en-US" dirty="0" err="1">
                <a:solidFill>
                  <a:schemeClr val="tx1"/>
                </a:solidFill>
              </a:rPr>
              <a:t>경로값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int </a:t>
            </a:r>
            <a:r>
              <a:rPr lang="en-US" altLang="ko-KR" dirty="0" err="1">
                <a:solidFill>
                  <a:schemeClr val="tx1"/>
                </a:solidFill>
              </a:rPr>
              <a:t>dist</a:t>
            </a:r>
            <a:r>
              <a:rPr lang="en-US" altLang="ko-KR" dirty="0">
                <a:solidFill>
                  <a:schemeClr val="tx1"/>
                </a:solidFill>
              </a:rPr>
              <a:t>[MAX_V];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fill(</a:t>
            </a:r>
            <a:r>
              <a:rPr lang="en-US" altLang="ko-KR" dirty="0" err="1">
                <a:solidFill>
                  <a:schemeClr val="tx1"/>
                </a:solidFill>
              </a:rPr>
              <a:t>dist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dist+MAX_V</a:t>
            </a:r>
            <a:r>
              <a:rPr lang="en-US" altLang="ko-KR" dirty="0">
                <a:solidFill>
                  <a:schemeClr val="tx1"/>
                </a:solidFill>
              </a:rPr>
              <a:t>, INF);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dist</a:t>
            </a:r>
            <a:r>
              <a:rPr lang="en-US" altLang="ko-KR" dirty="0">
                <a:solidFill>
                  <a:schemeClr val="tx1"/>
                </a:solidFill>
              </a:rPr>
              <a:t>[K] = 0; // </a:t>
            </a:r>
            <a:r>
              <a:rPr lang="ko-KR" altLang="en-US" dirty="0">
                <a:solidFill>
                  <a:schemeClr val="tx1"/>
                </a:solidFill>
              </a:rPr>
              <a:t>시작점으로의 거리는 </a:t>
            </a:r>
            <a:r>
              <a:rPr lang="en-US" altLang="ko-KR" dirty="0">
                <a:solidFill>
                  <a:schemeClr val="tx1"/>
                </a:solidFill>
              </a:rPr>
              <a:t>0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출발점으로부터의 최단거리를 저장할 배열 </a:t>
            </a:r>
            <a:r>
              <a:rPr lang="en-US" altLang="ko-KR" dirty="0">
                <a:solidFill>
                  <a:schemeClr val="tx1"/>
                </a:solidFill>
              </a:rPr>
              <a:t>d[v]</a:t>
            </a:r>
            <a:r>
              <a:rPr lang="ko-KR" altLang="en-US" dirty="0">
                <a:solidFill>
                  <a:schemeClr val="tx1"/>
                </a:solidFill>
              </a:rPr>
              <a:t>를 만들고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출발 노드에는 </a:t>
            </a:r>
            <a:r>
              <a:rPr lang="en-US" altLang="ko-KR" dirty="0">
                <a:solidFill>
                  <a:schemeClr val="tx1"/>
                </a:solidFill>
              </a:rPr>
              <a:t>0</a:t>
            </a:r>
            <a:r>
              <a:rPr lang="ko-KR" altLang="en-US" dirty="0">
                <a:solidFill>
                  <a:schemeClr val="tx1"/>
                </a:solidFill>
              </a:rPr>
              <a:t>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출발점을 제외한 다른 </a:t>
            </a:r>
            <a:r>
              <a:rPr lang="ko-KR" altLang="en-US" dirty="0" err="1">
                <a:solidFill>
                  <a:schemeClr val="tx1"/>
                </a:solidFill>
              </a:rPr>
              <a:t>노드들에는</a:t>
            </a:r>
            <a:r>
              <a:rPr lang="ko-KR" altLang="en-US" dirty="0">
                <a:solidFill>
                  <a:schemeClr val="tx1"/>
                </a:solidFill>
              </a:rPr>
              <a:t> 매우 큰 값 </a:t>
            </a:r>
            <a:r>
              <a:rPr lang="en-US" altLang="ko-KR" dirty="0">
                <a:solidFill>
                  <a:schemeClr val="tx1"/>
                </a:solidFill>
              </a:rPr>
              <a:t>INF</a:t>
            </a:r>
            <a:r>
              <a:rPr lang="ko-KR" altLang="en-US" dirty="0">
                <a:solidFill>
                  <a:schemeClr val="tx1"/>
                </a:solidFill>
              </a:rPr>
              <a:t>를 채워 넣는다</a:t>
            </a:r>
            <a:r>
              <a:rPr lang="en-US" altLang="ko-KR" dirty="0">
                <a:solidFill>
                  <a:schemeClr val="tx1"/>
                </a:solidFill>
              </a:rPr>
              <a:t>. (</a:t>
            </a:r>
            <a:r>
              <a:rPr lang="ko-KR" altLang="en-US" dirty="0">
                <a:solidFill>
                  <a:schemeClr val="tx1"/>
                </a:solidFill>
              </a:rPr>
              <a:t>정말 무한이 아닌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무한으로 간주될 수 있는 값을 의미한다</a:t>
            </a:r>
            <a:r>
              <a:rPr lang="en-US" altLang="ko-KR" dirty="0">
                <a:solidFill>
                  <a:schemeClr val="tx1"/>
                </a:solidFill>
              </a:rPr>
              <a:t>.) </a:t>
            </a:r>
            <a:r>
              <a:rPr lang="ko-KR" altLang="en-US" dirty="0">
                <a:solidFill>
                  <a:schemeClr val="tx1"/>
                </a:solidFill>
              </a:rPr>
              <a:t>보통은 최단거리 저장 배열의 이론상 최대값에 맞게 </a:t>
            </a:r>
            <a:r>
              <a:rPr lang="en-US" altLang="ko-KR" dirty="0">
                <a:solidFill>
                  <a:schemeClr val="tx1"/>
                </a:solidFill>
              </a:rPr>
              <a:t>INF</a:t>
            </a:r>
            <a:r>
              <a:rPr lang="ko-KR" altLang="en-US" dirty="0">
                <a:solidFill>
                  <a:schemeClr val="tx1"/>
                </a:solidFill>
              </a:rPr>
              <a:t>를 정한다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실무에서는 보통 </a:t>
            </a:r>
            <a:r>
              <a:rPr lang="en-US" altLang="ko-KR" dirty="0">
                <a:solidFill>
                  <a:schemeClr val="tx1"/>
                </a:solidFill>
              </a:rPr>
              <a:t>d</a:t>
            </a:r>
            <a:r>
              <a:rPr lang="ko-KR" altLang="en-US" dirty="0">
                <a:solidFill>
                  <a:schemeClr val="tx1"/>
                </a:solidFill>
              </a:rPr>
              <a:t>의 원소 타입에 대한 최대값으로 설정하는 편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30519-FD31-4B1B-ACC6-4D7889C521CD}"/>
              </a:ext>
            </a:extLst>
          </p:cNvPr>
          <p:cNvSpPr/>
          <p:nvPr/>
        </p:nvSpPr>
        <p:spPr>
          <a:xfrm>
            <a:off x="0" y="0"/>
            <a:ext cx="9906000" cy="12954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588A7-DBD1-4F18-95A8-C6B251426AC3}"/>
              </a:ext>
            </a:extLst>
          </p:cNvPr>
          <p:cNvSpPr/>
          <p:nvPr/>
        </p:nvSpPr>
        <p:spPr>
          <a:xfrm>
            <a:off x="507999" y="429768"/>
            <a:ext cx="5006975" cy="86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err="1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보노보노</a:t>
            </a:r>
            <a:r>
              <a:rPr lang="ko-KR" altLang="en-US" sz="4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가</a:t>
            </a:r>
            <a:r>
              <a:rPr lang="ko-KR" altLang="en-US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어때서</a:t>
            </a:r>
            <a:r>
              <a:rPr lang="en-US" altLang="ko-KR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...</a:t>
            </a:r>
            <a:endParaRPr lang="ko-KR" altLang="en-US" sz="4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4AB4A-B511-4DB7-BAC7-27741A2C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0" b="15816"/>
          <a:stretch/>
        </p:blipFill>
        <p:spPr>
          <a:xfrm>
            <a:off x="7854696" y="5147414"/>
            <a:ext cx="2051304" cy="17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71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186AB2-E7E0-4E99-9A68-3187A34ABCF3}"/>
              </a:ext>
            </a:extLst>
          </p:cNvPr>
          <p:cNvSpPr/>
          <p:nvPr/>
        </p:nvSpPr>
        <p:spPr>
          <a:xfrm>
            <a:off x="0" y="1295399"/>
            <a:ext cx="9906000" cy="5562600"/>
          </a:xfrm>
          <a:prstGeom prst="rect">
            <a:avLst/>
          </a:prstGeom>
          <a:solidFill>
            <a:srgbClr val="7CC5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while (!</a:t>
            </a:r>
            <a:r>
              <a:rPr lang="en-US" altLang="ko-KR" dirty="0" err="1">
                <a:solidFill>
                  <a:schemeClr val="tx1"/>
                </a:solidFill>
              </a:rPr>
              <a:t>pq.empty</a:t>
            </a:r>
            <a:r>
              <a:rPr lang="en-US" altLang="ko-KR" dirty="0">
                <a:solidFill>
                  <a:schemeClr val="tx1"/>
                </a:solidFill>
              </a:rPr>
              <a:t>())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	int now = </a:t>
            </a:r>
            <a:r>
              <a:rPr lang="en-US" altLang="ko-KR" dirty="0" err="1">
                <a:solidFill>
                  <a:schemeClr val="tx1"/>
                </a:solidFill>
              </a:rPr>
              <a:t>pq.top</a:t>
            </a:r>
            <a:r>
              <a:rPr lang="en-US" altLang="ko-KR" dirty="0">
                <a:solidFill>
                  <a:schemeClr val="tx1"/>
                </a:solidFill>
              </a:rPr>
              <a:t>().second;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		</a:t>
            </a:r>
            <a:r>
              <a:rPr lang="en-US" altLang="ko-KR" dirty="0" err="1">
                <a:solidFill>
                  <a:schemeClr val="tx1"/>
                </a:solidFill>
              </a:rPr>
              <a:t>pq.pop</a:t>
            </a:r>
            <a:r>
              <a:rPr lang="en-US" altLang="ko-KR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	if (visited[now] != 0)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		continue;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		visited[now] = 1;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		for (int 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 = 0; 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 &lt; </a:t>
            </a:r>
            <a:r>
              <a:rPr lang="en-US" altLang="ko-KR" dirty="0" err="1">
                <a:solidFill>
                  <a:schemeClr val="tx1"/>
                </a:solidFill>
              </a:rPr>
              <a:t>vec</a:t>
            </a:r>
            <a:r>
              <a:rPr lang="en-US" altLang="ko-KR" dirty="0">
                <a:solidFill>
                  <a:schemeClr val="tx1"/>
                </a:solidFill>
              </a:rPr>
              <a:t>[now].size(); 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++)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		int next = </a:t>
            </a:r>
            <a:r>
              <a:rPr lang="en-US" altLang="ko-KR" dirty="0" err="1">
                <a:solidFill>
                  <a:schemeClr val="tx1"/>
                </a:solidFill>
              </a:rPr>
              <a:t>vec</a:t>
            </a:r>
            <a:r>
              <a:rPr lang="en-US" altLang="ko-KR" dirty="0">
                <a:solidFill>
                  <a:schemeClr val="tx1"/>
                </a:solidFill>
              </a:rPr>
              <a:t>[now][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].second;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		int </a:t>
            </a:r>
            <a:r>
              <a:rPr lang="en-US" altLang="ko-KR" dirty="0" err="1">
                <a:solidFill>
                  <a:schemeClr val="tx1"/>
                </a:solidFill>
              </a:rPr>
              <a:t>next_distance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>
                <a:solidFill>
                  <a:schemeClr val="tx1"/>
                </a:solidFill>
              </a:rPr>
              <a:t>vec</a:t>
            </a:r>
            <a:r>
              <a:rPr lang="en-US" altLang="ko-KR" dirty="0">
                <a:solidFill>
                  <a:schemeClr val="tx1"/>
                </a:solidFill>
              </a:rPr>
              <a:t>[now][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].first;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		if (dis[next] &gt; </a:t>
            </a:r>
            <a:r>
              <a:rPr lang="en-US" altLang="ko-KR" dirty="0" err="1">
                <a:solidFill>
                  <a:schemeClr val="tx1"/>
                </a:solidFill>
              </a:rPr>
              <a:t>next_distance</a:t>
            </a:r>
            <a:r>
              <a:rPr lang="en-US" altLang="ko-KR" dirty="0">
                <a:solidFill>
                  <a:schemeClr val="tx1"/>
                </a:solidFill>
              </a:rPr>
              <a:t> + dis[now])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			dis[next] = </a:t>
            </a:r>
            <a:r>
              <a:rPr lang="en-US" altLang="ko-KR" dirty="0" err="1">
                <a:solidFill>
                  <a:schemeClr val="tx1"/>
                </a:solidFill>
              </a:rPr>
              <a:t>next_distance</a:t>
            </a:r>
            <a:r>
              <a:rPr lang="en-US" altLang="ko-KR" dirty="0">
                <a:solidFill>
                  <a:schemeClr val="tx1"/>
                </a:solidFill>
              </a:rPr>
              <a:t> + dis[now];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			</a:t>
            </a:r>
            <a:r>
              <a:rPr lang="en-US" altLang="ko-KR" dirty="0" err="1">
                <a:solidFill>
                  <a:schemeClr val="tx1"/>
                </a:solidFill>
              </a:rPr>
              <a:t>pq.push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make_pair</a:t>
            </a:r>
            <a:r>
              <a:rPr lang="en-US" altLang="ko-KR" dirty="0">
                <a:solidFill>
                  <a:schemeClr val="tx1"/>
                </a:solidFill>
              </a:rPr>
              <a:t>(dis[next],next));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		}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			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	}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현재 노드를 나타내는 변수 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에 출발 노드의 번호를 저장한다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30519-FD31-4B1B-ACC6-4D7889C521CD}"/>
              </a:ext>
            </a:extLst>
          </p:cNvPr>
          <p:cNvSpPr/>
          <p:nvPr/>
        </p:nvSpPr>
        <p:spPr>
          <a:xfrm>
            <a:off x="0" y="0"/>
            <a:ext cx="9906000" cy="12954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588A7-DBD1-4F18-95A8-C6B251426AC3}"/>
              </a:ext>
            </a:extLst>
          </p:cNvPr>
          <p:cNvSpPr/>
          <p:nvPr/>
        </p:nvSpPr>
        <p:spPr>
          <a:xfrm>
            <a:off x="507999" y="429768"/>
            <a:ext cx="5006975" cy="86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err="1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보노보노</a:t>
            </a:r>
            <a:r>
              <a:rPr lang="ko-KR" altLang="en-US" sz="4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가</a:t>
            </a:r>
            <a:r>
              <a:rPr lang="ko-KR" altLang="en-US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어때서</a:t>
            </a:r>
            <a:r>
              <a:rPr lang="en-US" altLang="ko-KR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...</a:t>
            </a:r>
            <a:endParaRPr lang="ko-KR" altLang="en-US" sz="4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4AB4A-B511-4DB7-BAC7-27741A2C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0" b="15816"/>
          <a:stretch/>
        </p:blipFill>
        <p:spPr>
          <a:xfrm>
            <a:off x="7854696" y="5147414"/>
            <a:ext cx="2051304" cy="17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79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186AB2-E7E0-4E99-9A68-3187A34ABCF3}"/>
              </a:ext>
            </a:extLst>
          </p:cNvPr>
          <p:cNvSpPr/>
          <p:nvPr/>
        </p:nvSpPr>
        <p:spPr>
          <a:xfrm>
            <a:off x="0" y="1295399"/>
            <a:ext cx="9906000" cy="5562600"/>
          </a:xfrm>
          <a:prstGeom prst="rect">
            <a:avLst/>
          </a:prstGeom>
          <a:solidFill>
            <a:srgbClr val="7CC5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시간 복잡도는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우선순위 큐에 추가되는 원소의 수는 최대 </a:t>
            </a:r>
            <a:r>
              <a:rPr lang="en-US" altLang="ko-KR" dirty="0">
                <a:solidFill>
                  <a:schemeClr val="tx1"/>
                </a:solidFill>
              </a:rPr>
              <a:t>O(E)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우선순위 큐에서 </a:t>
            </a:r>
            <a:r>
              <a:rPr lang="en-US" altLang="ko-KR" dirty="0">
                <a:solidFill>
                  <a:schemeClr val="tx1"/>
                </a:solidFill>
              </a:rPr>
              <a:t>top</a:t>
            </a:r>
            <a:r>
              <a:rPr lang="ko-KR" altLang="en-US" dirty="0">
                <a:solidFill>
                  <a:schemeClr val="tx1"/>
                </a:solidFill>
              </a:rPr>
              <a:t>을 꺼내는 연산 </a:t>
            </a:r>
            <a:r>
              <a:rPr lang="en-US" altLang="ko-KR" dirty="0">
                <a:solidFill>
                  <a:schemeClr val="tx1"/>
                </a:solidFill>
              </a:rPr>
              <a:t>O(</a:t>
            </a:r>
            <a:r>
              <a:rPr lang="en-US" altLang="ko-KR" dirty="0" err="1">
                <a:solidFill>
                  <a:schemeClr val="tx1"/>
                </a:solidFill>
              </a:rPr>
              <a:t>logE</a:t>
            </a:r>
            <a:r>
              <a:rPr lang="en-US" altLang="ko-KR" dirty="0">
                <a:solidFill>
                  <a:schemeClr val="tx1"/>
                </a:solidFill>
              </a:rPr>
              <a:t>)=O(logV^2)=O(</a:t>
            </a:r>
            <a:r>
              <a:rPr lang="en-US" altLang="ko-KR" dirty="0" err="1">
                <a:solidFill>
                  <a:schemeClr val="tx1"/>
                </a:solidFill>
              </a:rPr>
              <a:t>logV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최대 </a:t>
            </a:r>
            <a:r>
              <a:rPr lang="en-US" altLang="ko-KR" dirty="0">
                <a:solidFill>
                  <a:schemeClr val="tx1"/>
                </a:solidFill>
              </a:rPr>
              <a:t>O(E)</a:t>
            </a:r>
            <a:r>
              <a:rPr lang="ko-KR" altLang="en-US" dirty="0">
                <a:solidFill>
                  <a:schemeClr val="tx1"/>
                </a:solidFill>
              </a:rPr>
              <a:t>번 우선순위 큐에서 </a:t>
            </a:r>
            <a:r>
              <a:rPr lang="en-US" altLang="ko-KR" dirty="0">
                <a:solidFill>
                  <a:schemeClr val="tx1"/>
                </a:solidFill>
              </a:rPr>
              <a:t>top</a:t>
            </a:r>
            <a:r>
              <a:rPr lang="ko-KR" altLang="en-US" dirty="0">
                <a:solidFill>
                  <a:schemeClr val="tx1"/>
                </a:solidFill>
              </a:rPr>
              <a:t>을 꺼내는 연산 </a:t>
            </a:r>
            <a:r>
              <a:rPr lang="en-US" altLang="ko-KR" dirty="0">
                <a:solidFill>
                  <a:schemeClr val="tx1"/>
                </a:solidFill>
              </a:rPr>
              <a:t>O(</a:t>
            </a:r>
            <a:r>
              <a:rPr lang="en-US" altLang="ko-KR" dirty="0" err="1">
                <a:solidFill>
                  <a:schemeClr val="tx1"/>
                </a:solidFill>
              </a:rPr>
              <a:t>ElogV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endParaRPr lang="ko-KR" alt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30519-FD31-4B1B-ACC6-4D7889C521CD}"/>
              </a:ext>
            </a:extLst>
          </p:cNvPr>
          <p:cNvSpPr/>
          <p:nvPr/>
        </p:nvSpPr>
        <p:spPr>
          <a:xfrm>
            <a:off x="0" y="0"/>
            <a:ext cx="9906000" cy="12954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588A7-DBD1-4F18-95A8-C6B251426AC3}"/>
              </a:ext>
            </a:extLst>
          </p:cNvPr>
          <p:cNvSpPr/>
          <p:nvPr/>
        </p:nvSpPr>
        <p:spPr>
          <a:xfrm>
            <a:off x="507999" y="429768"/>
            <a:ext cx="5006975" cy="86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err="1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보노보노</a:t>
            </a:r>
            <a:r>
              <a:rPr lang="ko-KR" altLang="en-US" sz="4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가</a:t>
            </a:r>
            <a:r>
              <a:rPr lang="ko-KR" altLang="en-US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어때서</a:t>
            </a:r>
            <a:r>
              <a:rPr lang="en-US" altLang="ko-KR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...</a:t>
            </a:r>
            <a:endParaRPr lang="ko-KR" altLang="en-US" sz="4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4AB4A-B511-4DB7-BAC7-27741A2C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0" b="15816"/>
          <a:stretch/>
        </p:blipFill>
        <p:spPr>
          <a:xfrm>
            <a:off x="7854696" y="5147414"/>
            <a:ext cx="2051304" cy="17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67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186AB2-E7E0-4E99-9A68-3187A34ABCF3}"/>
              </a:ext>
            </a:extLst>
          </p:cNvPr>
          <p:cNvSpPr/>
          <p:nvPr/>
        </p:nvSpPr>
        <p:spPr>
          <a:xfrm>
            <a:off x="0" y="1295400"/>
            <a:ext cx="9906000" cy="5562600"/>
          </a:xfrm>
          <a:prstGeom prst="rect">
            <a:avLst/>
          </a:prstGeom>
          <a:solidFill>
            <a:srgbClr val="7CC5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ko-KR" altLang="en-US" sz="2000" dirty="0">
                <a:solidFill>
                  <a:prstClr val="black"/>
                </a:solidFill>
              </a:rPr>
              <a:t>그래프에서 가능한 모든 노드 쌍에 대해 최단 거리를 구하는 알고리즘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/>
            <a:endParaRPr lang="en-US" altLang="ko-KR" sz="2000" dirty="0">
              <a:solidFill>
                <a:prstClr val="black"/>
              </a:solidFill>
            </a:endParaRPr>
          </a:p>
          <a:p>
            <a:pPr lvl="1"/>
            <a:r>
              <a:rPr lang="en-US" altLang="ko-KR" sz="2000" dirty="0">
                <a:solidFill>
                  <a:prstClr val="black"/>
                </a:solidFill>
              </a:rPr>
              <a:t>- </a:t>
            </a:r>
            <a:r>
              <a:rPr lang="ko-KR" altLang="en-US" sz="2000" dirty="0" err="1">
                <a:solidFill>
                  <a:prstClr val="black"/>
                </a:solidFill>
              </a:rPr>
              <a:t>시간복잡도는</a:t>
            </a:r>
            <a:r>
              <a:rPr lang="ko-KR" altLang="en-US" sz="2000" dirty="0">
                <a:solidFill>
                  <a:prstClr val="black"/>
                </a:solidFill>
              </a:rPr>
              <a:t> </a:t>
            </a:r>
            <a:r>
              <a:rPr lang="en-US" altLang="ko-KR" sz="2000" dirty="0">
                <a:solidFill>
                  <a:prstClr val="black"/>
                </a:solidFill>
              </a:rPr>
              <a:t>O(V^3) </a:t>
            </a:r>
          </a:p>
          <a:p>
            <a:pPr lvl="1"/>
            <a:r>
              <a:rPr lang="en-US" altLang="ko-KR" sz="2000" dirty="0">
                <a:solidFill>
                  <a:prstClr val="black"/>
                </a:solidFill>
              </a:rPr>
              <a:t>- </a:t>
            </a:r>
            <a:r>
              <a:rPr lang="ko-KR" altLang="en-US" sz="2000" dirty="0" err="1">
                <a:solidFill>
                  <a:prstClr val="black"/>
                </a:solidFill>
              </a:rPr>
              <a:t>다익스트라</a:t>
            </a:r>
            <a:r>
              <a:rPr lang="ko-KR" altLang="en-US" sz="2000" dirty="0">
                <a:solidFill>
                  <a:prstClr val="black"/>
                </a:solidFill>
              </a:rPr>
              <a:t> 알고리즘과는 달리 모든 노드 쌍에 대해 최단 거리를 구함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1"/>
            <a:r>
              <a:rPr lang="en-US" altLang="ko-KR" sz="2000" dirty="0">
                <a:solidFill>
                  <a:prstClr val="black"/>
                </a:solidFill>
              </a:rPr>
              <a:t>- </a:t>
            </a:r>
            <a:r>
              <a:rPr lang="ko-KR" altLang="en-US" sz="2000" dirty="0">
                <a:solidFill>
                  <a:prstClr val="black"/>
                </a:solidFill>
              </a:rPr>
              <a:t>음의 가중치를 가지는 그래프에서도 쓸 수 있음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30519-FD31-4B1B-ACC6-4D7889C521CD}"/>
              </a:ext>
            </a:extLst>
          </p:cNvPr>
          <p:cNvSpPr/>
          <p:nvPr/>
        </p:nvSpPr>
        <p:spPr>
          <a:xfrm>
            <a:off x="0" y="0"/>
            <a:ext cx="9906000" cy="12954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588A7-DBD1-4F18-95A8-C6B251426AC3}"/>
              </a:ext>
            </a:extLst>
          </p:cNvPr>
          <p:cNvSpPr/>
          <p:nvPr/>
        </p:nvSpPr>
        <p:spPr>
          <a:xfrm>
            <a:off x="507999" y="429768"/>
            <a:ext cx="5006975" cy="86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effectLst/>
                <a:uLnTx/>
                <a:uFillTx/>
                <a:latin typeface="KoPub바탕체 Bold" panose="02020603020101020101" pitchFamily="18" charset="-127"/>
                <a:ea typeface="KoPub바탕체 Bold" panose="02020603020101020101" pitchFamily="18" charset="-127"/>
                <a:cs typeface="+mn-cs"/>
              </a:rPr>
              <a:t>플로이드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effectLst/>
                <a:uLnTx/>
                <a:uFillTx/>
                <a:latin typeface="KoPub바탕체 Bold" panose="02020603020101020101" pitchFamily="18" charset="-127"/>
                <a:ea typeface="KoPub바탕체 Bold" panose="02020603020101020101" pitchFamily="18" charset="-127"/>
                <a:cs typeface="+mn-cs"/>
              </a:rPr>
              <a:t>-</a:t>
            </a: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effectLst/>
                <a:uLnTx/>
                <a:uFillTx/>
                <a:latin typeface="KoPub바탕체 Bold" panose="02020603020101020101" pitchFamily="18" charset="-127"/>
                <a:ea typeface="KoPub바탕체 Bold" panose="02020603020101020101" pitchFamily="18" charset="-127"/>
                <a:cs typeface="+mn-cs"/>
              </a:rPr>
              <a:t>워셜이란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effectLst/>
                <a:uLnTx/>
                <a:uFillTx/>
                <a:latin typeface="KoPub바탕체 Bold" panose="02020603020101020101" pitchFamily="18" charset="-127"/>
                <a:ea typeface="KoPub바탕체 Bold" panose="02020603020101020101" pitchFamily="18" charset="-127"/>
                <a:cs typeface="+mn-cs"/>
              </a:rPr>
              <a:t>?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281">
                    <a:prstClr val="white"/>
                  </a:gs>
                  <a:gs pos="3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KoPub바탕체 Bold" panose="02020603020101020101" pitchFamily="18" charset="-127"/>
              <a:ea typeface="KoPub바탕체 Bold" panose="02020603020101020101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4AB4A-B511-4DB7-BAC7-27741A2C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0" b="15816"/>
          <a:stretch/>
        </p:blipFill>
        <p:spPr>
          <a:xfrm>
            <a:off x="7854696" y="5183272"/>
            <a:ext cx="2051304" cy="17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9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75BD7-0753-49FE-B968-E2167ADFEF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" t="3349" r="1837" b="3349"/>
          <a:stretch/>
        </p:blipFill>
        <p:spPr>
          <a:xfrm>
            <a:off x="0" y="-1"/>
            <a:ext cx="9906000" cy="685800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C504B2A-3DF4-4313-A7A8-1B8E73A91F06}"/>
              </a:ext>
            </a:extLst>
          </p:cNvPr>
          <p:cNvSpPr/>
          <p:nvPr/>
        </p:nvSpPr>
        <p:spPr>
          <a:xfrm>
            <a:off x="0" y="-1"/>
            <a:ext cx="4507992" cy="6858001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ADD475-5EA4-4F3D-A9AC-26B34AE24FA6}"/>
              </a:ext>
            </a:extLst>
          </p:cNvPr>
          <p:cNvSpPr/>
          <p:nvPr/>
        </p:nvSpPr>
        <p:spPr>
          <a:xfrm>
            <a:off x="158375" y="167723"/>
            <a:ext cx="9532471" cy="6573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다익스트라</a:t>
            </a:r>
            <a:r>
              <a:rPr lang="ko-KR" altLang="en-US" sz="28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알고리즘</a:t>
            </a:r>
            <a:endParaRPr lang="en-US" altLang="ko-KR" sz="28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  <a:p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음의 가중치가 없는 그래프에서 한 노드에서 다른 모든 노드까지의 최단거리를 구하는 알고리즘이다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</a:t>
            </a:r>
          </a:p>
          <a:p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방향그래프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무방향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그래프 모두 상관 없으나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가중치가 음수인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edge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가 단 하나라도 존재하면 이 알고리즘은 사용할 수 없다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</a:t>
            </a:r>
          </a:p>
          <a:p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에츠허르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다익스트라가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고안한 알고리즘으로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그가 처음 고안한 알고리즘은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O(V^2)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의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시간복잡도를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가졌다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이후 우선순위 큐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(=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힙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트리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)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등을 이용한 더욱 개선된 알고리즘이 나오며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O((V+E)</a:t>
            </a:r>
            <a:r>
              <a:rPr lang="en-US" altLang="ko-KR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logV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)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의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시간복잡도를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가지게 되었다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.[1]</a:t>
            </a:r>
          </a:p>
          <a:p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O((V+E)</a:t>
            </a:r>
            <a:r>
              <a:rPr lang="en-US" altLang="ko-KR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logV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)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의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시간복잡도를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가지는 이유는 각 노드마다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미방문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노드 중 출발점으로부터 현재까지 계산된 최단 거리를 가지는 노드를 찾는데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O(</a:t>
            </a:r>
            <a:r>
              <a:rPr lang="en-US" altLang="ko-KR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VlogV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)O(</a:t>
            </a:r>
            <a:r>
              <a:rPr lang="en-US" altLang="ko-KR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VlogV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)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의 시간이 필요하고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각 노드마다 이웃한 노드의 최단 거리를 갱신할 때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O(</a:t>
            </a:r>
            <a:r>
              <a:rPr lang="en-US" altLang="ko-KR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ElogV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)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의 시간이 필요하기 때문이다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</a:t>
            </a:r>
          </a:p>
          <a:p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다익스트라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알고리즘이 하나의 노드로부터 최단경로를 구하는 알고리즘인 반면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플로이드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-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워셜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알고리즘은 가능한 모든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노드쌍들에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대한 최단거리를 구하는 알고리즘이다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</a:t>
            </a:r>
          </a:p>
          <a:p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다익스트라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알고리즘을 확장시킨 알고리즘이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A*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알고리즘이다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</a:t>
            </a:r>
          </a:p>
          <a:p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출처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-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꺼무위키</a:t>
            </a:r>
            <a:endParaRPr lang="ko-KR" altLang="en-US" sz="2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2CBE63-F256-44C7-9ECD-220FE7A8F117}"/>
              </a:ext>
            </a:extLst>
          </p:cNvPr>
          <p:cNvSpPr/>
          <p:nvPr/>
        </p:nvSpPr>
        <p:spPr>
          <a:xfrm>
            <a:off x="645160" y="1662112"/>
            <a:ext cx="32877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21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186AB2-E7E0-4E99-9A68-3187A34ABCF3}"/>
              </a:ext>
            </a:extLst>
          </p:cNvPr>
          <p:cNvSpPr/>
          <p:nvPr/>
        </p:nvSpPr>
        <p:spPr>
          <a:xfrm>
            <a:off x="0" y="1295400"/>
            <a:ext cx="9906000" cy="5562600"/>
          </a:xfrm>
          <a:prstGeom prst="rect">
            <a:avLst/>
          </a:prstGeom>
          <a:solidFill>
            <a:srgbClr val="7CC5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pt-BR" altLang="ko-KR" sz="2000" dirty="0">
                <a:solidFill>
                  <a:prstClr val="black"/>
                </a:solidFill>
              </a:rPr>
              <a:t>int d[1000][1000];</a:t>
            </a:r>
          </a:p>
          <a:p>
            <a:pPr lvl="0">
              <a:defRPr/>
            </a:pPr>
            <a:endParaRPr lang="pt-BR" altLang="ko-KR" sz="20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pt-BR" altLang="ko-KR" sz="2000" dirty="0">
                <a:solidFill>
                  <a:prstClr val="black"/>
                </a:solidFill>
              </a:rPr>
              <a:t>for(m=1; m&lt;=N; m++)</a:t>
            </a:r>
          </a:p>
          <a:p>
            <a:pPr lvl="0">
              <a:defRPr/>
            </a:pPr>
            <a:r>
              <a:rPr lang="pt-BR" altLang="ko-KR" sz="2000" dirty="0">
                <a:solidFill>
                  <a:prstClr val="black"/>
                </a:solidFill>
              </a:rPr>
              <a:t>    for(s=1; s&lt;=N; s++)</a:t>
            </a:r>
          </a:p>
          <a:p>
            <a:pPr lvl="0">
              <a:defRPr/>
            </a:pPr>
            <a:r>
              <a:rPr lang="pt-BR" altLang="ko-KR" sz="2000" dirty="0">
                <a:solidFill>
                  <a:prstClr val="black"/>
                </a:solidFill>
              </a:rPr>
              <a:t>      for(e=1; e&lt;=N; e++)</a:t>
            </a:r>
          </a:p>
          <a:p>
            <a:pPr lvl="0">
              <a:defRPr/>
            </a:pPr>
            <a:r>
              <a:rPr lang="pt-BR" altLang="ko-KR" sz="2000" dirty="0">
                <a:solidFill>
                  <a:prstClr val="black"/>
                </a:solidFill>
              </a:rPr>
              <a:t>         d[s][e] = d[s][e] &gt; d[s][m] + d[m][e] ? d[s][m]+d[m][e] : d[s][e];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30519-FD31-4B1B-ACC6-4D7889C521CD}"/>
              </a:ext>
            </a:extLst>
          </p:cNvPr>
          <p:cNvSpPr/>
          <p:nvPr/>
        </p:nvSpPr>
        <p:spPr>
          <a:xfrm>
            <a:off x="0" y="0"/>
            <a:ext cx="9906000" cy="12954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588A7-DBD1-4F18-95A8-C6B251426AC3}"/>
              </a:ext>
            </a:extLst>
          </p:cNvPr>
          <p:cNvSpPr/>
          <p:nvPr/>
        </p:nvSpPr>
        <p:spPr>
          <a:xfrm>
            <a:off x="507999" y="429768"/>
            <a:ext cx="5006975" cy="86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ko-KR" altLang="en-US" sz="4000" dirty="0" err="1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플로이드</a:t>
            </a:r>
            <a:r>
              <a:rPr lang="en-US" altLang="ko-KR" sz="4000" dirty="0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-</a:t>
            </a:r>
            <a:r>
              <a:rPr lang="ko-KR" altLang="en-US" sz="4000" dirty="0" err="1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워셜이란</a:t>
            </a:r>
            <a:r>
              <a:rPr lang="en-US" altLang="ko-KR" sz="4000" dirty="0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?</a:t>
            </a:r>
            <a:endParaRPr lang="ko-KR" altLang="en-US" sz="4000" dirty="0">
              <a:gradFill>
                <a:gsLst>
                  <a:gs pos="12281">
                    <a:prstClr val="white"/>
                  </a:gs>
                  <a:gs pos="30000">
                    <a:prstClr val="white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4AB4A-B511-4DB7-BAC7-27741A2C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0" b="15816"/>
          <a:stretch/>
        </p:blipFill>
        <p:spPr>
          <a:xfrm>
            <a:off x="7854696" y="5147414"/>
            <a:ext cx="2051304" cy="17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80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186AB2-E7E0-4E99-9A68-3187A34ABCF3}"/>
              </a:ext>
            </a:extLst>
          </p:cNvPr>
          <p:cNvSpPr/>
          <p:nvPr/>
        </p:nvSpPr>
        <p:spPr>
          <a:xfrm>
            <a:off x="0" y="1295400"/>
            <a:ext cx="9906000" cy="5562600"/>
          </a:xfrm>
          <a:prstGeom prst="rect">
            <a:avLst/>
          </a:prstGeom>
          <a:solidFill>
            <a:srgbClr val="7CC5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30519-FD31-4B1B-ACC6-4D7889C521CD}"/>
              </a:ext>
            </a:extLst>
          </p:cNvPr>
          <p:cNvSpPr/>
          <p:nvPr/>
        </p:nvSpPr>
        <p:spPr>
          <a:xfrm>
            <a:off x="0" y="0"/>
            <a:ext cx="9906000" cy="12954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588A7-DBD1-4F18-95A8-C6B251426AC3}"/>
              </a:ext>
            </a:extLst>
          </p:cNvPr>
          <p:cNvSpPr/>
          <p:nvPr/>
        </p:nvSpPr>
        <p:spPr>
          <a:xfrm>
            <a:off x="507999" y="429768"/>
            <a:ext cx="5006975" cy="86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알고리즘 잘하는 법</a:t>
            </a:r>
            <a:endParaRPr lang="ko-KR" altLang="en-US" sz="4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0E6588-73A5-4E54-BB45-96B37CC673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38" b="9126"/>
          <a:stretch/>
        </p:blipFill>
        <p:spPr>
          <a:xfrm flipH="1">
            <a:off x="0" y="3977957"/>
            <a:ext cx="2466641" cy="2880043"/>
          </a:xfrm>
          <a:prstGeom prst="rect">
            <a:avLst/>
          </a:prstGeom>
        </p:spPr>
      </p:pic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4577D5E7-FF2B-473E-9C12-6D64F8CD3CE4}"/>
              </a:ext>
            </a:extLst>
          </p:cNvPr>
          <p:cNvSpPr/>
          <p:nvPr/>
        </p:nvSpPr>
        <p:spPr>
          <a:xfrm rot="9900000">
            <a:off x="276721" y="1449561"/>
            <a:ext cx="2369491" cy="2589914"/>
          </a:xfrm>
          <a:custGeom>
            <a:avLst/>
            <a:gdLst>
              <a:gd name="connsiteX0" fmla="*/ 1801393 w 2441162"/>
              <a:gd name="connsiteY0" fmla="*/ 2665113 h 2668252"/>
              <a:gd name="connsiteX1" fmla="*/ 67831 w 2441162"/>
              <a:gd name="connsiteY1" fmla="*/ 2200606 h 2668252"/>
              <a:gd name="connsiteX2" fmla="*/ 3139 w 2441162"/>
              <a:gd name="connsiteY2" fmla="*/ 2088557 h 2668252"/>
              <a:gd name="connsiteX3" fmla="*/ 527720 w 2441162"/>
              <a:gd name="connsiteY3" fmla="*/ 130795 h 2668252"/>
              <a:gd name="connsiteX4" fmla="*/ 639770 w 2441162"/>
              <a:gd name="connsiteY4" fmla="*/ 66103 h 2668252"/>
              <a:gd name="connsiteX5" fmla="*/ 2106375 w 2441162"/>
              <a:gd name="connsiteY5" fmla="*/ 459079 h 2668252"/>
              <a:gd name="connsiteX6" fmla="*/ 2210927 w 2441162"/>
              <a:gd name="connsiteY6" fmla="*/ 0 h 2668252"/>
              <a:gd name="connsiteX7" fmla="*/ 2329068 w 2441162"/>
              <a:gd name="connsiteY7" fmla="*/ 518750 h 2668252"/>
              <a:gd name="connsiteX8" fmla="*/ 2373331 w 2441162"/>
              <a:gd name="connsiteY8" fmla="*/ 530610 h 2668252"/>
              <a:gd name="connsiteX9" fmla="*/ 2438023 w 2441162"/>
              <a:gd name="connsiteY9" fmla="*/ 642659 h 2668252"/>
              <a:gd name="connsiteX10" fmla="*/ 1913442 w 2441162"/>
              <a:gd name="connsiteY10" fmla="*/ 2600421 h 2668252"/>
              <a:gd name="connsiteX11" fmla="*/ 1801393 w 2441162"/>
              <a:gd name="connsiteY11" fmla="*/ 2665113 h 266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41162" h="2668252">
                <a:moveTo>
                  <a:pt x="1801393" y="2665113"/>
                </a:moveTo>
                <a:lnTo>
                  <a:pt x="67831" y="2200606"/>
                </a:lnTo>
                <a:cubicBezTo>
                  <a:pt x="19026" y="2187529"/>
                  <a:pt x="-9938" y="2137362"/>
                  <a:pt x="3139" y="2088557"/>
                </a:cubicBezTo>
                <a:lnTo>
                  <a:pt x="527720" y="130795"/>
                </a:lnTo>
                <a:cubicBezTo>
                  <a:pt x="540797" y="81990"/>
                  <a:pt x="590964" y="53026"/>
                  <a:pt x="639770" y="66103"/>
                </a:cubicBezTo>
                <a:lnTo>
                  <a:pt x="2106375" y="459079"/>
                </a:lnTo>
                <a:lnTo>
                  <a:pt x="2210927" y="0"/>
                </a:lnTo>
                <a:lnTo>
                  <a:pt x="2329068" y="518750"/>
                </a:lnTo>
                <a:lnTo>
                  <a:pt x="2373331" y="530610"/>
                </a:lnTo>
                <a:cubicBezTo>
                  <a:pt x="2422136" y="543687"/>
                  <a:pt x="2451100" y="593854"/>
                  <a:pt x="2438023" y="642659"/>
                </a:cubicBezTo>
                <a:lnTo>
                  <a:pt x="1913442" y="2600421"/>
                </a:lnTo>
                <a:cubicBezTo>
                  <a:pt x="1900365" y="2649226"/>
                  <a:pt x="1850198" y="2678190"/>
                  <a:pt x="1801393" y="266511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E49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BF0222F-3ED0-4F06-A847-A2C060D8CD4E}"/>
              </a:ext>
            </a:extLst>
          </p:cNvPr>
          <p:cNvSpPr/>
          <p:nvPr/>
        </p:nvSpPr>
        <p:spPr>
          <a:xfrm>
            <a:off x="574674" y="2172843"/>
            <a:ext cx="1749426" cy="966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2000" dirty="0">
                <a:gradFill>
                  <a:gsLst>
                    <a:gs pos="81579">
                      <a:srgbClr val="203864"/>
                    </a:gs>
                    <a:gs pos="52000">
                      <a:srgbClr val="203864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끝 </a:t>
            </a:r>
            <a:r>
              <a:rPr lang="ko-KR" altLang="en-US" sz="2000" dirty="0" err="1">
                <a:gradFill>
                  <a:gsLst>
                    <a:gs pos="81579">
                      <a:srgbClr val="203864"/>
                    </a:gs>
                    <a:gs pos="52000">
                      <a:srgbClr val="203864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야발</a:t>
            </a:r>
            <a:r>
              <a:rPr lang="en-US" altLang="ko-KR" sz="2000" dirty="0">
                <a:gradFill>
                  <a:gsLst>
                    <a:gs pos="81579">
                      <a:srgbClr val="203864"/>
                    </a:gs>
                    <a:gs pos="52000">
                      <a:srgbClr val="203864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!</a:t>
            </a:r>
            <a:endParaRPr lang="ko-KR" altLang="en-US" sz="2000" dirty="0">
              <a:gradFill>
                <a:gsLst>
                  <a:gs pos="81579">
                    <a:srgbClr val="203864"/>
                  </a:gs>
                  <a:gs pos="52000">
                    <a:srgbClr val="203864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6" name="사각형: 둥근 위쪽 모서리 35">
            <a:extLst>
              <a:ext uri="{FF2B5EF4-FFF2-40B4-BE49-F238E27FC236}">
                <a16:creationId xmlns:a16="http://schemas.microsoft.com/office/drawing/2014/main" id="{8D48FB3E-344B-44CE-B5AD-0EE27A94610A}"/>
              </a:ext>
            </a:extLst>
          </p:cNvPr>
          <p:cNvSpPr/>
          <p:nvPr/>
        </p:nvSpPr>
        <p:spPr>
          <a:xfrm>
            <a:off x="2689412" y="1860871"/>
            <a:ext cx="7072498" cy="480887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dist="31750" dir="5400000" algn="t" rotWithShape="0">
              <a:srgbClr val="1175B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2" name="사각형: 둥근 위쪽 모서리 41">
            <a:extLst>
              <a:ext uri="{FF2B5EF4-FFF2-40B4-BE49-F238E27FC236}">
                <a16:creationId xmlns:a16="http://schemas.microsoft.com/office/drawing/2014/main" id="{D2D58445-29C7-49B8-9E1D-5A5F57620DA1}"/>
              </a:ext>
            </a:extLst>
          </p:cNvPr>
          <p:cNvSpPr/>
          <p:nvPr/>
        </p:nvSpPr>
        <p:spPr>
          <a:xfrm>
            <a:off x="2689412" y="1356046"/>
            <a:ext cx="7072498" cy="504825"/>
          </a:xfrm>
          <a:prstGeom prst="round2SameRect">
            <a:avLst/>
          </a:prstGeom>
          <a:solidFill>
            <a:srgbClr val="41B6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669956-4EC2-4D35-BA3C-7922A787A03E}"/>
              </a:ext>
            </a:extLst>
          </p:cNvPr>
          <p:cNvSpPr/>
          <p:nvPr/>
        </p:nvSpPr>
        <p:spPr>
          <a:xfrm>
            <a:off x="2689412" y="1816253"/>
            <a:ext cx="7151179" cy="497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미안하다 이거 보여주려고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어그로끌었다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나루토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사스케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싸움수준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ㄹㅇ실화냐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 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진짜 세계관최강자들의 싸움이다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그찐따같던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나루토가 맞나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 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진짜 나루토는 전설이다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진짜옛날에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맨날나루토봘는데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왕같은존재인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호카게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되서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세계최강 전설적인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영웅이된나루토보면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진짜내가다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감격스럽고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나루토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노래부터 명장면까지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가슴울리는장면들이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뇌리에 스치면서 가슴이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웅장해진다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 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그리고 극장판 에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카카시앞에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운석날라오는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거대한 걸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사스케가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갑자기 순식간에 나타나서 부숴버리곤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개간지나게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나루토가 없다면 마을을 지킬 자는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나밖에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없다 라며 바람처럼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사라진장면은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진짜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나루토처음부터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본사람이면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안울수가없더라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진짜 너무 감격스럽고 보루토를 최근에 알았는데 미안하다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 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지금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화보는데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진짜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나루토세대나와서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너무 감격스럽고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모두어엿하게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큰거보니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내가 다 뭔가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알수없는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추억이라해야되나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그런감정이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이상하게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얽혀있다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시노는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말이많아진거같다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좋은선생이고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그리고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보루토왜욕하냐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귀여운데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나루토를보는것같다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성격도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닮았어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그리고버루토에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나루토사스케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둘이싸워도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이기는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신같은존재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나온다는게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사실임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??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그리고인터닛에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쳐봣는디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이거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ㄹㅇㄹㅇ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진짜팩트냐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??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저적이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보루토에 나오는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신급괴물임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ㅡ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나루토사스케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합체한거봐라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진짜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ㅆㅂ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이거보고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개충격먹어가지고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와 소리 저절로 나오더라 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;; 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진짜 저건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개오지는데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 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저게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ㄹㅇ이면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진짜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꼭봐야돼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진짜 세계도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파괴시키는거아니야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 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진짜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나루토사스케가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저렇게 되다니 진짜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눈물나려고했다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버루토그라서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계속보는중인데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저거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ㄹㅇ이냐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..? 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ㅆㅂ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사스케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보고싶다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 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진짜언제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이렇게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신급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최강들이 되었을까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옛날생각나고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나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중딩때생각나고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뭔가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슬프기도하고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좋기도하고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감격도하고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여러가지감정이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복잡하네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 </a:t>
            </a:r>
            <a:r>
              <a:rPr lang="ko-KR" altLang="en-US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아무튼 나루토는 진짜 </a:t>
            </a:r>
            <a:r>
              <a:rPr lang="ko-KR" altLang="en-US" sz="1400" dirty="0" err="1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애니중최거명작임</a:t>
            </a:r>
            <a:r>
              <a:rPr lang="en-US" altLang="ko-KR" sz="1400" dirty="0">
                <a:gradFill>
                  <a:gsLst>
                    <a:gs pos="96491">
                      <a:schemeClr val="tx1">
                        <a:lumMod val="85000"/>
                        <a:lumOff val="15000"/>
                      </a:schemeClr>
                    </a:gs>
                    <a:gs pos="81579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</a:t>
            </a:r>
            <a:endParaRPr lang="ko-KR" altLang="en-US" sz="1400" dirty="0">
              <a:gradFill>
                <a:gsLst>
                  <a:gs pos="96491">
                    <a:schemeClr val="tx1">
                      <a:lumMod val="85000"/>
                      <a:lumOff val="15000"/>
                    </a:schemeClr>
                  </a:gs>
                  <a:gs pos="81579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142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75BD7-0753-49FE-B968-E2167ADFEF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" t="3349" r="1837" b="3349"/>
          <a:stretch/>
        </p:blipFill>
        <p:spPr>
          <a:xfrm>
            <a:off x="0" y="-1"/>
            <a:ext cx="9906000" cy="685800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C504B2A-3DF4-4313-A7A8-1B8E73A91F06}"/>
              </a:ext>
            </a:extLst>
          </p:cNvPr>
          <p:cNvSpPr/>
          <p:nvPr/>
        </p:nvSpPr>
        <p:spPr>
          <a:xfrm>
            <a:off x="0" y="-1"/>
            <a:ext cx="4507992" cy="6858001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ADD475-5EA4-4F3D-A9AC-26B34AE24FA6}"/>
              </a:ext>
            </a:extLst>
          </p:cNvPr>
          <p:cNvSpPr/>
          <p:nvPr/>
        </p:nvSpPr>
        <p:spPr>
          <a:xfrm>
            <a:off x="158375" y="167723"/>
            <a:ext cx="9532471" cy="6573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다익스트라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알고리즘은 다음과 같다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 (P[A][B]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는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A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와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B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사이의 거리라고 가정한다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)</a:t>
            </a:r>
          </a:p>
          <a:p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출발점으로부터의 최단거리를 저장할 배열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d[v]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를 만들고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출발 노드에는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0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을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출발점을 제외한 다른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노드들에는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매우 큰 값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INF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를 채워 넣는다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 (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정말 무한이 아닌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무한으로 간주될 수 있는 값을 의미한다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.)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보통은 최단거리 저장 배열의 이론상 최대값에 맞게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INF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를 정한다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실무에서는 보통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d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의 원소 타입에 대한 최대값으로 설정하는 편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 [5][6]</a:t>
            </a:r>
          </a:p>
          <a:p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현재 노드를 나타내는 변수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A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에 출발 노드의 번호를 저장한다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</a:t>
            </a:r>
          </a:p>
          <a:p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A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로부터 갈 수 있는 임의의 노드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B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에 대해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d[A] + P[A][B][7]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와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d[B][8]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의 값을 비교한다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 INF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와 비교할 경우 무조건 전자가 작다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</a:t>
            </a:r>
          </a:p>
          <a:p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만약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d[A] + P[A][B]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의 값이 더 작다면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즉 더 짧은 경로라면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d[B]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의 값을 이 값으로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갱신시킨다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</a:t>
            </a:r>
          </a:p>
          <a:p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A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의 모든 이웃 노드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B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에 대해 이 작업을 수행한다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</a:t>
            </a:r>
          </a:p>
          <a:p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A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의 상태를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"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방문 완료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"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로 바꾼다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그러면 이제 더 이상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A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는 사용하지 않는다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</a:t>
            </a:r>
          </a:p>
          <a:p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"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미방문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"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상태인 모든 노드들 중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출발점으로부터의 거리가 제일 짧은 노드 하나를 골라서 그 노드를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A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에 저장한다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</a:t>
            </a:r>
          </a:p>
          <a:p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도착 노드가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"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방문 완료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"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상태가 되거나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혹은 더 이상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미방문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상태의 노드를 선택할 수 없을 때까지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3~7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의 과정을 반복한다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</a:t>
            </a:r>
          </a:p>
          <a:p>
            <a:endParaRPr lang="en-US" altLang="ko-KR" sz="2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  <a:p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이 작업을 마친 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도착 노드에 저장된 값이 바로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A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로부터의 최단 거리이다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만약 이 값이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INF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라면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중간에 길이 끊긴 것임을 의미한다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</a:t>
            </a:r>
          </a:p>
          <a:p>
            <a:endParaRPr lang="en-US" altLang="ko-KR" sz="2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  <a:p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7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번 단계에서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거리가 가장 짧은 노드를 고르는 것은 공짜가 아니다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모든 노드를 순회해야 하므로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시간복잡도에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결정적인 영향을 미치게 되는데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이때 제대로 구현된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[9]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우선순위 큐를 활용한다면 이 비용을 줄일 수 있다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최단거리를 갱신할 때 우선순위 큐에도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&lt;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위치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거리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&gt;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의 쌍을 넣어주고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거리가 가장 짧은 노드를 우선순위 큐를 이용해 고르면 된다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이진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힙을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이용해 구현한 우선순위 큐의 경우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O(lg N)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출력에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O(lg N)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이므로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모든 노드 순회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(O(N))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보다 저렴하다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우선순위 큐 구현에 피보나치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힙을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사용한 경우 삽입은 평균적으로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O(1),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출력에는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O(lg N)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이 걸려 이론적으로 더 나은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시간복잡도를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얻을 수 있다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단 이진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힙이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훨씬 간단하여 연산에 소요되는 시간이 빠르기 때문에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엣지의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개수가 적은 경우에는 이진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힙을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사용하는 것이 더 나을 수 있다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</a:t>
            </a:r>
            <a:endParaRPr lang="ko-KR" altLang="en-US" sz="2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2CBE63-F256-44C7-9ECD-220FE7A8F117}"/>
              </a:ext>
            </a:extLst>
          </p:cNvPr>
          <p:cNvSpPr/>
          <p:nvPr/>
        </p:nvSpPr>
        <p:spPr>
          <a:xfrm>
            <a:off x="645160" y="1662112"/>
            <a:ext cx="32877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44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75BD7-0753-49FE-B968-E2167ADFEF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" t="3349" r="1837" b="3349"/>
          <a:stretch/>
        </p:blipFill>
        <p:spPr>
          <a:xfrm>
            <a:off x="0" y="-1"/>
            <a:ext cx="9906000" cy="685800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C504B2A-3DF4-4313-A7A8-1B8E73A91F06}"/>
              </a:ext>
            </a:extLst>
          </p:cNvPr>
          <p:cNvSpPr/>
          <p:nvPr/>
        </p:nvSpPr>
        <p:spPr>
          <a:xfrm>
            <a:off x="0" y="-1"/>
            <a:ext cx="4507992" cy="6858001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ADD475-5EA4-4F3D-A9AC-26B34AE24FA6}"/>
              </a:ext>
            </a:extLst>
          </p:cNvPr>
          <p:cNvSpPr/>
          <p:nvPr/>
        </p:nvSpPr>
        <p:spPr>
          <a:xfrm>
            <a:off x="158375" y="167723"/>
            <a:ext cx="9532471" cy="6573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플로이드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워셜</a:t>
            </a:r>
            <a:endParaRPr lang="en-US" altLang="ko-KR" sz="2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  <a:p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플로이드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-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워셜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알고리즘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(Floyd-</a:t>
            </a:r>
            <a:r>
              <a:rPr lang="en-US" altLang="ko-KR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Warshall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Algorithm)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은 그래프에서 가능한 모든 노드 쌍에 대해 최단 거리를 구하는 알고리즘이다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</a:t>
            </a:r>
          </a:p>
          <a:p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시간복잡도는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O(V^3)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이다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다익스트라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알고리즘과는 달리 모든 노드 쌍에 대해 최단 거리를 구하고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음의 가중치를 가지는 그래프에서도 쓸 수 있다는 것이 특징이다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플로이드와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워셜이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개발하였으며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, 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이 중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플로이드는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공로를 인정받아 </a:t>
            </a:r>
            <a:r>
              <a:rPr lang="ko-KR" altLang="en-US" sz="2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튜링상을</a:t>
            </a:r>
            <a:r>
              <a:rPr lang="ko-KR" altLang="en-US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받았다</a:t>
            </a:r>
            <a:r>
              <a:rPr lang="en-US" altLang="ko-KR" sz="2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</a:t>
            </a:r>
          </a:p>
          <a:p>
            <a:endParaRPr lang="en-US" altLang="ko-KR" sz="2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  <a:p>
            <a:endParaRPr lang="en-US" altLang="ko-KR" sz="2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  <a:p>
            <a:endParaRPr lang="ko-KR" altLang="en-US" sz="2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2CBE63-F256-44C7-9ECD-220FE7A8F117}"/>
              </a:ext>
            </a:extLst>
          </p:cNvPr>
          <p:cNvSpPr/>
          <p:nvPr/>
        </p:nvSpPr>
        <p:spPr>
          <a:xfrm>
            <a:off x="645160" y="1662112"/>
            <a:ext cx="32877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F72A1BF-3F96-4CEB-8E93-2971102BB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447" y="4190166"/>
            <a:ext cx="9906000" cy="240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0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186AB2-E7E0-4E99-9A68-3187A34ABCF3}"/>
              </a:ext>
            </a:extLst>
          </p:cNvPr>
          <p:cNvSpPr/>
          <p:nvPr/>
        </p:nvSpPr>
        <p:spPr>
          <a:xfrm>
            <a:off x="0" y="1295400"/>
            <a:ext cx="9906000" cy="5562600"/>
          </a:xfrm>
          <a:prstGeom prst="rect">
            <a:avLst/>
          </a:prstGeom>
          <a:solidFill>
            <a:srgbClr val="7CC5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000" dirty="0">
                <a:solidFill>
                  <a:schemeClr val="tx1"/>
                </a:solidFill>
              </a:rPr>
              <a:t>그래프의 한 정점에서 나머지 </a:t>
            </a:r>
            <a:r>
              <a:rPr lang="ko-KR" altLang="en-US" sz="2000" dirty="0" err="1">
                <a:solidFill>
                  <a:schemeClr val="tx1"/>
                </a:solidFill>
              </a:rPr>
              <a:t>정점들로의</a:t>
            </a:r>
            <a:r>
              <a:rPr lang="ko-KR" altLang="en-US" sz="2000" dirty="0">
                <a:solidFill>
                  <a:schemeClr val="tx1"/>
                </a:solidFill>
              </a:rPr>
              <a:t> 최단거리를 알 수 있는 알고리즘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	-</a:t>
            </a:r>
            <a:r>
              <a:rPr lang="ko-KR" altLang="en-US" sz="2000" dirty="0">
                <a:solidFill>
                  <a:schemeClr val="tx1"/>
                </a:solidFill>
              </a:rPr>
              <a:t>최단거리는 최단거리로 </a:t>
            </a:r>
            <a:r>
              <a:rPr lang="ko-KR" altLang="en-US" sz="2000" dirty="0" err="1">
                <a:solidFill>
                  <a:schemeClr val="tx1"/>
                </a:solidFill>
              </a:rPr>
              <a:t>이루어져있다라는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idea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	-</a:t>
            </a:r>
            <a:r>
              <a:rPr lang="ko-KR" altLang="en-US" sz="2000" dirty="0">
                <a:solidFill>
                  <a:schemeClr val="tx1"/>
                </a:solidFill>
              </a:rPr>
              <a:t>음의 가중치가 없는 </a:t>
            </a:r>
            <a:r>
              <a:rPr lang="ko-KR" altLang="en-US" sz="2000" dirty="0" err="1">
                <a:solidFill>
                  <a:schemeClr val="tx1"/>
                </a:solidFill>
              </a:rPr>
              <a:t>그래프이어야함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	-</a:t>
            </a:r>
            <a:r>
              <a:rPr lang="ko-KR" altLang="en-US" sz="2000" dirty="0">
                <a:solidFill>
                  <a:schemeClr val="tx1"/>
                </a:solidFill>
              </a:rPr>
              <a:t>방향그래프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 err="1">
                <a:solidFill>
                  <a:schemeClr val="tx1"/>
                </a:solidFill>
              </a:rPr>
              <a:t>무방향</a:t>
            </a:r>
            <a:r>
              <a:rPr lang="ko-KR" altLang="en-US" sz="2000" dirty="0">
                <a:solidFill>
                  <a:schemeClr val="tx1"/>
                </a:solidFill>
              </a:rPr>
              <a:t> 그래프 모두 상관 없다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ko-KR" altLang="en-US" sz="2000" dirty="0">
                <a:solidFill>
                  <a:schemeClr val="tx1"/>
                </a:solidFill>
              </a:rPr>
              <a:t>① 아직 방문하지 않은 정점들 중 거리가 가장 짧은 정점을 하나 선택해 방문한다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② </a:t>
            </a:r>
            <a:r>
              <a:rPr lang="ko-KR" altLang="en-US" sz="2000" dirty="0">
                <a:solidFill>
                  <a:schemeClr val="tx1"/>
                </a:solidFill>
              </a:rPr>
              <a:t>해당 정점에서 인접하고 아직 방문하지 않은 정점들의 거리를 갱신한다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30519-FD31-4B1B-ACC6-4D7889C521CD}"/>
              </a:ext>
            </a:extLst>
          </p:cNvPr>
          <p:cNvSpPr/>
          <p:nvPr/>
        </p:nvSpPr>
        <p:spPr>
          <a:xfrm>
            <a:off x="0" y="0"/>
            <a:ext cx="9906000" cy="12954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588A7-DBD1-4F18-95A8-C6B251426AC3}"/>
              </a:ext>
            </a:extLst>
          </p:cNvPr>
          <p:cNvSpPr/>
          <p:nvPr/>
        </p:nvSpPr>
        <p:spPr>
          <a:xfrm>
            <a:off x="507999" y="429768"/>
            <a:ext cx="5006975" cy="86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err="1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다익스트라란</a:t>
            </a:r>
            <a:r>
              <a:rPr lang="en-US" altLang="ko-KR" sz="4000" dirty="0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?</a:t>
            </a:r>
            <a:endParaRPr lang="ko-KR" altLang="en-US" sz="4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4AB4A-B511-4DB7-BAC7-27741A2C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0" b="15816"/>
          <a:stretch/>
        </p:blipFill>
        <p:spPr>
          <a:xfrm>
            <a:off x="7854696" y="5147414"/>
            <a:ext cx="2051304" cy="17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70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186AB2-E7E0-4E99-9A68-3187A34ABCF3}"/>
              </a:ext>
            </a:extLst>
          </p:cNvPr>
          <p:cNvSpPr/>
          <p:nvPr/>
        </p:nvSpPr>
        <p:spPr>
          <a:xfrm>
            <a:off x="0" y="1295400"/>
            <a:ext cx="9906000" cy="5562600"/>
          </a:xfrm>
          <a:prstGeom prst="rect">
            <a:avLst/>
          </a:prstGeom>
          <a:solidFill>
            <a:srgbClr val="7CC5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dirty="0">
                <a:solidFill>
                  <a:schemeClr val="tx1"/>
                </a:solidFill>
              </a:rPr>
              <a:t>1. </a:t>
            </a:r>
            <a:r>
              <a:rPr lang="ko-KR" altLang="en-US" sz="2000" dirty="0">
                <a:solidFill>
                  <a:schemeClr val="tx1"/>
                </a:solidFill>
              </a:rPr>
              <a:t>출발점으로부터의 최단거리를 저장할 배열 </a:t>
            </a:r>
            <a:r>
              <a:rPr lang="en-US" altLang="ko-KR" sz="2000" dirty="0">
                <a:solidFill>
                  <a:schemeClr val="tx1"/>
                </a:solidFill>
              </a:rPr>
              <a:t>d[v]</a:t>
            </a:r>
            <a:r>
              <a:rPr lang="ko-KR" altLang="en-US" sz="2000" dirty="0">
                <a:solidFill>
                  <a:schemeClr val="tx1"/>
                </a:solidFill>
              </a:rPr>
              <a:t>를 만들고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출발 노드에는 </a:t>
            </a:r>
            <a:r>
              <a:rPr lang="en-US" altLang="ko-KR" sz="2000" dirty="0">
                <a:solidFill>
                  <a:schemeClr val="tx1"/>
                </a:solidFill>
              </a:rPr>
              <a:t>0</a:t>
            </a:r>
            <a:r>
              <a:rPr lang="ko-KR" altLang="en-US" sz="2000" dirty="0">
                <a:solidFill>
                  <a:schemeClr val="tx1"/>
                </a:solidFill>
              </a:rPr>
              <a:t>을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출발점을 제외한 다른 </a:t>
            </a:r>
            <a:r>
              <a:rPr lang="ko-KR" altLang="en-US" sz="2000" dirty="0" err="1">
                <a:solidFill>
                  <a:schemeClr val="tx1"/>
                </a:solidFill>
              </a:rPr>
              <a:t>노드들에는</a:t>
            </a:r>
            <a:r>
              <a:rPr lang="ko-KR" altLang="en-US" sz="2000" dirty="0">
                <a:solidFill>
                  <a:schemeClr val="tx1"/>
                </a:solidFill>
              </a:rPr>
              <a:t> 매우 큰 값 </a:t>
            </a:r>
            <a:r>
              <a:rPr lang="en-US" altLang="ko-KR" sz="2000" dirty="0">
                <a:solidFill>
                  <a:schemeClr val="tx1"/>
                </a:solidFill>
              </a:rPr>
              <a:t>INF</a:t>
            </a:r>
            <a:r>
              <a:rPr lang="ko-KR" altLang="en-US" sz="2000" dirty="0">
                <a:solidFill>
                  <a:schemeClr val="tx1"/>
                </a:solidFill>
              </a:rPr>
              <a:t>를 채워 넣는다</a:t>
            </a:r>
            <a:r>
              <a:rPr lang="en-US" altLang="ko-KR" sz="2000" dirty="0">
                <a:solidFill>
                  <a:schemeClr val="tx1"/>
                </a:solidFill>
              </a:rPr>
              <a:t>. (</a:t>
            </a:r>
            <a:r>
              <a:rPr lang="ko-KR" altLang="en-US" sz="2000" dirty="0">
                <a:solidFill>
                  <a:schemeClr val="tx1"/>
                </a:solidFill>
              </a:rPr>
              <a:t>정말 무한이 아닌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무한으로 간주될 수 있는 값을 의미한다</a:t>
            </a:r>
            <a:r>
              <a:rPr lang="en-US" altLang="ko-KR" sz="2000" dirty="0">
                <a:solidFill>
                  <a:schemeClr val="tx1"/>
                </a:solidFill>
              </a:rPr>
              <a:t>.) </a:t>
            </a:r>
            <a:r>
              <a:rPr lang="ko-KR" altLang="en-US" sz="2000" dirty="0">
                <a:solidFill>
                  <a:schemeClr val="tx1"/>
                </a:solidFill>
              </a:rPr>
              <a:t>보통은 최단거리 저장 배열의 이론상 최대값에 맞게 </a:t>
            </a:r>
            <a:r>
              <a:rPr lang="en-US" altLang="ko-KR" sz="2000" dirty="0">
                <a:solidFill>
                  <a:schemeClr val="tx1"/>
                </a:solidFill>
              </a:rPr>
              <a:t>INF</a:t>
            </a:r>
            <a:r>
              <a:rPr lang="ko-KR" altLang="en-US" sz="2000" dirty="0">
                <a:solidFill>
                  <a:schemeClr val="tx1"/>
                </a:solidFill>
              </a:rPr>
              <a:t>를 정한다</a:t>
            </a:r>
            <a:r>
              <a:rPr lang="en-US" altLang="ko-KR" sz="2000" dirty="0">
                <a:solidFill>
                  <a:schemeClr val="tx1"/>
                </a:solidFill>
              </a:rPr>
              <a:t>. </a:t>
            </a:r>
            <a:r>
              <a:rPr lang="ko-KR" altLang="en-US" sz="2000" dirty="0">
                <a:solidFill>
                  <a:schemeClr val="tx1"/>
                </a:solidFill>
              </a:rPr>
              <a:t>실무에서는 보통 </a:t>
            </a:r>
            <a:r>
              <a:rPr lang="en-US" altLang="ko-KR" sz="2000" dirty="0">
                <a:solidFill>
                  <a:schemeClr val="tx1"/>
                </a:solidFill>
              </a:rPr>
              <a:t>d</a:t>
            </a:r>
            <a:r>
              <a:rPr lang="ko-KR" altLang="en-US" sz="2000" dirty="0">
                <a:solidFill>
                  <a:schemeClr val="tx1"/>
                </a:solidFill>
              </a:rPr>
              <a:t>의 원소 타입에 대한 최대값으로 설정하는 편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2. </a:t>
            </a:r>
            <a:r>
              <a:rPr lang="ko-KR" altLang="en-US" sz="2000" dirty="0">
                <a:solidFill>
                  <a:schemeClr val="tx1"/>
                </a:solidFill>
              </a:rPr>
              <a:t>현재 노드를 나타내는 변수 </a:t>
            </a:r>
            <a:r>
              <a:rPr lang="en-US" altLang="ko-KR" sz="2000" dirty="0">
                <a:solidFill>
                  <a:schemeClr val="tx1"/>
                </a:solidFill>
              </a:rPr>
              <a:t>A</a:t>
            </a:r>
            <a:r>
              <a:rPr lang="ko-KR" altLang="en-US" sz="2000" dirty="0">
                <a:solidFill>
                  <a:schemeClr val="tx1"/>
                </a:solidFill>
              </a:rPr>
              <a:t>에 출발 노드의 번호를 저장한다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3. A</a:t>
            </a:r>
            <a:r>
              <a:rPr lang="ko-KR" altLang="en-US" sz="2000" dirty="0">
                <a:solidFill>
                  <a:schemeClr val="tx1"/>
                </a:solidFill>
              </a:rPr>
              <a:t>로부터 갈 수 있는 임의의 노드 </a:t>
            </a:r>
            <a:r>
              <a:rPr lang="en-US" altLang="ko-KR" sz="2000" dirty="0">
                <a:solidFill>
                  <a:schemeClr val="tx1"/>
                </a:solidFill>
              </a:rPr>
              <a:t>B</a:t>
            </a:r>
            <a:r>
              <a:rPr lang="ko-KR" altLang="en-US" sz="2000" dirty="0">
                <a:solidFill>
                  <a:schemeClr val="tx1"/>
                </a:solidFill>
              </a:rPr>
              <a:t>에 대해</a:t>
            </a:r>
            <a:r>
              <a:rPr lang="en-US" altLang="ko-KR" sz="2000" dirty="0">
                <a:solidFill>
                  <a:schemeClr val="tx1"/>
                </a:solidFill>
              </a:rPr>
              <a:t>, d[A] + P[A][B][7]</a:t>
            </a:r>
            <a:r>
              <a:rPr lang="ko-KR" altLang="en-US" sz="2000" dirty="0">
                <a:solidFill>
                  <a:schemeClr val="tx1"/>
                </a:solidFill>
              </a:rPr>
              <a:t>와 </a:t>
            </a:r>
            <a:r>
              <a:rPr lang="en-US" altLang="ko-KR" sz="2000" dirty="0">
                <a:solidFill>
                  <a:schemeClr val="tx1"/>
                </a:solidFill>
              </a:rPr>
              <a:t>d[B][8]</a:t>
            </a:r>
            <a:r>
              <a:rPr lang="ko-KR" altLang="en-US" sz="2000" dirty="0">
                <a:solidFill>
                  <a:schemeClr val="tx1"/>
                </a:solidFill>
              </a:rPr>
              <a:t>의 값을 비교한다</a:t>
            </a:r>
            <a:r>
              <a:rPr lang="en-US" altLang="ko-KR" sz="2000" dirty="0">
                <a:solidFill>
                  <a:schemeClr val="tx1"/>
                </a:solidFill>
              </a:rPr>
              <a:t>. INF</a:t>
            </a:r>
            <a:r>
              <a:rPr lang="ko-KR" altLang="en-US" sz="2000" dirty="0">
                <a:solidFill>
                  <a:schemeClr val="tx1"/>
                </a:solidFill>
              </a:rPr>
              <a:t>와 비교할 경우 무조건 전자가 작다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4. </a:t>
            </a:r>
            <a:r>
              <a:rPr lang="ko-KR" altLang="en-US" sz="2000" dirty="0">
                <a:solidFill>
                  <a:schemeClr val="tx1"/>
                </a:solidFill>
              </a:rPr>
              <a:t>만약 </a:t>
            </a:r>
            <a:r>
              <a:rPr lang="en-US" altLang="ko-KR" sz="2000" dirty="0">
                <a:solidFill>
                  <a:schemeClr val="tx1"/>
                </a:solidFill>
              </a:rPr>
              <a:t>d[A] + P[A][B]</a:t>
            </a:r>
            <a:r>
              <a:rPr lang="ko-KR" altLang="en-US" sz="2000" dirty="0">
                <a:solidFill>
                  <a:schemeClr val="tx1"/>
                </a:solidFill>
              </a:rPr>
              <a:t>의 값이 더 작다면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즉 더 짧은 경로라면</a:t>
            </a:r>
            <a:r>
              <a:rPr lang="en-US" altLang="ko-KR" sz="2000" dirty="0">
                <a:solidFill>
                  <a:schemeClr val="tx1"/>
                </a:solidFill>
              </a:rPr>
              <a:t>, d[B]</a:t>
            </a:r>
            <a:r>
              <a:rPr lang="ko-KR" altLang="en-US" sz="2000" dirty="0">
                <a:solidFill>
                  <a:schemeClr val="tx1"/>
                </a:solidFill>
              </a:rPr>
              <a:t>의 값을 이 값으로 </a:t>
            </a:r>
            <a:r>
              <a:rPr lang="ko-KR" altLang="en-US" sz="2000" dirty="0" err="1">
                <a:solidFill>
                  <a:schemeClr val="tx1"/>
                </a:solidFill>
              </a:rPr>
              <a:t>갱신시킨다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5. A</a:t>
            </a:r>
            <a:r>
              <a:rPr lang="ko-KR" altLang="en-US" sz="2000" dirty="0">
                <a:solidFill>
                  <a:schemeClr val="tx1"/>
                </a:solidFill>
              </a:rPr>
              <a:t>의 모든 이웃 노드 </a:t>
            </a:r>
            <a:r>
              <a:rPr lang="en-US" altLang="ko-KR" sz="2000" dirty="0">
                <a:solidFill>
                  <a:schemeClr val="tx1"/>
                </a:solidFill>
              </a:rPr>
              <a:t>B</a:t>
            </a:r>
            <a:r>
              <a:rPr lang="ko-KR" altLang="en-US" sz="2000" dirty="0">
                <a:solidFill>
                  <a:schemeClr val="tx1"/>
                </a:solidFill>
              </a:rPr>
              <a:t>에 대해 이 작업을 수행한다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6. A</a:t>
            </a:r>
            <a:r>
              <a:rPr lang="ko-KR" altLang="en-US" sz="2000" dirty="0">
                <a:solidFill>
                  <a:schemeClr val="tx1"/>
                </a:solidFill>
              </a:rPr>
              <a:t>의 상태를 </a:t>
            </a:r>
            <a:r>
              <a:rPr lang="en-US" altLang="ko-KR" sz="2000" dirty="0">
                <a:solidFill>
                  <a:schemeClr val="tx1"/>
                </a:solidFill>
              </a:rPr>
              <a:t>"</a:t>
            </a:r>
            <a:r>
              <a:rPr lang="ko-KR" altLang="en-US" sz="2000" dirty="0">
                <a:solidFill>
                  <a:schemeClr val="tx1"/>
                </a:solidFill>
              </a:rPr>
              <a:t>방문 완료</a:t>
            </a:r>
            <a:r>
              <a:rPr lang="en-US" altLang="ko-KR" sz="2000" dirty="0">
                <a:solidFill>
                  <a:schemeClr val="tx1"/>
                </a:solidFill>
              </a:rPr>
              <a:t>"</a:t>
            </a:r>
            <a:r>
              <a:rPr lang="ko-KR" altLang="en-US" sz="2000" dirty="0">
                <a:solidFill>
                  <a:schemeClr val="tx1"/>
                </a:solidFill>
              </a:rPr>
              <a:t>로 바꾼다</a:t>
            </a:r>
            <a:r>
              <a:rPr lang="en-US" altLang="ko-KR" sz="2000" dirty="0">
                <a:solidFill>
                  <a:schemeClr val="tx1"/>
                </a:solidFill>
              </a:rPr>
              <a:t>. </a:t>
            </a:r>
            <a:r>
              <a:rPr lang="ko-KR" altLang="en-US" sz="2000" dirty="0">
                <a:solidFill>
                  <a:schemeClr val="tx1"/>
                </a:solidFill>
              </a:rPr>
              <a:t>그러면 이제 더 이상 </a:t>
            </a:r>
            <a:r>
              <a:rPr lang="en-US" altLang="ko-KR" sz="2000" dirty="0">
                <a:solidFill>
                  <a:schemeClr val="tx1"/>
                </a:solidFill>
              </a:rPr>
              <a:t>A</a:t>
            </a:r>
            <a:r>
              <a:rPr lang="ko-KR" altLang="en-US" sz="2000" dirty="0">
                <a:solidFill>
                  <a:schemeClr val="tx1"/>
                </a:solidFill>
              </a:rPr>
              <a:t>는 사용하지 않는다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7. "</a:t>
            </a:r>
            <a:r>
              <a:rPr lang="ko-KR" altLang="en-US" sz="2000" dirty="0" err="1">
                <a:solidFill>
                  <a:schemeClr val="tx1"/>
                </a:solidFill>
              </a:rPr>
              <a:t>미방문</a:t>
            </a:r>
            <a:r>
              <a:rPr lang="en-US" altLang="ko-KR" sz="2000" dirty="0">
                <a:solidFill>
                  <a:schemeClr val="tx1"/>
                </a:solidFill>
              </a:rPr>
              <a:t>" </a:t>
            </a:r>
            <a:r>
              <a:rPr lang="ko-KR" altLang="en-US" sz="2000" dirty="0">
                <a:solidFill>
                  <a:schemeClr val="tx1"/>
                </a:solidFill>
              </a:rPr>
              <a:t>상태인 모든 노드들 중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출발점으로부터의 거리가 제일 짧은 노드 하나를 골라서 그 노드를 </a:t>
            </a:r>
            <a:r>
              <a:rPr lang="en-US" altLang="ko-KR" sz="2000" dirty="0">
                <a:solidFill>
                  <a:schemeClr val="tx1"/>
                </a:solidFill>
              </a:rPr>
              <a:t>A</a:t>
            </a:r>
            <a:r>
              <a:rPr lang="ko-KR" altLang="en-US" sz="2000" dirty="0">
                <a:solidFill>
                  <a:schemeClr val="tx1"/>
                </a:solidFill>
              </a:rPr>
              <a:t>에 저장한다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8. </a:t>
            </a:r>
            <a:r>
              <a:rPr lang="ko-KR" altLang="en-US" sz="2000" dirty="0">
                <a:solidFill>
                  <a:schemeClr val="tx1"/>
                </a:solidFill>
              </a:rPr>
              <a:t>도착 노드가 </a:t>
            </a:r>
            <a:r>
              <a:rPr lang="en-US" altLang="ko-KR" sz="2000" dirty="0">
                <a:solidFill>
                  <a:schemeClr val="tx1"/>
                </a:solidFill>
              </a:rPr>
              <a:t>"</a:t>
            </a:r>
            <a:r>
              <a:rPr lang="ko-KR" altLang="en-US" sz="2000" dirty="0">
                <a:solidFill>
                  <a:schemeClr val="tx1"/>
                </a:solidFill>
              </a:rPr>
              <a:t>방문 완료</a:t>
            </a:r>
            <a:r>
              <a:rPr lang="en-US" altLang="ko-KR" sz="2000" dirty="0">
                <a:solidFill>
                  <a:schemeClr val="tx1"/>
                </a:solidFill>
              </a:rPr>
              <a:t>" </a:t>
            </a:r>
            <a:r>
              <a:rPr lang="ko-KR" altLang="en-US" sz="2000" dirty="0">
                <a:solidFill>
                  <a:schemeClr val="tx1"/>
                </a:solidFill>
              </a:rPr>
              <a:t>상태가 되거나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혹은 더 이상 </a:t>
            </a:r>
            <a:r>
              <a:rPr lang="ko-KR" altLang="en-US" sz="2000" dirty="0" err="1">
                <a:solidFill>
                  <a:schemeClr val="tx1"/>
                </a:solidFill>
              </a:rPr>
              <a:t>미방문</a:t>
            </a:r>
            <a:r>
              <a:rPr lang="ko-KR" altLang="en-US" sz="2000" dirty="0">
                <a:solidFill>
                  <a:schemeClr val="tx1"/>
                </a:solidFill>
              </a:rPr>
              <a:t> 상태의 노드를 선택할 수 없을 때까지</a:t>
            </a:r>
            <a:r>
              <a:rPr lang="en-US" altLang="ko-KR" sz="2000" dirty="0">
                <a:solidFill>
                  <a:schemeClr val="tx1"/>
                </a:solidFill>
              </a:rPr>
              <a:t>, 3~7</a:t>
            </a:r>
            <a:r>
              <a:rPr lang="ko-KR" altLang="en-US" sz="2000" dirty="0">
                <a:solidFill>
                  <a:schemeClr val="tx1"/>
                </a:solidFill>
              </a:rPr>
              <a:t>의 과정을 반복한다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30519-FD31-4B1B-ACC6-4D7889C521CD}"/>
              </a:ext>
            </a:extLst>
          </p:cNvPr>
          <p:cNvSpPr/>
          <p:nvPr/>
        </p:nvSpPr>
        <p:spPr>
          <a:xfrm>
            <a:off x="0" y="0"/>
            <a:ext cx="9906000" cy="12954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588A7-DBD1-4F18-95A8-C6B251426AC3}"/>
              </a:ext>
            </a:extLst>
          </p:cNvPr>
          <p:cNvSpPr/>
          <p:nvPr/>
        </p:nvSpPr>
        <p:spPr>
          <a:xfrm>
            <a:off x="507999" y="429768"/>
            <a:ext cx="5006975" cy="86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err="1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다익스트라란</a:t>
            </a:r>
            <a:r>
              <a:rPr lang="en-US" altLang="ko-KR" sz="4000" dirty="0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?</a:t>
            </a:r>
            <a:endParaRPr lang="ko-KR" altLang="en-US" sz="4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4AB4A-B511-4DB7-BAC7-27741A2C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0" b="15816"/>
          <a:stretch/>
        </p:blipFill>
        <p:spPr>
          <a:xfrm>
            <a:off x="7854696" y="5147414"/>
            <a:ext cx="2051304" cy="17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4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186AB2-E7E0-4E99-9A68-3187A34ABCF3}"/>
              </a:ext>
            </a:extLst>
          </p:cNvPr>
          <p:cNvSpPr/>
          <p:nvPr/>
        </p:nvSpPr>
        <p:spPr>
          <a:xfrm>
            <a:off x="0" y="1331258"/>
            <a:ext cx="9906000" cy="5562600"/>
          </a:xfrm>
          <a:prstGeom prst="rect">
            <a:avLst/>
          </a:prstGeom>
          <a:solidFill>
            <a:srgbClr val="7CC5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30519-FD31-4B1B-ACC6-4D7889C521CD}"/>
              </a:ext>
            </a:extLst>
          </p:cNvPr>
          <p:cNvSpPr/>
          <p:nvPr/>
        </p:nvSpPr>
        <p:spPr>
          <a:xfrm>
            <a:off x="0" y="0"/>
            <a:ext cx="9906000" cy="12954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588A7-DBD1-4F18-95A8-C6B251426AC3}"/>
              </a:ext>
            </a:extLst>
          </p:cNvPr>
          <p:cNvSpPr/>
          <p:nvPr/>
        </p:nvSpPr>
        <p:spPr>
          <a:xfrm>
            <a:off x="507999" y="429768"/>
            <a:ext cx="5006975" cy="86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err="1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보노보노</a:t>
            </a:r>
            <a:r>
              <a:rPr lang="ko-KR" altLang="en-US" sz="4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가</a:t>
            </a:r>
            <a:r>
              <a:rPr lang="ko-KR" altLang="en-US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어때서</a:t>
            </a:r>
            <a:r>
              <a:rPr lang="en-US" altLang="ko-KR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...</a:t>
            </a:r>
            <a:endParaRPr lang="ko-KR" altLang="en-US" sz="4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4AB4A-B511-4DB7-BAC7-27741A2C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0" b="15816"/>
          <a:stretch/>
        </p:blipFill>
        <p:spPr>
          <a:xfrm>
            <a:off x="7854696" y="5147414"/>
            <a:ext cx="2051304" cy="171058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ED81250-3F4B-485B-B440-24373774B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523875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7C62AA-46E7-451D-B9FE-5B9DAC601EBA}"/>
              </a:ext>
            </a:extLst>
          </p:cNvPr>
          <p:cNvSpPr txBox="1"/>
          <p:nvPr/>
        </p:nvSpPr>
        <p:spPr>
          <a:xfrm>
            <a:off x="5238750" y="1416424"/>
            <a:ext cx="4667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아직 방문하지 않은 정점들 중 거리가 가장 짧은 정점을 하나 선택해 방문한다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② </a:t>
            </a:r>
            <a:r>
              <a:rPr lang="ko-KR" altLang="en-US" dirty="0"/>
              <a:t>해당 정점에서 인접하고 아직 방문하지 않은 정점들의 거리를 갱신한다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85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186AB2-E7E0-4E99-9A68-3187A34ABCF3}"/>
              </a:ext>
            </a:extLst>
          </p:cNvPr>
          <p:cNvSpPr/>
          <p:nvPr/>
        </p:nvSpPr>
        <p:spPr>
          <a:xfrm>
            <a:off x="0" y="1331258"/>
            <a:ext cx="9906000" cy="5562600"/>
          </a:xfrm>
          <a:prstGeom prst="rect">
            <a:avLst/>
          </a:prstGeom>
          <a:solidFill>
            <a:srgbClr val="7CC5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30519-FD31-4B1B-ACC6-4D7889C521CD}"/>
              </a:ext>
            </a:extLst>
          </p:cNvPr>
          <p:cNvSpPr/>
          <p:nvPr/>
        </p:nvSpPr>
        <p:spPr>
          <a:xfrm>
            <a:off x="0" y="0"/>
            <a:ext cx="9906000" cy="12954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588A7-DBD1-4F18-95A8-C6B251426AC3}"/>
              </a:ext>
            </a:extLst>
          </p:cNvPr>
          <p:cNvSpPr/>
          <p:nvPr/>
        </p:nvSpPr>
        <p:spPr>
          <a:xfrm>
            <a:off x="507999" y="429768"/>
            <a:ext cx="5006975" cy="86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err="1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보노보노</a:t>
            </a:r>
            <a:r>
              <a:rPr lang="ko-KR" altLang="en-US" sz="4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가</a:t>
            </a:r>
            <a:r>
              <a:rPr lang="ko-KR" altLang="en-US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어때서</a:t>
            </a:r>
            <a:r>
              <a:rPr lang="en-US" altLang="ko-KR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...</a:t>
            </a:r>
            <a:endParaRPr lang="ko-KR" altLang="en-US" sz="4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4AB4A-B511-4DB7-BAC7-27741A2C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0" b="15816"/>
          <a:stretch/>
        </p:blipFill>
        <p:spPr>
          <a:xfrm>
            <a:off x="7854696" y="5147414"/>
            <a:ext cx="2051304" cy="17105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7C62AA-46E7-451D-B9FE-5B9DAC601EBA}"/>
              </a:ext>
            </a:extLst>
          </p:cNvPr>
          <p:cNvSpPr txBox="1"/>
          <p:nvPr/>
        </p:nvSpPr>
        <p:spPr>
          <a:xfrm>
            <a:off x="5238750" y="1416424"/>
            <a:ext cx="4667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아직 방문하지 않은 정점들 중 거리가 가장 짧은 정점을 하나 선택해 방문한다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② </a:t>
            </a:r>
            <a:r>
              <a:rPr lang="ko-KR" altLang="en-US" dirty="0"/>
              <a:t>해당 정점에서 인접하고 아직 방문하지 않은 정점들의 거리를 갱신한다</a:t>
            </a:r>
            <a:r>
              <a:rPr lang="en-US" altLang="ko-KR" dirty="0"/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11A005-0BF7-4A79-84C6-A0911369A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5238750" cy="556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69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1186AB2-E7E0-4E99-9A68-3187A34ABCF3}"/>
              </a:ext>
            </a:extLst>
          </p:cNvPr>
          <p:cNvSpPr/>
          <p:nvPr/>
        </p:nvSpPr>
        <p:spPr>
          <a:xfrm>
            <a:off x="0" y="1295400"/>
            <a:ext cx="9906000" cy="5562600"/>
          </a:xfrm>
          <a:prstGeom prst="rect">
            <a:avLst/>
          </a:prstGeom>
          <a:solidFill>
            <a:srgbClr val="7CC5F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30519-FD31-4B1B-ACC6-4D7889C521CD}"/>
              </a:ext>
            </a:extLst>
          </p:cNvPr>
          <p:cNvSpPr/>
          <p:nvPr/>
        </p:nvSpPr>
        <p:spPr>
          <a:xfrm>
            <a:off x="0" y="0"/>
            <a:ext cx="9906000" cy="12954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A588A7-DBD1-4F18-95A8-C6B251426AC3}"/>
              </a:ext>
            </a:extLst>
          </p:cNvPr>
          <p:cNvSpPr/>
          <p:nvPr/>
        </p:nvSpPr>
        <p:spPr>
          <a:xfrm>
            <a:off x="507999" y="429768"/>
            <a:ext cx="5006975" cy="865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err="1">
                <a:gradFill>
                  <a:gsLst>
                    <a:gs pos="69298">
                      <a:srgbClr val="FFFF00"/>
                    </a:gs>
                    <a:gs pos="48000">
                      <a:srgbClr val="FFFF00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보노보노</a:t>
            </a:r>
            <a:r>
              <a:rPr lang="ko-KR" altLang="en-US" sz="4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가</a:t>
            </a:r>
            <a:r>
              <a:rPr lang="ko-KR" altLang="en-US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 어때서</a:t>
            </a:r>
            <a:r>
              <a:rPr lang="en-US" altLang="ko-KR" sz="4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...</a:t>
            </a:r>
            <a:endParaRPr lang="ko-KR" altLang="en-US" sz="4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44AB4A-B511-4DB7-BAC7-27741A2C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0" b="15816"/>
          <a:stretch/>
        </p:blipFill>
        <p:spPr>
          <a:xfrm>
            <a:off x="7854696" y="5147414"/>
            <a:ext cx="2051304" cy="17105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7C62AA-46E7-451D-B9FE-5B9DAC601EBA}"/>
              </a:ext>
            </a:extLst>
          </p:cNvPr>
          <p:cNvSpPr txBox="1"/>
          <p:nvPr/>
        </p:nvSpPr>
        <p:spPr>
          <a:xfrm>
            <a:off x="5238750" y="1416424"/>
            <a:ext cx="4667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아직 방문하지 않은 정점들 중 거리가 가장 짧은 정점을 하나 선택해 방문한다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② </a:t>
            </a:r>
            <a:r>
              <a:rPr lang="ko-KR" altLang="en-US" dirty="0"/>
              <a:t>해당 정점에서 인접하고 아직 방문하지 않은 정점들의 거리를 갱신한다</a:t>
            </a:r>
            <a:r>
              <a:rPr lang="en-US" altLang="ko-KR" dirty="0"/>
              <a:t>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F981EA8-BB19-4824-9532-638EEE92C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5238750" cy="556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29963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20088</TotalTime>
  <Words>2097</Words>
  <Application>Microsoft Office PowerPoint</Application>
  <PresentationFormat>A4 용지(210x297mm)</PresentationFormat>
  <Paragraphs>144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KoPub돋움체 Bold</vt:lpstr>
      <vt:lpstr>KoPub돋움체 Medium</vt:lpstr>
      <vt:lpstr>KoPub바탕체 Bold</vt:lpstr>
      <vt:lpstr>맑은 고딕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오승준</cp:lastModifiedBy>
  <cp:revision>1379</cp:revision>
  <cp:lastPrinted>2016-08-15T04:19:22Z</cp:lastPrinted>
  <dcterms:created xsi:type="dcterms:W3CDTF">2013-06-14T04:35:56Z</dcterms:created>
  <dcterms:modified xsi:type="dcterms:W3CDTF">2020-03-24T07:31:37Z</dcterms:modified>
</cp:coreProperties>
</file>