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page for presentation, first presenter / Project Manager can introduce video but not necessary.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b54b5cd1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b54b5cd1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5 - Willie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Create a prototype solution that works for the sample tutorials provided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Generalize solution and expand to a full library coverage via automation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Test parspice results with normal spice for correctness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b54b5cd1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b54b5cd1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6 - Joel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b54b5cd1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b54b5cd1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6 - Joel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bfcdb61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bfcdb61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7 - Matt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41ada88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41ada88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c0d093c5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c0d093c5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41ada88f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41ada88f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1 - Austin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41ada88f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41ada88f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2 - Nicholas LaMonica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b4a15935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b4a15935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3 - Sahib Bajwa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b54b5cd1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b54b5cd1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4 - Joseph Ledesma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b54b5cd1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b54b5cd1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4 - Joseph Ledesma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2b2324b6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2b2324b6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5 - Willie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Grpc was chosen as our messaging service since it had the lowest coding overhead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User code and ParSpice engine have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0.jp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453208" y="103371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parSPICE</a:t>
            </a:r>
            <a:br>
              <a:rPr lang="en" sz="3600">
                <a:solidFill>
                  <a:schemeClr val="lt1"/>
                </a:solidFill>
              </a:rPr>
            </a:br>
            <a:br>
              <a:rPr lang="en" sz="3000">
                <a:solidFill>
                  <a:schemeClr val="lt1"/>
                </a:solidFill>
              </a:rPr>
            </a:br>
            <a:r>
              <a:rPr lang="en" sz="4400">
                <a:solidFill>
                  <a:schemeClr val="lt1"/>
                </a:solidFill>
              </a:rPr>
              <a:t>Parallel SPICE Implementation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56750" y="3022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NASA JPL Team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573238"/>
            <a:ext cx="2416450" cy="13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00037" y="3022788"/>
            <a:ext cx="3439926" cy="19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/>
        </p:nvSpPr>
        <p:spPr>
          <a:xfrm>
            <a:off x="392325" y="1985600"/>
            <a:ext cx="6430200" cy="24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Test the prototype for performance and accuracy.</a:t>
            </a:r>
            <a:br>
              <a:rPr lang="en" sz="2000">
                <a:solidFill>
                  <a:srgbClr val="FFFFFF"/>
                </a:solidFill>
              </a:rPr>
            </a:b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Expand prototype to the full SPICE library.</a:t>
            </a:r>
            <a:br>
              <a:rPr lang="en" sz="2000">
                <a:solidFill>
                  <a:srgbClr val="FFFFFF"/>
                </a:solidFill>
              </a:rPr>
            </a:br>
            <a:endParaRPr sz="20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2000">
                <a:solidFill>
                  <a:srgbClr val="FFFFFF"/>
                </a:solidFill>
              </a:rPr>
              <a:t>Test parSPICE versus native SPICE Implementation.</a:t>
            </a:r>
            <a:br>
              <a:rPr lang="en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6284150" y="148850"/>
            <a:ext cx="2739600" cy="15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0" y="127725"/>
            <a:ext cx="628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FF"/>
                </a:solidFill>
              </a:rPr>
              <a:t>More on our Approach</a:t>
            </a:r>
            <a:endParaRPr sz="30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/>
        </p:nvSpPr>
        <p:spPr>
          <a:xfrm>
            <a:off x="6284150" y="2750625"/>
            <a:ext cx="30699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FF"/>
                </a:solidFill>
              </a:rPr>
              <a:t>Architecture of parSPICE</a:t>
            </a:r>
            <a:endParaRPr sz="3000">
              <a:solidFill>
                <a:srgbClr val="FF00FF"/>
              </a:solidFill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50" y="383650"/>
            <a:ext cx="5071025" cy="437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/>
          <p:nvPr/>
        </p:nvSpPr>
        <p:spPr>
          <a:xfrm>
            <a:off x="6284150" y="148850"/>
            <a:ext cx="2739600" cy="15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50" y="383650"/>
            <a:ext cx="5071025" cy="437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/>
        </p:nvSpPr>
        <p:spPr>
          <a:xfrm>
            <a:off x="1398525" y="919400"/>
            <a:ext cx="3574200" cy="4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Parallelization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Strategy Research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Prototype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Testing</a:t>
            </a:r>
            <a:br>
              <a:rPr lang="en" sz="1700">
                <a:solidFill>
                  <a:srgbClr val="FFFFFF"/>
                </a:solidFill>
              </a:rPr>
            </a:b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Full Solution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Design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Implementation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Testing</a:t>
            </a:r>
            <a:br>
              <a:rPr lang="en" sz="1700">
                <a:solidFill>
                  <a:srgbClr val="FFFFFF"/>
                </a:solidFill>
              </a:rPr>
            </a:b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Documentation and Report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Implementation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API usage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How and why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Benchmarking results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6284150" y="148850"/>
            <a:ext cx="2739600" cy="15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 txBox="1"/>
          <p:nvPr>
            <p:ph type="title"/>
          </p:nvPr>
        </p:nvSpPr>
        <p:spPr>
          <a:xfrm>
            <a:off x="0" y="127725"/>
            <a:ext cx="628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FF"/>
                </a:solidFill>
              </a:rPr>
              <a:t>Project Deliverables</a:t>
            </a:r>
            <a:endParaRPr sz="30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/>
        </p:nvSpPr>
        <p:spPr>
          <a:xfrm>
            <a:off x="119200" y="1059575"/>
            <a:ext cx="3007800" cy="3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Project Charter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Complete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Requirements Document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Complete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Design Document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In Progress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Benchmark Design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In Progress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Mapping of SPICE Library for parSPICE scope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Complete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3127000" y="1110000"/>
            <a:ext cx="3176700" cy="3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Candidate Testing: ZeroMQ vs gRPC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Complete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Design plan for gRPC message dispatching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Complete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Consumer API design plans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Complete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Consumer API consult with sponsor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Complete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parSPICE prototype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In Progress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6284150" y="148850"/>
            <a:ext cx="2739600" cy="15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>
            <p:ph type="title"/>
          </p:nvPr>
        </p:nvSpPr>
        <p:spPr>
          <a:xfrm>
            <a:off x="0" y="127725"/>
            <a:ext cx="628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FF"/>
                </a:solidFill>
              </a:rPr>
              <a:t>Fall Semester Plan and Progress</a:t>
            </a:r>
            <a:endParaRPr sz="30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583286" y="815225"/>
            <a:ext cx="26694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Austin Albert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Project Manager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Nicholas LaMonica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Developer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Tester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Joel Courtney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Developer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Tester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Willie Chew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Developer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Correspondence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0" y="127725"/>
            <a:ext cx="628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FF"/>
                </a:solidFill>
              </a:rPr>
              <a:t>Meet the Team</a:t>
            </a:r>
            <a:endParaRPr sz="3000">
              <a:solidFill>
                <a:srgbClr val="FF00FF"/>
              </a:solidFill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154275" y="815225"/>
            <a:ext cx="24843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Joseph Ledesma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Developer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QA Manager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Matthew Cohen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Developer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Tester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Sahib Bajwa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Developer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Tester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4999" y="3412500"/>
            <a:ext cx="1176299" cy="15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700" y="259937"/>
            <a:ext cx="1056800" cy="10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165575" y="492000"/>
            <a:ext cx="2469000" cy="13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337500" y="492000"/>
            <a:ext cx="2469000" cy="13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6509425" y="492000"/>
            <a:ext cx="2469000" cy="13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165575" y="2038475"/>
            <a:ext cx="2469000" cy="13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3337500" y="2038475"/>
            <a:ext cx="2469000" cy="13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509425" y="2038475"/>
            <a:ext cx="2469000" cy="13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337500" y="3584950"/>
            <a:ext cx="2469000" cy="13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239000" y="1001525"/>
            <a:ext cx="546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Formed in the 1930’s </a:t>
            </a:r>
            <a:br>
              <a:rPr lang="en" sz="1600">
                <a:solidFill>
                  <a:srgbClr val="FFFFFF"/>
                </a:solidFill>
              </a:rPr>
            </a:b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Gained US Army sponsorship in 1944</a:t>
            </a:r>
            <a:br>
              <a:rPr lang="en" sz="1600">
                <a:solidFill>
                  <a:srgbClr val="FFFFFF"/>
                </a:solidFill>
              </a:rPr>
            </a:b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Transferred to NASA in 1958</a:t>
            </a:r>
            <a:br>
              <a:rPr lang="en" sz="1600">
                <a:solidFill>
                  <a:srgbClr val="FFFFFF"/>
                </a:solidFill>
              </a:rPr>
            </a:b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Managed by Caltech, funded by NASA</a:t>
            </a:r>
            <a:br>
              <a:rPr lang="en" sz="1600">
                <a:solidFill>
                  <a:srgbClr val="FFFFFF"/>
                </a:solidFill>
              </a:rPr>
            </a:b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Mission is to plan and carry out robotic space and Earth Science missions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7300" y="3618213"/>
            <a:ext cx="2416450" cy="1306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6284150" y="148850"/>
            <a:ext cx="2739600" cy="15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0" y="127725"/>
            <a:ext cx="628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FF"/>
                </a:solidFill>
              </a:rPr>
              <a:t>About NASA JPL</a:t>
            </a:r>
            <a:endParaRPr sz="30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-7000" y="773850"/>
            <a:ext cx="63654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Developed </a:t>
            </a:r>
            <a:r>
              <a:rPr lang="en" sz="1600">
                <a:solidFill>
                  <a:srgbClr val="FFFFFF"/>
                </a:solidFill>
              </a:rPr>
              <a:t>1982 - 1983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First official use: Magellan mission to Venus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Idea born out of a need found by CODMAC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Developed by the NAIF under the Planetary Science Division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More about SPICE: naif.jpl.nasa.gov/naif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10200" y="2779675"/>
            <a:ext cx="8203800" cy="24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S</a:t>
            </a:r>
            <a:r>
              <a:rPr lang="en" sz="1600">
                <a:solidFill>
                  <a:srgbClr val="FFFFFF"/>
                </a:solidFill>
              </a:rPr>
              <a:t> - Spacecraft trajectory</a:t>
            </a:r>
            <a:endParaRPr sz="1600">
              <a:solidFill>
                <a:srgbClr val="FFFFFF"/>
              </a:solidFill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P</a:t>
            </a:r>
            <a:r>
              <a:rPr lang="en" sz="1600">
                <a:solidFill>
                  <a:srgbClr val="FFFFFF"/>
                </a:solidFill>
              </a:rPr>
              <a:t> - Planet trajectory</a:t>
            </a:r>
            <a:endParaRPr sz="1600">
              <a:solidFill>
                <a:srgbClr val="FFFFFF"/>
              </a:solidFill>
            </a:endParaRPr>
          </a:p>
          <a:p>
            <a:pPr indent="45720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I</a:t>
            </a:r>
            <a:r>
              <a:rPr lang="en" sz="1600">
                <a:solidFill>
                  <a:srgbClr val="FFFFFF"/>
                </a:solidFill>
              </a:rPr>
              <a:t> - Instrument information</a:t>
            </a:r>
            <a:endParaRPr sz="1600">
              <a:solidFill>
                <a:srgbClr val="FFFFFF"/>
              </a:solidFill>
            </a:endParaRPr>
          </a:p>
          <a:p>
            <a:pPr indent="45720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C</a:t>
            </a:r>
            <a:r>
              <a:rPr lang="en" sz="1600">
                <a:solidFill>
                  <a:srgbClr val="FFFFFF"/>
                </a:solidFill>
              </a:rPr>
              <a:t> - C-Matrix / Orientation information</a:t>
            </a:r>
            <a:endParaRPr sz="1600">
              <a:solidFill>
                <a:srgbClr val="FFFFFF"/>
              </a:solidFill>
            </a:endParaRPr>
          </a:p>
          <a:p>
            <a:pPr indent="457200" lvl="0" marL="5486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E</a:t>
            </a:r>
            <a:r>
              <a:rPr lang="en" sz="1600">
                <a:solidFill>
                  <a:srgbClr val="FFFFFF"/>
                </a:solidFill>
              </a:rPr>
              <a:t> - Events information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6284150" y="148850"/>
            <a:ext cx="2739600" cy="15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0" y="127725"/>
            <a:ext cx="628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FF"/>
                </a:solidFill>
              </a:rPr>
              <a:t>The SPICE Library</a:t>
            </a:r>
            <a:endParaRPr sz="30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566000" y="3296350"/>
            <a:ext cx="4566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parSPICE will enhance the existing SPICE library with a parallel wrapper</a:t>
            </a:r>
            <a:br>
              <a:rPr lang="en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parSPICE will not alter the library functionally in any way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12325" y="627875"/>
            <a:ext cx="4566000" cy="21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SPICE Library is flight-proven and cannot be modified</a:t>
            </a:r>
            <a:br>
              <a:rPr lang="en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current implementation of SPICE cannot take advantage of modern computing resources.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6284150" y="148850"/>
            <a:ext cx="2739600" cy="15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663" y="2784575"/>
            <a:ext cx="2441325" cy="19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2501" y="1893213"/>
            <a:ext cx="1713000" cy="121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2325" y="127725"/>
            <a:ext cx="627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FF"/>
                </a:solidFill>
              </a:rPr>
              <a:t>The Need for parSPICE</a:t>
            </a:r>
            <a:endParaRPr sz="30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11450" y="700425"/>
            <a:ext cx="4560600" cy="2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Objectives of parSPICE:</a:t>
            </a:r>
            <a:br>
              <a:rPr lang="en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Create a wrapper library for SPICE Java to support parallel execution of SPICE functions.</a:t>
            </a:r>
            <a:br>
              <a:rPr lang="en">
                <a:solidFill>
                  <a:srgbClr val="FFFFFF"/>
                </a:solidFill>
              </a:rPr>
            </a:br>
            <a:endParaRPr sz="8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The parSPICE library should yield an increase in performance over the implementation currently being used.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11450" y="2839625"/>
            <a:ext cx="4560600" cy="23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Scope of parSPICE: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Replicate all existing SPICE functions and support parallel execution.</a:t>
            </a:r>
            <a:br>
              <a:rPr lang="en">
                <a:solidFill>
                  <a:srgbClr val="FFFFFF"/>
                </a:solidFill>
              </a:rPr>
            </a:br>
            <a:endParaRPr sz="8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Result validation testing of parSPICE.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4572000" y="2839675"/>
            <a:ext cx="4577700" cy="23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Performance benchmark tests comparing parSPICE to native SPICE.</a:t>
            </a:r>
            <a:br>
              <a:rPr lang="en">
                <a:solidFill>
                  <a:srgbClr val="FFFFFF"/>
                </a:solidFill>
              </a:rPr>
            </a:br>
            <a:endParaRPr sz="8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Report and Documentation of implementation and use of library.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6284150" y="148850"/>
            <a:ext cx="2739600" cy="15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type="title"/>
          </p:nvPr>
        </p:nvSpPr>
        <p:spPr>
          <a:xfrm>
            <a:off x="11450" y="127725"/>
            <a:ext cx="627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FF"/>
                </a:solidFill>
              </a:rPr>
              <a:t>parSPICE Implementation</a:t>
            </a:r>
            <a:endParaRPr sz="30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0" y="726350"/>
            <a:ext cx="9092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Candidates for distributing tasks to parallel processors: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11450" y="1269475"/>
            <a:ext cx="3225900" cy="3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ZeroMQ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Asynchronous messaging library.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Initially showed promise until performance issues were discovered.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Performance issues were tied to implementation with Java.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Expansive library with tons of functionality and ability to shape system to needs.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3237350" y="1269475"/>
            <a:ext cx="3140400" cy="3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gRPC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Developed by Google.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Used with Google’s Protobuf messages.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Team had some familiarity with system already.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Complicated but provides performance benefits.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6284150" y="148850"/>
            <a:ext cx="2739600" cy="15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239918">
            <a:off x="6036000" y="2679514"/>
            <a:ext cx="3140399" cy="125125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type="title"/>
          </p:nvPr>
        </p:nvSpPr>
        <p:spPr>
          <a:xfrm>
            <a:off x="11450" y="127725"/>
            <a:ext cx="627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FF"/>
                </a:solidFill>
              </a:rPr>
              <a:t>Parallelization Methodology</a:t>
            </a:r>
            <a:endParaRPr sz="30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800" y="1047750"/>
            <a:ext cx="4191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/>
          <p:nvPr/>
        </p:nvSpPr>
        <p:spPr>
          <a:xfrm>
            <a:off x="6284150" y="148850"/>
            <a:ext cx="2739600" cy="15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0" y="127725"/>
            <a:ext cx="628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FF"/>
                </a:solidFill>
              </a:rPr>
              <a:t>gRPC Messaging Structure</a:t>
            </a:r>
            <a:endParaRPr sz="30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